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99"/>
  </p:notesMasterIdLst>
  <p:sldIdLst>
    <p:sldId id="351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4" r:id="rId81"/>
    <p:sldId id="333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27" clrIdx="0"/>
  <p:cmAuthor id="2" name="marydesk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558"/>
    <a:srgbClr val="CC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DC4DEE-8308-496A-A779-F076718721E7}">
  <a:tblStyle styleId="{93DC4DEE-8308-496A-A779-F076718721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3BF372-E21D-4952-BF87-883D26DCBA9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 autoAdjust="0"/>
    <p:restoredTop sz="94830" autoAdjust="0"/>
  </p:normalViewPr>
  <p:slideViewPr>
    <p:cSldViewPr>
      <p:cViewPr varScale="1">
        <p:scale>
          <a:sx n="121" d="100"/>
          <a:sy n="121" d="100"/>
        </p:scale>
        <p:origin x="23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65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105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, Sonali (sroy3)" userId="0f447a74-23c5-4a02-88a3-3b03a322507e" providerId="ADAL" clId="{5A903A61-6D9F-2145-9466-FE07AFF95FFA}"/>
    <pc:docChg chg="modSld">
      <pc:chgData name="Roy, Sonali (sroy3)" userId="0f447a74-23c5-4a02-88a3-3b03a322507e" providerId="ADAL" clId="{5A903A61-6D9F-2145-9466-FE07AFF95FFA}" dt="2021-09-21T17:42:10.993" v="1" actId="1076"/>
      <pc:docMkLst>
        <pc:docMk/>
      </pc:docMkLst>
      <pc:sldChg chg="modSp mod">
        <pc:chgData name="Roy, Sonali (sroy3)" userId="0f447a74-23c5-4a02-88a3-3b03a322507e" providerId="ADAL" clId="{5A903A61-6D9F-2145-9466-FE07AFF95FFA}" dt="2021-09-21T17:42:10.993" v="1" actId="1076"/>
        <pc:sldMkLst>
          <pc:docMk/>
          <pc:sldMk cId="2148588201" sldId="357"/>
        </pc:sldMkLst>
        <pc:spChg chg="mod">
          <ac:chgData name="Roy, Sonali (sroy3)" userId="0f447a74-23c5-4a02-88a3-3b03a322507e" providerId="ADAL" clId="{5A903A61-6D9F-2145-9466-FE07AFF95FFA}" dt="2021-09-21T17:42:10.993" v="1" actId="1076"/>
          <ac:spMkLst>
            <pc:docMk/>
            <pc:sldMk cId="2148588201" sldId="357"/>
            <ac:spMk id="12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98ADE-0EDA-432B-A4A6-8ECDFD2EECCA}" type="doc">
      <dgm:prSet loTypeId="urn:microsoft.com/office/officeart/2005/8/layout/radial6" loCatId="relationship" qsTypeId="urn:microsoft.com/office/officeart/2005/8/quickstyle/3d1" qsCatId="3D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E00190A0-7874-4844-94BF-FBAFCDBDB56C}">
      <dgm:prSet phldrT="[Text]" custT="1"/>
      <dgm:spPr/>
      <dgm:t>
        <a:bodyPr/>
        <a:lstStyle/>
        <a:p>
          <a:r>
            <a:rPr lang="en-US" sz="2000" b="1" dirty="0">
              <a:solidFill>
                <a:srgbClr val="FF0000"/>
              </a:solidFill>
            </a:rPr>
            <a:t>Discover Peptide Hormone Genes</a:t>
          </a:r>
        </a:p>
      </dgm:t>
    </dgm:pt>
    <dgm:pt modelId="{C583C4C5-317D-4E34-9F99-BE95AD02E9E0}" type="parTrans" cxnId="{CEE73FBF-1115-4C9E-B560-20479127EAFE}">
      <dgm:prSet/>
      <dgm:spPr/>
      <dgm:t>
        <a:bodyPr/>
        <a:lstStyle/>
        <a:p>
          <a:endParaRPr lang="en-US"/>
        </a:p>
      </dgm:t>
    </dgm:pt>
    <dgm:pt modelId="{4DE6C038-B11F-4FDE-BD62-3C0D553981E9}" type="sibTrans" cxnId="{CEE73FBF-1115-4C9E-B560-20479127EAFE}">
      <dgm:prSet/>
      <dgm:spPr/>
      <dgm:t>
        <a:bodyPr/>
        <a:lstStyle/>
        <a:p>
          <a:endParaRPr lang="en-US"/>
        </a:p>
      </dgm:t>
    </dgm:pt>
    <dgm:pt modelId="{09A8A665-CF0A-4009-8519-FD076D3D8D61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</dgm:t>
    </dgm:pt>
    <dgm:pt modelId="{E355EDBB-DE46-4CA1-8CC6-2481649D0F67}" type="parTrans" cxnId="{9FAFB89C-CE0C-4EA7-9838-897203BB5697}">
      <dgm:prSet/>
      <dgm:spPr/>
      <dgm:t>
        <a:bodyPr/>
        <a:lstStyle/>
        <a:p>
          <a:endParaRPr lang="en-US"/>
        </a:p>
      </dgm:t>
    </dgm:pt>
    <dgm:pt modelId="{4E91D484-8D35-4751-A9B2-2D9081816928}" type="sibTrans" cxnId="{9FAFB89C-CE0C-4EA7-9838-897203BB5697}">
      <dgm:prSet/>
      <dgm:spPr/>
      <dgm:t>
        <a:bodyPr/>
        <a:lstStyle/>
        <a:p>
          <a:endParaRPr lang="en-US"/>
        </a:p>
      </dgm:t>
    </dgm:pt>
    <dgm:pt modelId="{D858F805-45E9-4B51-B7F1-8B2308F5120E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</dgm:t>
    </dgm:pt>
    <dgm:pt modelId="{A48EFD96-30EC-4111-BA6A-05F88E6F19FA}" type="parTrans" cxnId="{93EADA2D-A7EE-474F-9700-F54EB6A3E847}">
      <dgm:prSet/>
      <dgm:spPr/>
      <dgm:t>
        <a:bodyPr/>
        <a:lstStyle/>
        <a:p>
          <a:endParaRPr lang="en-US"/>
        </a:p>
      </dgm:t>
    </dgm:pt>
    <dgm:pt modelId="{B760719F-67C8-448D-B2B0-39AA5EB0DC40}" type="sibTrans" cxnId="{93EADA2D-A7EE-474F-9700-F54EB6A3E847}">
      <dgm:prSet/>
      <dgm:spPr/>
      <dgm:t>
        <a:bodyPr/>
        <a:lstStyle/>
        <a:p>
          <a:endParaRPr lang="en-US"/>
        </a:p>
      </dgm:t>
    </dgm:pt>
    <dgm:pt modelId="{9FA6CA7A-BFFE-432F-8189-17F4709EF953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</dgm:t>
    </dgm:pt>
    <dgm:pt modelId="{C9D132F2-9FE7-4839-9F6C-427AF49AA843}" type="parTrans" cxnId="{7554A6B3-75E6-428C-9E19-CE816227CD62}">
      <dgm:prSet/>
      <dgm:spPr/>
      <dgm:t>
        <a:bodyPr/>
        <a:lstStyle/>
        <a:p>
          <a:endParaRPr lang="en-US"/>
        </a:p>
      </dgm:t>
    </dgm:pt>
    <dgm:pt modelId="{E35D9E94-9C48-41C7-8013-52CC176FAF3E}" type="sibTrans" cxnId="{7554A6B3-75E6-428C-9E19-CE816227CD62}">
      <dgm:prSet/>
      <dgm:spPr/>
      <dgm:t>
        <a:bodyPr/>
        <a:lstStyle/>
        <a:p>
          <a:endParaRPr lang="en-US"/>
        </a:p>
      </dgm:t>
    </dgm:pt>
    <dgm:pt modelId="{4FEE69C7-B695-46CA-A30B-73782EA996ED}">
      <dgm:prSet/>
      <dgm:spPr/>
      <dgm:t>
        <a:bodyPr/>
        <a:lstStyle/>
        <a:p>
          <a:endParaRPr lang="en-US"/>
        </a:p>
      </dgm:t>
    </dgm:pt>
    <dgm:pt modelId="{AF055219-2663-4D7D-8E87-9427680FCE4F}" type="parTrans" cxnId="{2D617A7A-97BF-4A7B-B706-39C575524136}">
      <dgm:prSet/>
      <dgm:spPr/>
      <dgm:t>
        <a:bodyPr/>
        <a:lstStyle/>
        <a:p>
          <a:endParaRPr lang="en-US"/>
        </a:p>
      </dgm:t>
    </dgm:pt>
    <dgm:pt modelId="{BCF14DCD-9427-41C5-A9E1-16E2FB21B29A}" type="sibTrans" cxnId="{2D617A7A-97BF-4A7B-B706-39C575524136}">
      <dgm:prSet/>
      <dgm:spPr/>
      <dgm:t>
        <a:bodyPr/>
        <a:lstStyle/>
        <a:p>
          <a:endParaRPr lang="en-US"/>
        </a:p>
      </dgm:t>
    </dgm:pt>
    <dgm:pt modelId="{679E55BC-083D-48CC-B94F-F24124430DAF}" type="pres">
      <dgm:prSet presAssocID="{21798ADE-0EDA-432B-A4A6-8ECDFD2EECCA}" presName="Name0" presStyleCnt="0">
        <dgm:presLayoutVars>
          <dgm:chMax val="1"/>
          <dgm:dir val="rev"/>
          <dgm:animLvl val="ctr"/>
          <dgm:resizeHandles val="exact"/>
        </dgm:presLayoutVars>
      </dgm:prSet>
      <dgm:spPr/>
    </dgm:pt>
    <dgm:pt modelId="{7AB05983-B1A0-4049-B2C4-5FE90B842782}" type="pres">
      <dgm:prSet presAssocID="{E00190A0-7874-4844-94BF-FBAFCDBDB56C}" presName="centerShape" presStyleLbl="node0" presStyleIdx="0" presStyleCnt="1" custScaleX="116938" custScaleY="116938"/>
      <dgm:spPr/>
    </dgm:pt>
    <dgm:pt modelId="{AE786E28-4CBA-473B-9AA8-F88FDE89BEA0}" type="pres">
      <dgm:prSet presAssocID="{09A8A665-CF0A-4009-8519-FD076D3D8D61}" presName="node" presStyleLbl="node1" presStyleIdx="0" presStyleCnt="4" custRadScaleRad="99167" custRadScaleInc="-187545">
        <dgm:presLayoutVars>
          <dgm:bulletEnabled val="1"/>
        </dgm:presLayoutVars>
      </dgm:prSet>
      <dgm:spPr/>
    </dgm:pt>
    <dgm:pt modelId="{6AEE9EA3-7EA9-46AB-8CFE-D286C6B3A043}" type="pres">
      <dgm:prSet presAssocID="{09A8A665-CF0A-4009-8519-FD076D3D8D61}" presName="dummy" presStyleCnt="0"/>
      <dgm:spPr/>
    </dgm:pt>
    <dgm:pt modelId="{AAB49974-31A9-497E-BAE4-D9ECC47FC6FB}" type="pres">
      <dgm:prSet presAssocID="{4E91D484-8D35-4751-A9B2-2D9081816928}" presName="sibTrans" presStyleLbl="sibTrans2D1" presStyleIdx="0" presStyleCnt="4"/>
      <dgm:spPr/>
    </dgm:pt>
    <dgm:pt modelId="{2A28EE11-422F-4626-B5FD-967380D04405}" type="pres">
      <dgm:prSet presAssocID="{D858F805-45E9-4B51-B7F1-8B2308F5120E}" presName="node" presStyleLbl="node1" presStyleIdx="1" presStyleCnt="4" custRadScaleRad="105011" custRadScaleInc="-143424">
        <dgm:presLayoutVars>
          <dgm:bulletEnabled val="1"/>
        </dgm:presLayoutVars>
      </dgm:prSet>
      <dgm:spPr/>
    </dgm:pt>
    <dgm:pt modelId="{EB2DACD0-FC3A-43FE-AD23-CB9E0D3EA4F8}" type="pres">
      <dgm:prSet presAssocID="{D858F805-45E9-4B51-B7F1-8B2308F5120E}" presName="dummy" presStyleCnt="0"/>
      <dgm:spPr/>
    </dgm:pt>
    <dgm:pt modelId="{C87E256C-8106-4AF5-A43F-94C97B066F43}" type="pres">
      <dgm:prSet presAssocID="{B760719F-67C8-448D-B2B0-39AA5EB0DC40}" presName="sibTrans" presStyleLbl="sibTrans2D1" presStyleIdx="1" presStyleCnt="4"/>
      <dgm:spPr/>
    </dgm:pt>
    <dgm:pt modelId="{48FB99CA-20BF-4719-A34E-E4F464BF6B59}" type="pres">
      <dgm:prSet presAssocID="{9FA6CA7A-BFFE-432F-8189-17F4709EF953}" presName="node" presStyleLbl="node1" presStyleIdx="2" presStyleCnt="4" custRadScaleRad="105404" custRadScaleInc="-158879">
        <dgm:presLayoutVars>
          <dgm:bulletEnabled val="1"/>
        </dgm:presLayoutVars>
      </dgm:prSet>
      <dgm:spPr/>
    </dgm:pt>
    <dgm:pt modelId="{6D6022C5-AFA4-4FD8-AED7-56C03583C924}" type="pres">
      <dgm:prSet presAssocID="{9FA6CA7A-BFFE-432F-8189-17F4709EF953}" presName="dummy" presStyleCnt="0"/>
      <dgm:spPr/>
    </dgm:pt>
    <dgm:pt modelId="{22EA6568-36FE-460F-9DE2-655D4A9F3812}" type="pres">
      <dgm:prSet presAssocID="{E35D9E94-9C48-41C7-8013-52CC176FAF3E}" presName="sibTrans" presStyleLbl="sibTrans2D1" presStyleIdx="2" presStyleCnt="4"/>
      <dgm:spPr/>
    </dgm:pt>
    <dgm:pt modelId="{C266390D-AFC9-409E-BC70-4FB259E6DF42}" type="pres">
      <dgm:prSet presAssocID="{4FEE69C7-B695-46CA-A30B-73782EA996ED}" presName="node" presStyleLbl="node1" presStyleIdx="3" presStyleCnt="4" custRadScaleRad="100960" custRadScaleInc="-125829">
        <dgm:presLayoutVars>
          <dgm:bulletEnabled val="1"/>
        </dgm:presLayoutVars>
      </dgm:prSet>
      <dgm:spPr/>
    </dgm:pt>
    <dgm:pt modelId="{33B52DD1-7F47-4A65-8ED5-7CE804B64FA5}" type="pres">
      <dgm:prSet presAssocID="{4FEE69C7-B695-46CA-A30B-73782EA996ED}" presName="dummy" presStyleCnt="0"/>
      <dgm:spPr/>
    </dgm:pt>
    <dgm:pt modelId="{D1A72A4A-24CC-4F20-8ABE-65D294BB2C31}" type="pres">
      <dgm:prSet presAssocID="{BCF14DCD-9427-41C5-A9E1-16E2FB21B29A}" presName="sibTrans" presStyleLbl="sibTrans2D1" presStyleIdx="3" presStyleCnt="4"/>
      <dgm:spPr/>
    </dgm:pt>
  </dgm:ptLst>
  <dgm:cxnLst>
    <dgm:cxn modelId="{93EADA2D-A7EE-474F-9700-F54EB6A3E847}" srcId="{E00190A0-7874-4844-94BF-FBAFCDBDB56C}" destId="{D858F805-45E9-4B51-B7F1-8B2308F5120E}" srcOrd="1" destOrd="0" parTransId="{A48EFD96-30EC-4111-BA6A-05F88E6F19FA}" sibTransId="{B760719F-67C8-448D-B2B0-39AA5EB0DC40}"/>
    <dgm:cxn modelId="{444F0742-D1E2-46B7-83A5-AA5D69ADFB4D}" type="presOf" srcId="{D858F805-45E9-4B51-B7F1-8B2308F5120E}" destId="{2A28EE11-422F-4626-B5FD-967380D04405}" srcOrd="0" destOrd="0" presId="urn:microsoft.com/office/officeart/2005/8/layout/radial6"/>
    <dgm:cxn modelId="{91F45C4E-1A26-4677-BDA6-9C4857910775}" type="presOf" srcId="{4FEE69C7-B695-46CA-A30B-73782EA996ED}" destId="{C266390D-AFC9-409E-BC70-4FB259E6DF42}" srcOrd="0" destOrd="0" presId="urn:microsoft.com/office/officeart/2005/8/layout/radial6"/>
    <dgm:cxn modelId="{55E04151-877B-43F7-ACF2-E777DD8A68AF}" type="presOf" srcId="{B760719F-67C8-448D-B2B0-39AA5EB0DC40}" destId="{C87E256C-8106-4AF5-A43F-94C97B066F43}" srcOrd="0" destOrd="0" presId="urn:microsoft.com/office/officeart/2005/8/layout/radial6"/>
    <dgm:cxn modelId="{30EA725B-4357-43D3-BBEE-60C35A563941}" type="presOf" srcId="{21798ADE-0EDA-432B-A4A6-8ECDFD2EECCA}" destId="{679E55BC-083D-48CC-B94F-F24124430DAF}" srcOrd="0" destOrd="0" presId="urn:microsoft.com/office/officeart/2005/8/layout/radial6"/>
    <dgm:cxn modelId="{19EE4C67-2BB6-4C34-BBBC-0EC3FD956350}" type="presOf" srcId="{09A8A665-CF0A-4009-8519-FD076D3D8D61}" destId="{AE786E28-4CBA-473B-9AA8-F88FDE89BEA0}" srcOrd="0" destOrd="0" presId="urn:microsoft.com/office/officeart/2005/8/layout/radial6"/>
    <dgm:cxn modelId="{F4A8296E-3EC5-4228-99BA-EA527B772E39}" type="presOf" srcId="{BCF14DCD-9427-41C5-A9E1-16E2FB21B29A}" destId="{D1A72A4A-24CC-4F20-8ABE-65D294BB2C31}" srcOrd="0" destOrd="0" presId="urn:microsoft.com/office/officeart/2005/8/layout/radial6"/>
    <dgm:cxn modelId="{2D617A7A-97BF-4A7B-B706-39C575524136}" srcId="{E00190A0-7874-4844-94BF-FBAFCDBDB56C}" destId="{4FEE69C7-B695-46CA-A30B-73782EA996ED}" srcOrd="3" destOrd="0" parTransId="{AF055219-2663-4D7D-8E87-9427680FCE4F}" sibTransId="{BCF14DCD-9427-41C5-A9E1-16E2FB21B29A}"/>
    <dgm:cxn modelId="{3C5BEC92-0E0C-4F13-9C71-9602B3F3E1A5}" type="presOf" srcId="{9FA6CA7A-BFFE-432F-8189-17F4709EF953}" destId="{48FB99CA-20BF-4719-A34E-E4F464BF6B59}" srcOrd="0" destOrd="0" presId="urn:microsoft.com/office/officeart/2005/8/layout/radial6"/>
    <dgm:cxn modelId="{9FAFB89C-CE0C-4EA7-9838-897203BB5697}" srcId="{E00190A0-7874-4844-94BF-FBAFCDBDB56C}" destId="{09A8A665-CF0A-4009-8519-FD076D3D8D61}" srcOrd="0" destOrd="0" parTransId="{E355EDBB-DE46-4CA1-8CC6-2481649D0F67}" sibTransId="{4E91D484-8D35-4751-A9B2-2D9081816928}"/>
    <dgm:cxn modelId="{7554A6B3-75E6-428C-9E19-CE816227CD62}" srcId="{E00190A0-7874-4844-94BF-FBAFCDBDB56C}" destId="{9FA6CA7A-BFFE-432F-8189-17F4709EF953}" srcOrd="2" destOrd="0" parTransId="{C9D132F2-9FE7-4839-9F6C-427AF49AA843}" sibTransId="{E35D9E94-9C48-41C7-8013-52CC176FAF3E}"/>
    <dgm:cxn modelId="{419F5EB5-7ED7-48E3-8719-CAF9370171D1}" type="presOf" srcId="{4E91D484-8D35-4751-A9B2-2D9081816928}" destId="{AAB49974-31A9-497E-BAE4-D9ECC47FC6FB}" srcOrd="0" destOrd="0" presId="urn:microsoft.com/office/officeart/2005/8/layout/radial6"/>
    <dgm:cxn modelId="{CEE73FBF-1115-4C9E-B560-20479127EAFE}" srcId="{21798ADE-0EDA-432B-A4A6-8ECDFD2EECCA}" destId="{E00190A0-7874-4844-94BF-FBAFCDBDB56C}" srcOrd="0" destOrd="0" parTransId="{C583C4C5-317D-4E34-9F99-BE95AD02E9E0}" sibTransId="{4DE6C038-B11F-4FDE-BD62-3C0D553981E9}"/>
    <dgm:cxn modelId="{0AC942C1-F9B8-4611-96A3-FDA0ADDFF4D7}" type="presOf" srcId="{E00190A0-7874-4844-94BF-FBAFCDBDB56C}" destId="{7AB05983-B1A0-4049-B2C4-5FE90B842782}" srcOrd="0" destOrd="0" presId="urn:microsoft.com/office/officeart/2005/8/layout/radial6"/>
    <dgm:cxn modelId="{6B53B5FC-4499-42C3-8F4B-9A25C036ED23}" type="presOf" srcId="{E35D9E94-9C48-41C7-8013-52CC176FAF3E}" destId="{22EA6568-36FE-460F-9DE2-655D4A9F3812}" srcOrd="0" destOrd="0" presId="urn:microsoft.com/office/officeart/2005/8/layout/radial6"/>
    <dgm:cxn modelId="{4CDCC671-2D93-4C23-A951-A16C0203D5C9}" type="presParOf" srcId="{679E55BC-083D-48CC-B94F-F24124430DAF}" destId="{7AB05983-B1A0-4049-B2C4-5FE90B842782}" srcOrd="0" destOrd="0" presId="urn:microsoft.com/office/officeart/2005/8/layout/radial6"/>
    <dgm:cxn modelId="{9DEB5B12-0C35-4531-A4B6-964284D6D057}" type="presParOf" srcId="{679E55BC-083D-48CC-B94F-F24124430DAF}" destId="{AE786E28-4CBA-473B-9AA8-F88FDE89BEA0}" srcOrd="1" destOrd="0" presId="urn:microsoft.com/office/officeart/2005/8/layout/radial6"/>
    <dgm:cxn modelId="{ED780CD4-863C-4D48-BB6C-7DAC3DC9E7A1}" type="presParOf" srcId="{679E55BC-083D-48CC-B94F-F24124430DAF}" destId="{6AEE9EA3-7EA9-46AB-8CFE-D286C6B3A043}" srcOrd="2" destOrd="0" presId="urn:microsoft.com/office/officeart/2005/8/layout/radial6"/>
    <dgm:cxn modelId="{43BFE935-21C2-45CC-9606-7F5FBF3546F8}" type="presParOf" srcId="{679E55BC-083D-48CC-B94F-F24124430DAF}" destId="{AAB49974-31A9-497E-BAE4-D9ECC47FC6FB}" srcOrd="3" destOrd="0" presId="urn:microsoft.com/office/officeart/2005/8/layout/radial6"/>
    <dgm:cxn modelId="{E6629A57-4953-4749-8091-59DD1A2DC9FC}" type="presParOf" srcId="{679E55BC-083D-48CC-B94F-F24124430DAF}" destId="{2A28EE11-422F-4626-B5FD-967380D04405}" srcOrd="4" destOrd="0" presId="urn:microsoft.com/office/officeart/2005/8/layout/radial6"/>
    <dgm:cxn modelId="{911EFD56-354C-4A6E-AA7D-9CDA82F12D5E}" type="presParOf" srcId="{679E55BC-083D-48CC-B94F-F24124430DAF}" destId="{EB2DACD0-FC3A-43FE-AD23-CB9E0D3EA4F8}" srcOrd="5" destOrd="0" presId="urn:microsoft.com/office/officeart/2005/8/layout/radial6"/>
    <dgm:cxn modelId="{2C3A9EDB-C38A-4839-83F2-D9A5E0CA92D6}" type="presParOf" srcId="{679E55BC-083D-48CC-B94F-F24124430DAF}" destId="{C87E256C-8106-4AF5-A43F-94C97B066F43}" srcOrd="6" destOrd="0" presId="urn:microsoft.com/office/officeart/2005/8/layout/radial6"/>
    <dgm:cxn modelId="{8EDA4D5A-2470-4AFF-B679-16D9376AC62B}" type="presParOf" srcId="{679E55BC-083D-48CC-B94F-F24124430DAF}" destId="{48FB99CA-20BF-4719-A34E-E4F464BF6B59}" srcOrd="7" destOrd="0" presId="urn:microsoft.com/office/officeart/2005/8/layout/radial6"/>
    <dgm:cxn modelId="{CA529515-E111-4838-BF6C-F0C843160220}" type="presParOf" srcId="{679E55BC-083D-48CC-B94F-F24124430DAF}" destId="{6D6022C5-AFA4-4FD8-AED7-56C03583C924}" srcOrd="8" destOrd="0" presId="urn:microsoft.com/office/officeart/2005/8/layout/radial6"/>
    <dgm:cxn modelId="{C33CA077-7474-4987-A2B5-CD28783BE652}" type="presParOf" srcId="{679E55BC-083D-48CC-B94F-F24124430DAF}" destId="{22EA6568-36FE-460F-9DE2-655D4A9F3812}" srcOrd="9" destOrd="0" presId="urn:microsoft.com/office/officeart/2005/8/layout/radial6"/>
    <dgm:cxn modelId="{2CF4C009-966F-4B3A-B0FF-AC5277D55279}" type="presParOf" srcId="{679E55BC-083D-48CC-B94F-F24124430DAF}" destId="{C266390D-AFC9-409E-BC70-4FB259E6DF42}" srcOrd="10" destOrd="0" presId="urn:microsoft.com/office/officeart/2005/8/layout/radial6"/>
    <dgm:cxn modelId="{7E6C8E65-A6CA-4D79-BEA6-63358A4EAA32}" type="presParOf" srcId="{679E55BC-083D-48CC-B94F-F24124430DAF}" destId="{33B52DD1-7F47-4A65-8ED5-7CE804B64FA5}" srcOrd="11" destOrd="0" presId="urn:microsoft.com/office/officeart/2005/8/layout/radial6"/>
    <dgm:cxn modelId="{AB15448A-EDA7-4A40-AF65-1C7B635E59C2}" type="presParOf" srcId="{679E55BC-083D-48CC-B94F-F24124430DAF}" destId="{D1A72A4A-24CC-4F20-8ABE-65D294BB2C31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98ADE-0EDA-432B-A4A6-8ECDFD2EECCA}" type="doc">
      <dgm:prSet loTypeId="urn:microsoft.com/office/officeart/2005/8/layout/radial6" loCatId="relationship" qsTypeId="urn:microsoft.com/office/officeart/2005/8/quickstyle/3d1" qsCatId="3D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E00190A0-7874-4844-94BF-FBAFCDBDB56C}">
      <dgm:prSet phldrT="[Text]" custT="1"/>
      <dgm:spPr/>
      <dgm:t>
        <a:bodyPr/>
        <a:lstStyle/>
        <a:p>
          <a:r>
            <a:rPr lang="en-US" sz="2000" b="1" dirty="0">
              <a:solidFill>
                <a:srgbClr val="FF0000"/>
              </a:solidFill>
            </a:rPr>
            <a:t>Discover Peptide Hormone Genes</a:t>
          </a:r>
        </a:p>
      </dgm:t>
    </dgm:pt>
    <dgm:pt modelId="{C583C4C5-317D-4E34-9F99-BE95AD02E9E0}" type="parTrans" cxnId="{CEE73FBF-1115-4C9E-B560-20479127EAFE}">
      <dgm:prSet/>
      <dgm:spPr/>
      <dgm:t>
        <a:bodyPr/>
        <a:lstStyle/>
        <a:p>
          <a:endParaRPr lang="en-US"/>
        </a:p>
      </dgm:t>
    </dgm:pt>
    <dgm:pt modelId="{4DE6C038-B11F-4FDE-BD62-3C0D553981E9}" type="sibTrans" cxnId="{CEE73FBF-1115-4C9E-B560-20479127EAFE}">
      <dgm:prSet/>
      <dgm:spPr/>
      <dgm:t>
        <a:bodyPr/>
        <a:lstStyle/>
        <a:p>
          <a:endParaRPr lang="en-US"/>
        </a:p>
      </dgm:t>
    </dgm:pt>
    <dgm:pt modelId="{09A8A665-CF0A-4009-8519-FD076D3D8D61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</dgm:t>
    </dgm:pt>
    <dgm:pt modelId="{E355EDBB-DE46-4CA1-8CC6-2481649D0F67}" type="parTrans" cxnId="{9FAFB89C-CE0C-4EA7-9838-897203BB5697}">
      <dgm:prSet/>
      <dgm:spPr/>
      <dgm:t>
        <a:bodyPr/>
        <a:lstStyle/>
        <a:p>
          <a:endParaRPr lang="en-US"/>
        </a:p>
      </dgm:t>
    </dgm:pt>
    <dgm:pt modelId="{4E91D484-8D35-4751-A9B2-2D9081816928}" type="sibTrans" cxnId="{9FAFB89C-CE0C-4EA7-9838-897203BB5697}">
      <dgm:prSet/>
      <dgm:spPr/>
      <dgm:t>
        <a:bodyPr/>
        <a:lstStyle/>
        <a:p>
          <a:endParaRPr lang="en-US"/>
        </a:p>
      </dgm:t>
    </dgm:pt>
    <dgm:pt modelId="{D858F805-45E9-4B51-B7F1-8B2308F5120E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</dgm:t>
    </dgm:pt>
    <dgm:pt modelId="{A48EFD96-30EC-4111-BA6A-05F88E6F19FA}" type="parTrans" cxnId="{93EADA2D-A7EE-474F-9700-F54EB6A3E847}">
      <dgm:prSet/>
      <dgm:spPr/>
      <dgm:t>
        <a:bodyPr/>
        <a:lstStyle/>
        <a:p>
          <a:endParaRPr lang="en-US"/>
        </a:p>
      </dgm:t>
    </dgm:pt>
    <dgm:pt modelId="{B760719F-67C8-448D-B2B0-39AA5EB0DC40}" type="sibTrans" cxnId="{93EADA2D-A7EE-474F-9700-F54EB6A3E847}">
      <dgm:prSet/>
      <dgm:spPr/>
      <dgm:t>
        <a:bodyPr/>
        <a:lstStyle/>
        <a:p>
          <a:endParaRPr lang="en-US"/>
        </a:p>
      </dgm:t>
    </dgm:pt>
    <dgm:pt modelId="{9FA6CA7A-BFFE-432F-8189-17F4709EF953}">
      <dgm:prSet phldrT="[Text]" custT="1"/>
      <dgm:spPr/>
      <dgm:t>
        <a:bodyPr/>
        <a:lstStyle/>
        <a:p>
          <a:endParaRPr lang="en-US" sz="900" dirty="0"/>
        </a:p>
        <a:p>
          <a:endParaRPr lang="en-US" sz="900" dirty="0"/>
        </a:p>
      </dgm:t>
    </dgm:pt>
    <dgm:pt modelId="{C9D132F2-9FE7-4839-9F6C-427AF49AA843}" type="parTrans" cxnId="{7554A6B3-75E6-428C-9E19-CE816227CD62}">
      <dgm:prSet/>
      <dgm:spPr/>
      <dgm:t>
        <a:bodyPr/>
        <a:lstStyle/>
        <a:p>
          <a:endParaRPr lang="en-US"/>
        </a:p>
      </dgm:t>
    </dgm:pt>
    <dgm:pt modelId="{E35D9E94-9C48-41C7-8013-52CC176FAF3E}" type="sibTrans" cxnId="{7554A6B3-75E6-428C-9E19-CE816227CD62}">
      <dgm:prSet/>
      <dgm:spPr/>
      <dgm:t>
        <a:bodyPr/>
        <a:lstStyle/>
        <a:p>
          <a:endParaRPr lang="en-US"/>
        </a:p>
      </dgm:t>
    </dgm:pt>
    <dgm:pt modelId="{4FEE69C7-B695-46CA-A30B-73782EA996ED}">
      <dgm:prSet/>
      <dgm:spPr/>
      <dgm:t>
        <a:bodyPr/>
        <a:lstStyle/>
        <a:p>
          <a:endParaRPr lang="en-US"/>
        </a:p>
      </dgm:t>
    </dgm:pt>
    <dgm:pt modelId="{AF055219-2663-4D7D-8E87-9427680FCE4F}" type="parTrans" cxnId="{2D617A7A-97BF-4A7B-B706-39C575524136}">
      <dgm:prSet/>
      <dgm:spPr/>
      <dgm:t>
        <a:bodyPr/>
        <a:lstStyle/>
        <a:p>
          <a:endParaRPr lang="en-US"/>
        </a:p>
      </dgm:t>
    </dgm:pt>
    <dgm:pt modelId="{BCF14DCD-9427-41C5-A9E1-16E2FB21B29A}" type="sibTrans" cxnId="{2D617A7A-97BF-4A7B-B706-39C575524136}">
      <dgm:prSet/>
      <dgm:spPr/>
      <dgm:t>
        <a:bodyPr/>
        <a:lstStyle/>
        <a:p>
          <a:endParaRPr lang="en-US"/>
        </a:p>
      </dgm:t>
    </dgm:pt>
    <dgm:pt modelId="{679E55BC-083D-48CC-B94F-F24124430DAF}" type="pres">
      <dgm:prSet presAssocID="{21798ADE-0EDA-432B-A4A6-8ECDFD2EECCA}" presName="Name0" presStyleCnt="0">
        <dgm:presLayoutVars>
          <dgm:chMax val="1"/>
          <dgm:dir val="rev"/>
          <dgm:animLvl val="ctr"/>
          <dgm:resizeHandles val="exact"/>
        </dgm:presLayoutVars>
      </dgm:prSet>
      <dgm:spPr/>
    </dgm:pt>
    <dgm:pt modelId="{7AB05983-B1A0-4049-B2C4-5FE90B842782}" type="pres">
      <dgm:prSet presAssocID="{E00190A0-7874-4844-94BF-FBAFCDBDB56C}" presName="centerShape" presStyleLbl="node0" presStyleIdx="0" presStyleCnt="1" custScaleX="116938" custScaleY="116938"/>
      <dgm:spPr/>
    </dgm:pt>
    <dgm:pt modelId="{AE786E28-4CBA-473B-9AA8-F88FDE89BEA0}" type="pres">
      <dgm:prSet presAssocID="{09A8A665-CF0A-4009-8519-FD076D3D8D61}" presName="node" presStyleLbl="node1" presStyleIdx="0" presStyleCnt="4" custRadScaleRad="99167" custRadScaleInc="-187545">
        <dgm:presLayoutVars>
          <dgm:bulletEnabled val="1"/>
        </dgm:presLayoutVars>
      </dgm:prSet>
      <dgm:spPr/>
    </dgm:pt>
    <dgm:pt modelId="{6AEE9EA3-7EA9-46AB-8CFE-D286C6B3A043}" type="pres">
      <dgm:prSet presAssocID="{09A8A665-CF0A-4009-8519-FD076D3D8D61}" presName="dummy" presStyleCnt="0"/>
      <dgm:spPr/>
    </dgm:pt>
    <dgm:pt modelId="{AAB49974-31A9-497E-BAE4-D9ECC47FC6FB}" type="pres">
      <dgm:prSet presAssocID="{4E91D484-8D35-4751-A9B2-2D9081816928}" presName="sibTrans" presStyleLbl="sibTrans2D1" presStyleIdx="0" presStyleCnt="4"/>
      <dgm:spPr/>
    </dgm:pt>
    <dgm:pt modelId="{2A28EE11-422F-4626-B5FD-967380D04405}" type="pres">
      <dgm:prSet presAssocID="{D858F805-45E9-4B51-B7F1-8B2308F5120E}" presName="node" presStyleLbl="node1" presStyleIdx="1" presStyleCnt="4" custRadScaleRad="105011" custRadScaleInc="-143424">
        <dgm:presLayoutVars>
          <dgm:bulletEnabled val="1"/>
        </dgm:presLayoutVars>
      </dgm:prSet>
      <dgm:spPr/>
    </dgm:pt>
    <dgm:pt modelId="{EB2DACD0-FC3A-43FE-AD23-CB9E0D3EA4F8}" type="pres">
      <dgm:prSet presAssocID="{D858F805-45E9-4B51-B7F1-8B2308F5120E}" presName="dummy" presStyleCnt="0"/>
      <dgm:spPr/>
    </dgm:pt>
    <dgm:pt modelId="{C87E256C-8106-4AF5-A43F-94C97B066F43}" type="pres">
      <dgm:prSet presAssocID="{B760719F-67C8-448D-B2B0-39AA5EB0DC40}" presName="sibTrans" presStyleLbl="sibTrans2D1" presStyleIdx="1" presStyleCnt="4"/>
      <dgm:spPr/>
    </dgm:pt>
    <dgm:pt modelId="{48FB99CA-20BF-4719-A34E-E4F464BF6B59}" type="pres">
      <dgm:prSet presAssocID="{9FA6CA7A-BFFE-432F-8189-17F4709EF953}" presName="node" presStyleLbl="node1" presStyleIdx="2" presStyleCnt="4" custRadScaleRad="105404" custRadScaleInc="-158879">
        <dgm:presLayoutVars>
          <dgm:bulletEnabled val="1"/>
        </dgm:presLayoutVars>
      </dgm:prSet>
      <dgm:spPr/>
    </dgm:pt>
    <dgm:pt modelId="{6D6022C5-AFA4-4FD8-AED7-56C03583C924}" type="pres">
      <dgm:prSet presAssocID="{9FA6CA7A-BFFE-432F-8189-17F4709EF953}" presName="dummy" presStyleCnt="0"/>
      <dgm:spPr/>
    </dgm:pt>
    <dgm:pt modelId="{22EA6568-36FE-460F-9DE2-655D4A9F3812}" type="pres">
      <dgm:prSet presAssocID="{E35D9E94-9C48-41C7-8013-52CC176FAF3E}" presName="sibTrans" presStyleLbl="sibTrans2D1" presStyleIdx="2" presStyleCnt="4"/>
      <dgm:spPr/>
    </dgm:pt>
    <dgm:pt modelId="{C266390D-AFC9-409E-BC70-4FB259E6DF42}" type="pres">
      <dgm:prSet presAssocID="{4FEE69C7-B695-46CA-A30B-73782EA996ED}" presName="node" presStyleLbl="node1" presStyleIdx="3" presStyleCnt="4" custRadScaleRad="100960" custRadScaleInc="-125829">
        <dgm:presLayoutVars>
          <dgm:bulletEnabled val="1"/>
        </dgm:presLayoutVars>
      </dgm:prSet>
      <dgm:spPr/>
    </dgm:pt>
    <dgm:pt modelId="{33B52DD1-7F47-4A65-8ED5-7CE804B64FA5}" type="pres">
      <dgm:prSet presAssocID="{4FEE69C7-B695-46CA-A30B-73782EA996ED}" presName="dummy" presStyleCnt="0"/>
      <dgm:spPr/>
    </dgm:pt>
    <dgm:pt modelId="{D1A72A4A-24CC-4F20-8ABE-65D294BB2C31}" type="pres">
      <dgm:prSet presAssocID="{BCF14DCD-9427-41C5-A9E1-16E2FB21B29A}" presName="sibTrans" presStyleLbl="sibTrans2D1" presStyleIdx="3" presStyleCnt="4"/>
      <dgm:spPr/>
    </dgm:pt>
  </dgm:ptLst>
  <dgm:cxnLst>
    <dgm:cxn modelId="{86BBE921-AE68-42D8-9253-0D928298AD77}" type="presOf" srcId="{4E91D484-8D35-4751-A9B2-2D9081816928}" destId="{AAB49974-31A9-497E-BAE4-D9ECC47FC6FB}" srcOrd="0" destOrd="0" presId="urn:microsoft.com/office/officeart/2005/8/layout/radial6"/>
    <dgm:cxn modelId="{93EADA2D-A7EE-474F-9700-F54EB6A3E847}" srcId="{E00190A0-7874-4844-94BF-FBAFCDBDB56C}" destId="{D858F805-45E9-4B51-B7F1-8B2308F5120E}" srcOrd="1" destOrd="0" parTransId="{A48EFD96-30EC-4111-BA6A-05F88E6F19FA}" sibTransId="{B760719F-67C8-448D-B2B0-39AA5EB0DC40}"/>
    <dgm:cxn modelId="{B6D64C45-D32E-494E-8E85-531DEC3FAA64}" type="presOf" srcId="{B760719F-67C8-448D-B2B0-39AA5EB0DC40}" destId="{C87E256C-8106-4AF5-A43F-94C97B066F43}" srcOrd="0" destOrd="0" presId="urn:microsoft.com/office/officeart/2005/8/layout/radial6"/>
    <dgm:cxn modelId="{68D45F5E-0A19-4E57-B742-05531FE4D7AD}" type="presOf" srcId="{4FEE69C7-B695-46CA-A30B-73782EA996ED}" destId="{C266390D-AFC9-409E-BC70-4FB259E6DF42}" srcOrd="0" destOrd="0" presId="urn:microsoft.com/office/officeart/2005/8/layout/radial6"/>
    <dgm:cxn modelId="{2D617A7A-97BF-4A7B-B706-39C575524136}" srcId="{E00190A0-7874-4844-94BF-FBAFCDBDB56C}" destId="{4FEE69C7-B695-46CA-A30B-73782EA996ED}" srcOrd="3" destOrd="0" parTransId="{AF055219-2663-4D7D-8E87-9427680FCE4F}" sibTransId="{BCF14DCD-9427-41C5-A9E1-16E2FB21B29A}"/>
    <dgm:cxn modelId="{9FAFB89C-CE0C-4EA7-9838-897203BB5697}" srcId="{E00190A0-7874-4844-94BF-FBAFCDBDB56C}" destId="{09A8A665-CF0A-4009-8519-FD076D3D8D61}" srcOrd="0" destOrd="0" parTransId="{E355EDBB-DE46-4CA1-8CC6-2481649D0F67}" sibTransId="{4E91D484-8D35-4751-A9B2-2D9081816928}"/>
    <dgm:cxn modelId="{9936D2AA-2E9F-46EF-A58D-50EBE899314E}" type="presOf" srcId="{BCF14DCD-9427-41C5-A9E1-16E2FB21B29A}" destId="{D1A72A4A-24CC-4F20-8ABE-65D294BB2C31}" srcOrd="0" destOrd="0" presId="urn:microsoft.com/office/officeart/2005/8/layout/radial6"/>
    <dgm:cxn modelId="{C430B4B0-38E1-424E-8B8A-722A47482D66}" type="presOf" srcId="{9FA6CA7A-BFFE-432F-8189-17F4709EF953}" destId="{48FB99CA-20BF-4719-A34E-E4F464BF6B59}" srcOrd="0" destOrd="0" presId="urn:microsoft.com/office/officeart/2005/8/layout/radial6"/>
    <dgm:cxn modelId="{47F1F3B2-4C76-44C4-BF04-4B1C9AD09B75}" type="presOf" srcId="{21798ADE-0EDA-432B-A4A6-8ECDFD2EECCA}" destId="{679E55BC-083D-48CC-B94F-F24124430DAF}" srcOrd="0" destOrd="0" presId="urn:microsoft.com/office/officeart/2005/8/layout/radial6"/>
    <dgm:cxn modelId="{7554A6B3-75E6-428C-9E19-CE816227CD62}" srcId="{E00190A0-7874-4844-94BF-FBAFCDBDB56C}" destId="{9FA6CA7A-BFFE-432F-8189-17F4709EF953}" srcOrd="2" destOrd="0" parTransId="{C9D132F2-9FE7-4839-9F6C-427AF49AA843}" sibTransId="{E35D9E94-9C48-41C7-8013-52CC176FAF3E}"/>
    <dgm:cxn modelId="{B3AC7EB8-55BC-4115-8429-8354A54576C2}" type="presOf" srcId="{E35D9E94-9C48-41C7-8013-52CC176FAF3E}" destId="{22EA6568-36FE-460F-9DE2-655D4A9F3812}" srcOrd="0" destOrd="0" presId="urn:microsoft.com/office/officeart/2005/8/layout/radial6"/>
    <dgm:cxn modelId="{CEE73FBF-1115-4C9E-B560-20479127EAFE}" srcId="{21798ADE-0EDA-432B-A4A6-8ECDFD2EECCA}" destId="{E00190A0-7874-4844-94BF-FBAFCDBDB56C}" srcOrd="0" destOrd="0" parTransId="{C583C4C5-317D-4E34-9F99-BE95AD02E9E0}" sibTransId="{4DE6C038-B11F-4FDE-BD62-3C0D553981E9}"/>
    <dgm:cxn modelId="{2AF1F8DC-D442-4F2C-945F-F3D8462946AE}" type="presOf" srcId="{E00190A0-7874-4844-94BF-FBAFCDBDB56C}" destId="{7AB05983-B1A0-4049-B2C4-5FE90B842782}" srcOrd="0" destOrd="0" presId="urn:microsoft.com/office/officeart/2005/8/layout/radial6"/>
    <dgm:cxn modelId="{DD50DEDE-D8A3-4D43-ADED-E9B8DDE40454}" type="presOf" srcId="{09A8A665-CF0A-4009-8519-FD076D3D8D61}" destId="{AE786E28-4CBA-473B-9AA8-F88FDE89BEA0}" srcOrd="0" destOrd="0" presId="urn:microsoft.com/office/officeart/2005/8/layout/radial6"/>
    <dgm:cxn modelId="{AAC424F8-D20D-4DF1-9805-E668443FAD76}" type="presOf" srcId="{D858F805-45E9-4B51-B7F1-8B2308F5120E}" destId="{2A28EE11-422F-4626-B5FD-967380D04405}" srcOrd="0" destOrd="0" presId="urn:microsoft.com/office/officeart/2005/8/layout/radial6"/>
    <dgm:cxn modelId="{65DA9CAA-2526-4DAF-B328-C377F8D9CC16}" type="presParOf" srcId="{679E55BC-083D-48CC-B94F-F24124430DAF}" destId="{7AB05983-B1A0-4049-B2C4-5FE90B842782}" srcOrd="0" destOrd="0" presId="urn:microsoft.com/office/officeart/2005/8/layout/radial6"/>
    <dgm:cxn modelId="{EC0BC407-41A3-4306-A5ED-DD85C5532F9D}" type="presParOf" srcId="{679E55BC-083D-48CC-B94F-F24124430DAF}" destId="{AE786E28-4CBA-473B-9AA8-F88FDE89BEA0}" srcOrd="1" destOrd="0" presId="urn:microsoft.com/office/officeart/2005/8/layout/radial6"/>
    <dgm:cxn modelId="{D94EAE68-7617-47C0-BF1B-243C29FD014D}" type="presParOf" srcId="{679E55BC-083D-48CC-B94F-F24124430DAF}" destId="{6AEE9EA3-7EA9-46AB-8CFE-D286C6B3A043}" srcOrd="2" destOrd="0" presId="urn:microsoft.com/office/officeart/2005/8/layout/radial6"/>
    <dgm:cxn modelId="{391CDA2B-6ADE-41C5-9573-E9D6532B6161}" type="presParOf" srcId="{679E55BC-083D-48CC-B94F-F24124430DAF}" destId="{AAB49974-31A9-497E-BAE4-D9ECC47FC6FB}" srcOrd="3" destOrd="0" presId="urn:microsoft.com/office/officeart/2005/8/layout/radial6"/>
    <dgm:cxn modelId="{F5D728D3-A292-4460-B0FF-AD7EA5ED3358}" type="presParOf" srcId="{679E55BC-083D-48CC-B94F-F24124430DAF}" destId="{2A28EE11-422F-4626-B5FD-967380D04405}" srcOrd="4" destOrd="0" presId="urn:microsoft.com/office/officeart/2005/8/layout/radial6"/>
    <dgm:cxn modelId="{29CF2AAD-CC73-4A78-95EA-98C210CBBB10}" type="presParOf" srcId="{679E55BC-083D-48CC-B94F-F24124430DAF}" destId="{EB2DACD0-FC3A-43FE-AD23-CB9E0D3EA4F8}" srcOrd="5" destOrd="0" presId="urn:microsoft.com/office/officeart/2005/8/layout/radial6"/>
    <dgm:cxn modelId="{4822E092-484F-4201-90F0-41EF36B376F2}" type="presParOf" srcId="{679E55BC-083D-48CC-B94F-F24124430DAF}" destId="{C87E256C-8106-4AF5-A43F-94C97B066F43}" srcOrd="6" destOrd="0" presId="urn:microsoft.com/office/officeart/2005/8/layout/radial6"/>
    <dgm:cxn modelId="{698A17DF-E035-4A10-8588-8F751FBA841F}" type="presParOf" srcId="{679E55BC-083D-48CC-B94F-F24124430DAF}" destId="{48FB99CA-20BF-4719-A34E-E4F464BF6B59}" srcOrd="7" destOrd="0" presId="urn:microsoft.com/office/officeart/2005/8/layout/radial6"/>
    <dgm:cxn modelId="{0F21ED2B-18D1-40F8-96CC-3FF1A98262F7}" type="presParOf" srcId="{679E55BC-083D-48CC-B94F-F24124430DAF}" destId="{6D6022C5-AFA4-4FD8-AED7-56C03583C924}" srcOrd="8" destOrd="0" presId="urn:microsoft.com/office/officeart/2005/8/layout/radial6"/>
    <dgm:cxn modelId="{975C098E-A7E9-4AAA-BDAD-914383907311}" type="presParOf" srcId="{679E55BC-083D-48CC-B94F-F24124430DAF}" destId="{22EA6568-36FE-460F-9DE2-655D4A9F3812}" srcOrd="9" destOrd="0" presId="urn:microsoft.com/office/officeart/2005/8/layout/radial6"/>
    <dgm:cxn modelId="{23378167-5EB8-42D5-9EFA-05087420C6E2}" type="presParOf" srcId="{679E55BC-083D-48CC-B94F-F24124430DAF}" destId="{C266390D-AFC9-409E-BC70-4FB259E6DF42}" srcOrd="10" destOrd="0" presId="urn:microsoft.com/office/officeart/2005/8/layout/radial6"/>
    <dgm:cxn modelId="{16594CF4-AE1F-486A-B5FC-20D92CEB43CA}" type="presParOf" srcId="{679E55BC-083D-48CC-B94F-F24124430DAF}" destId="{33B52DD1-7F47-4A65-8ED5-7CE804B64FA5}" srcOrd="11" destOrd="0" presId="urn:microsoft.com/office/officeart/2005/8/layout/radial6"/>
    <dgm:cxn modelId="{DC2FDD79-8B56-4C50-A651-5D20C3B46EC5}" type="presParOf" srcId="{679E55BC-083D-48CC-B94F-F24124430DAF}" destId="{D1A72A4A-24CC-4F20-8ABE-65D294BB2C31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72A4A-24CC-4F20-8ABE-65D294BB2C31}">
      <dsp:nvSpPr>
        <dsp:cNvPr id="0" name=""/>
        <dsp:cNvSpPr/>
      </dsp:nvSpPr>
      <dsp:spPr>
        <a:xfrm>
          <a:off x="1908180" y="496527"/>
          <a:ext cx="3336959" cy="3336959"/>
        </a:xfrm>
        <a:prstGeom prst="blockArc">
          <a:avLst>
            <a:gd name="adj1" fmla="val 12798889"/>
            <a:gd name="adj2" fmla="val 19316046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EA6568-36FE-460F-9DE2-655D4A9F3812}">
      <dsp:nvSpPr>
        <dsp:cNvPr id="0" name=""/>
        <dsp:cNvSpPr/>
      </dsp:nvSpPr>
      <dsp:spPr>
        <a:xfrm>
          <a:off x="1957262" y="556228"/>
          <a:ext cx="3336959" cy="3336959"/>
        </a:xfrm>
        <a:prstGeom prst="blockArc">
          <a:avLst>
            <a:gd name="adj1" fmla="val 19153006"/>
            <a:gd name="adj2" fmla="val 2546100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7E256C-8106-4AF5-A43F-94C97B066F43}">
      <dsp:nvSpPr>
        <dsp:cNvPr id="0" name=""/>
        <dsp:cNvSpPr/>
      </dsp:nvSpPr>
      <dsp:spPr>
        <a:xfrm>
          <a:off x="1895179" y="628245"/>
          <a:ext cx="3336959" cy="3336959"/>
        </a:xfrm>
        <a:prstGeom prst="blockArc">
          <a:avLst>
            <a:gd name="adj1" fmla="val 2345508"/>
            <a:gd name="adj2" fmla="val 8424880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B49974-31A9-497E-BAE4-D9ECC47FC6FB}">
      <dsp:nvSpPr>
        <dsp:cNvPr id="0" name=""/>
        <dsp:cNvSpPr/>
      </dsp:nvSpPr>
      <dsp:spPr>
        <a:xfrm>
          <a:off x="1851398" y="577461"/>
          <a:ext cx="3336959" cy="3336959"/>
        </a:xfrm>
        <a:prstGeom prst="blockArc">
          <a:avLst>
            <a:gd name="adj1" fmla="val 8283437"/>
            <a:gd name="adj2" fmla="val 13007463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B05983-B1A0-4049-B2C4-5FE90B842782}">
      <dsp:nvSpPr>
        <dsp:cNvPr id="0" name=""/>
        <dsp:cNvSpPr/>
      </dsp:nvSpPr>
      <dsp:spPr>
        <a:xfrm>
          <a:off x="2660604" y="1269325"/>
          <a:ext cx="1796283" cy="17962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Discover Peptide Hormone Genes</a:t>
          </a:r>
        </a:p>
      </dsp:txBody>
      <dsp:txXfrm>
        <a:off x="2923664" y="1532385"/>
        <a:ext cx="1270163" cy="1270163"/>
      </dsp:txXfrm>
    </dsp:sp>
    <dsp:sp modelId="{AE786E28-4CBA-473B-9AA8-F88FDE89BEA0}">
      <dsp:nvSpPr>
        <dsp:cNvPr id="0" name=""/>
        <dsp:cNvSpPr/>
      </dsp:nvSpPr>
      <dsp:spPr>
        <a:xfrm>
          <a:off x="1677083" y="732239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834552" y="889708"/>
        <a:ext cx="760331" cy="760331"/>
      </dsp:txXfrm>
    </dsp:sp>
    <dsp:sp modelId="{2A28EE11-422F-4626-B5FD-967380D04405}">
      <dsp:nvSpPr>
        <dsp:cNvPr id="0" name=""/>
        <dsp:cNvSpPr/>
      </dsp:nvSpPr>
      <dsp:spPr>
        <a:xfrm>
          <a:off x="1769998" y="2797624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927467" y="2955093"/>
        <a:ext cx="760331" cy="760331"/>
      </dsp:txXfrm>
    </dsp:sp>
    <dsp:sp modelId="{48FB99CA-20BF-4719-A34E-E4F464BF6B59}">
      <dsp:nvSpPr>
        <dsp:cNvPr id="0" name=""/>
        <dsp:cNvSpPr/>
      </dsp:nvSpPr>
      <dsp:spPr>
        <a:xfrm>
          <a:off x="4290948" y="2786766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448417" y="2944235"/>
        <a:ext cx="760331" cy="760331"/>
      </dsp:txXfrm>
    </dsp:sp>
    <dsp:sp modelId="{C266390D-AFC9-409E-BC70-4FB259E6DF42}">
      <dsp:nvSpPr>
        <dsp:cNvPr id="0" name=""/>
        <dsp:cNvSpPr/>
      </dsp:nvSpPr>
      <dsp:spPr>
        <a:xfrm>
          <a:off x="4322147" y="622509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>
        <a:off x="4479616" y="779978"/>
        <a:ext cx="760331" cy="760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72A4A-24CC-4F20-8ABE-65D294BB2C31}">
      <dsp:nvSpPr>
        <dsp:cNvPr id="0" name=""/>
        <dsp:cNvSpPr/>
      </dsp:nvSpPr>
      <dsp:spPr>
        <a:xfrm>
          <a:off x="1908180" y="496527"/>
          <a:ext cx="3336959" cy="3336959"/>
        </a:xfrm>
        <a:prstGeom prst="blockArc">
          <a:avLst>
            <a:gd name="adj1" fmla="val 12798889"/>
            <a:gd name="adj2" fmla="val 19316046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EA6568-36FE-460F-9DE2-655D4A9F3812}">
      <dsp:nvSpPr>
        <dsp:cNvPr id="0" name=""/>
        <dsp:cNvSpPr/>
      </dsp:nvSpPr>
      <dsp:spPr>
        <a:xfrm>
          <a:off x="1957262" y="556228"/>
          <a:ext cx="3336959" cy="3336959"/>
        </a:xfrm>
        <a:prstGeom prst="blockArc">
          <a:avLst>
            <a:gd name="adj1" fmla="val 19153006"/>
            <a:gd name="adj2" fmla="val 2546100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7E256C-8106-4AF5-A43F-94C97B066F43}">
      <dsp:nvSpPr>
        <dsp:cNvPr id="0" name=""/>
        <dsp:cNvSpPr/>
      </dsp:nvSpPr>
      <dsp:spPr>
        <a:xfrm>
          <a:off x="1895179" y="628245"/>
          <a:ext cx="3336959" cy="3336959"/>
        </a:xfrm>
        <a:prstGeom prst="blockArc">
          <a:avLst>
            <a:gd name="adj1" fmla="val 2345508"/>
            <a:gd name="adj2" fmla="val 8424880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B49974-31A9-497E-BAE4-D9ECC47FC6FB}">
      <dsp:nvSpPr>
        <dsp:cNvPr id="0" name=""/>
        <dsp:cNvSpPr/>
      </dsp:nvSpPr>
      <dsp:spPr>
        <a:xfrm>
          <a:off x="1851398" y="577461"/>
          <a:ext cx="3336959" cy="3336959"/>
        </a:xfrm>
        <a:prstGeom prst="blockArc">
          <a:avLst>
            <a:gd name="adj1" fmla="val 8283437"/>
            <a:gd name="adj2" fmla="val 13007463"/>
            <a:gd name="adj3" fmla="val 4640"/>
          </a:avLst>
        </a:prstGeom>
        <a:gradFill rotWithShape="0">
          <a:gsLst>
            <a:gs pos="0">
              <a:schemeClr val="accent5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B05983-B1A0-4049-B2C4-5FE90B842782}">
      <dsp:nvSpPr>
        <dsp:cNvPr id="0" name=""/>
        <dsp:cNvSpPr/>
      </dsp:nvSpPr>
      <dsp:spPr>
        <a:xfrm>
          <a:off x="2660604" y="1269325"/>
          <a:ext cx="1796283" cy="17962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Discover Peptide Hormone Genes</a:t>
          </a:r>
        </a:p>
      </dsp:txBody>
      <dsp:txXfrm>
        <a:off x="2923664" y="1532385"/>
        <a:ext cx="1270163" cy="1270163"/>
      </dsp:txXfrm>
    </dsp:sp>
    <dsp:sp modelId="{AE786E28-4CBA-473B-9AA8-F88FDE89BEA0}">
      <dsp:nvSpPr>
        <dsp:cNvPr id="0" name=""/>
        <dsp:cNvSpPr/>
      </dsp:nvSpPr>
      <dsp:spPr>
        <a:xfrm>
          <a:off x="1677083" y="732239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834552" y="889708"/>
        <a:ext cx="760331" cy="760331"/>
      </dsp:txXfrm>
    </dsp:sp>
    <dsp:sp modelId="{2A28EE11-422F-4626-B5FD-967380D04405}">
      <dsp:nvSpPr>
        <dsp:cNvPr id="0" name=""/>
        <dsp:cNvSpPr/>
      </dsp:nvSpPr>
      <dsp:spPr>
        <a:xfrm>
          <a:off x="1769998" y="2797624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927467" y="2955093"/>
        <a:ext cx="760331" cy="760331"/>
      </dsp:txXfrm>
    </dsp:sp>
    <dsp:sp modelId="{48FB99CA-20BF-4719-A34E-E4F464BF6B59}">
      <dsp:nvSpPr>
        <dsp:cNvPr id="0" name=""/>
        <dsp:cNvSpPr/>
      </dsp:nvSpPr>
      <dsp:spPr>
        <a:xfrm>
          <a:off x="4290948" y="2786766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448417" y="2944235"/>
        <a:ext cx="760331" cy="760331"/>
      </dsp:txXfrm>
    </dsp:sp>
    <dsp:sp modelId="{C266390D-AFC9-409E-BC70-4FB259E6DF42}">
      <dsp:nvSpPr>
        <dsp:cNvPr id="0" name=""/>
        <dsp:cNvSpPr/>
      </dsp:nvSpPr>
      <dsp:spPr>
        <a:xfrm>
          <a:off x="4322147" y="622509"/>
          <a:ext cx="1075269" cy="10752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/>
        </a:p>
      </dsp:txBody>
      <dsp:txXfrm>
        <a:off x="4479616" y="779978"/>
        <a:ext cx="760331" cy="760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2310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Gouache-arabidopsis-thaliana.jpg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2295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88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31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634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461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60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971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Shape 5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745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Shape 5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702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Shape 5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727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Hydroxylation can make a peptide more soluble.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 of Arabinose sugar chains to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hydroxyproline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CLAVATA3 peptide could increase activity of peptide.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peptide could restore the shoot apical meristem size in the CLV3-1 mutant which has an increased meristem size.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Molecular modelling could show that the bulky arabinose chain causes a kink in the peptide backbone because of steric repulsion thus probably making it easier to interact with the receptor.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 such as disulfide bridge formations can cause conformations in the peptide backbone that can prevent recognition by proteolytic enzymes.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can lead to selective degradation of the variable region of the peptide while 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signalling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peptide remains intact.</a:t>
            </a:r>
            <a:endParaRPr dirty="0"/>
          </a:p>
        </p:txBody>
      </p:sp>
      <p:sp>
        <p:nvSpPr>
          <p:cNvPr id="585" name="Shape 5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47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622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Shape 6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2528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Shape 6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755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Shape 7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745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30" name="Shape 7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574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Shape 79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9364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Shape 8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51048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9" name="Shape 8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Shape 8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06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6" name="Shape 10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Shape 10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022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4" name="Shape 11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Shape 117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634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Shape 119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072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6836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98" name="Shape 1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9" name="Shape 11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572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9" name="Shape 1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Shape 12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1289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Shape 128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Shape 12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2098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hape 13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09" name="Shape 13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Shape 13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312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22" name="Shape 1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Shape 13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287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Shape 134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5" name="Shape 13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Shape 13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413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hape 13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Shape 13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3358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Shape 178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814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Shape 18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Shape 186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9721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Shape 22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Shape 22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79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1235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Shape 268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5042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Shape 26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7" name="Shape 26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Arabidopsis Book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8" name="Shape 26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314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Shape 27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4" name="Shape 27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5" name="Shape 27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668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Shape 28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5" name="Shape 28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6" name="Shape 28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8538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Shape 29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5" name="Shape 291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98521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Shape 30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Shape 30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4870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Shape 30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Shape 308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46431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Shape 3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Shape 316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157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Shape 3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Shape 319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410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Shape 31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8" name="Shape 31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9" name="Shape 31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490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2264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Shape 3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5" name="Shape 323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23048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Shape 3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Shape 32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4298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Shape 32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0" name="Shape 33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1250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Shape 33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0" name="Shape 33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5854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Shape 33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1" name="Shape 33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2" name="Shape 33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011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Shape 33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2" name="Shape 33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25082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Shape 33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7" name="Shape 335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4222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Shape 33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4" name="Shape 338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40282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1" name="Shape 340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2" name="Shape 34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3" name="Shape 34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8166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Shape 344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5" name="Shape 34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6" name="Shape 344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19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9670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Shape 34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5" name="Shape 347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85476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Shape 34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9" name="Shape 349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33712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Shape 35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4" name="Shape 35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5" name="Shape 35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9559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Shape 35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Shape 352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93004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0" name="Shape 36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1" name="Shape 3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2" name="Shape 36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1968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2" name="Shape 36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3" name="Shape 36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3889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Shape 36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6" name="Shape 36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7" name="Shape 36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3839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0" name="Shape 37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Shape 37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76314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Shape 371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6" name="Shape 37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7" name="Shape 371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4364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Shape 37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4" name="Shape 37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5" name="Shape 375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10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236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2" name="Shape 37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3" name="Shape 377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88563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Shape 37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dirty="0"/>
              <a:t>Arabidopsis Image: </a:t>
            </a:r>
            <a:r>
              <a:rPr lang="en-US" sz="1200" dirty="0">
                <a:hlinkClick r:id="rId3"/>
              </a:rPr>
              <a:t>https://commons.wikimedia.org/wiki/File:Gouache-arabidopsis-thaliana.jpg</a:t>
            </a:r>
            <a:endParaRPr lang="en-US" sz="1200" dirty="0"/>
          </a:p>
          <a:p>
            <a:r>
              <a:rPr lang="en-US" sz="1200" dirty="0"/>
              <a:t>Medicago: https://commons.wikimedia.org/wiki/File:Medicago_species_1%E2%80%94La_flore_et_la_pomone_fran%C3%A7aises_(clean).jpg</a:t>
            </a:r>
          </a:p>
          <a:p>
            <a:r>
              <a:rPr lang="en-US" sz="1200" dirty="0"/>
              <a:t>Rice: https://commons.wikimedia.org/wiki/File:Rice_(Oryza_sativa).png</a:t>
            </a:r>
          </a:p>
          <a:p>
            <a:r>
              <a:rPr lang="en-US" sz="1200" dirty="0"/>
              <a:t>Populus image: https://sv.wikipedia.org/wiki/Asp_(tr%C3%A4d)#/media/File:Populus_tremula_asp.jpg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8" name="Shape 37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043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7" name="Shape 38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8" name="Shape 38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9" name="Shape 38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595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9" name="Shape 386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8343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Shape 39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0" name="Shape 39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1" name="Shape 39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6402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Shape 39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7" name="Shape 39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KalataB1 at English Wikipedia - Own work (Original text: I created this picture. It is from my research.), Public Domain, https://commons.wikimedia.org/w/index.php?curid=22925865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8" name="Shape 39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589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Shape 399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0" name="Shape 400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thomma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TAIR 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https://commons.wikimedia.org/wiki/File:V._albo-atrum.JPG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/>
              <a:t>http://moziru.com/explore/Roots%20clipart%20potato%20plant/#go_post_6687_pebbles-clipart-potatoe-19.png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1" name="Shape 40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0687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6" name="Shape 40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7" name="Shape 40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4190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Shape 40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8" name="Shape 40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004960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4" name="Shape 407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5" name="Shape 40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From Science (AAAS) Snell,etal2012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6" name="Shape 407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01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8334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Shape 41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8" name="Shape 411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3431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Shape 41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0" name="Shape 41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1" name="Shape 415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63079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" name="Shape 41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9" name="Shape 4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Fernandez, et al. 2013 Plant Phys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0" name="Shape 420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9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Shape 422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5" name="Shape 42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6" name="Shape 42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0347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" name="Shape 42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0" name="Shape 42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68174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6" name="Shape 46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7" name="Shape 46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08207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7" name="Shape 46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8" name="Shape 46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98723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1" name="Shape 47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2" name="Shape 47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3" name="Shape 47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68941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8" name="Shape 47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79" name="Shape 47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2638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" name="Shape 48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0" name="Shape 48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915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911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5" name="Shape 48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6" name="Shape 48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36710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2" name="Shape 49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3" name="Shape 49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02683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Shape 49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8" name="Shape 494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69427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" name="Shape 50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9" name="Shape 50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413427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1" name="Shape 508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2" name="Shape 508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18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8" name="Shape 51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9" name="Shape 51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1171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teaching_bottom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21388"/>
            <a:ext cx="9144000" cy="83661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/>
        </p:nvSpPr>
        <p:spPr>
          <a:xfrm>
            <a:off x="6477001" y="6477000"/>
            <a:ext cx="2600325" cy="304800"/>
          </a:xfrm>
          <a:prstGeom prst="rect">
            <a:avLst/>
          </a:prstGeom>
          <a:solidFill>
            <a:srgbClr val="F7ED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 2018 American Society of Plant Biologists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hyperlink" Target="http://www.plantcell.org/content/early/2015/08/14/tpc.15.0044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science.sciencemag.org/content/355/6322/287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hyperlink" Target="http://science.sciencemag.org/content/354/6319/1594" TargetMode="Externa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library.wiley.com/doi/abs/10.1111/j.1365-313X.2009.03926.x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://emboj.embopress.org/content/early/2014/11/14/embj.20148858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hyperlink" Target="https://www.nature.com/articles/ng.330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lantcell.org/content/26/5/1838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ic.oup.com/pcp/article/54/3/369/1934472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hyperlink" Target="https://www.sciencedirect.com/science/article/pii/S1369526616301145?via%3Dihub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lantcell.org/content/24/8/3198" TargetMode="Externa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jpeg"/><Relationship Id="rId10" Type="http://schemas.openxmlformats.org/officeDocument/2006/relationships/image" Target="../media/image102.jpg"/><Relationship Id="rId4" Type="http://schemas.openxmlformats.org/officeDocument/2006/relationships/image" Target="../media/image96.jpeg"/><Relationship Id="rId9" Type="http://schemas.openxmlformats.org/officeDocument/2006/relationships/image" Target="../media/image10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lifesciences.org/articles/15075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lifesciences.org/articles/15075" TargetMode="External"/><Relationship Id="rId4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11" Type="http://schemas.openxmlformats.org/officeDocument/2006/relationships/image" Target="../media/image115.png"/><Relationship Id="rId5" Type="http://schemas.openxmlformats.org/officeDocument/2006/relationships/image" Target="../media/image110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hyperlink" Target="http://www.plantcell.org/content/23/7/2553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ncb2893" TargetMode="External"/><Relationship Id="rId3" Type="http://schemas.openxmlformats.org/officeDocument/2006/relationships/image" Target="../media/image11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4.png"/><Relationship Id="rId9" Type="http://schemas.openxmlformats.org/officeDocument/2006/relationships/hyperlink" Target="https://www.nature.com/articles/ncomms450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hyperlink" Target="http://www.pnas.org/content/113/51/E8326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20.png"/><Relationship Id="rId9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10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one.org/doi/abs/10.1199/tab.0149" TargetMode="External"/><Relationship Id="rId3" Type="http://schemas.openxmlformats.org/officeDocument/2006/relationships/image" Target="../media/image131.jp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cademic.oup.com/jxb/article/64/17/5231/704535" TargetMode="External"/><Relationship Id="rId5" Type="http://schemas.openxmlformats.org/officeDocument/2006/relationships/hyperlink" Target="https://www.flickr.com/photos/blueridgekitties/4426273058" TargetMode="External"/><Relationship Id="rId4" Type="http://schemas.openxmlformats.org/officeDocument/2006/relationships/image" Target="../media/image13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tor.org/stable/23386058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jxb/article/66/17/5205/541185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cience.sciencemag.org/content/355/6322/284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academic.oup.com/jxb/article/64/17/5395/704376" TargetMode="External"/><Relationship Id="rId3" Type="http://schemas.openxmlformats.org/officeDocument/2006/relationships/image" Target="../media/image141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hyperlink" Target="http://science.sciencemag.org/content/346/6207/343.long" TargetMode="External"/><Relationship Id="rId4" Type="http://schemas.openxmlformats.org/officeDocument/2006/relationships/hyperlink" Target="http://www.pnas.org/content/111/5/2029" TargetMode="External"/><Relationship Id="rId9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scitable/knowledge/library/the-rhizosphere-roots-soil-and-67500617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10" Type="http://schemas.microsoft.com/office/2007/relationships/hdphoto" Target="../media/hdphoto3.wdp"/><Relationship Id="rId4" Type="http://schemas.openxmlformats.org/officeDocument/2006/relationships/image" Target="../media/image151.png"/><Relationship Id="rId9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plantphysiol.org/content/131/3/998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lantpath.iastate.edu/scn/life_cycle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lantcell.org/content/26/3/981" TargetMode="Externa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nas.org/content/105/47/18625" TargetMode="External"/><Relationship Id="rId5" Type="http://schemas.openxmlformats.org/officeDocument/2006/relationships/hyperlink" Target="https://academic.oup.com/jxb/article/64/17/5371/703765" TargetMode="External"/><Relationship Id="rId4" Type="http://schemas.openxmlformats.org/officeDocument/2006/relationships/image" Target="../media/image166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select.com/96079/article" TargetMode="External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cr201662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ature.com/articles/ncomms319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ncedirect.com/science/article/pii/S1674205214605499" TargetMode="External"/><Relationship Id="rId5" Type="http://schemas.openxmlformats.org/officeDocument/2006/relationships/hyperlink" Target="https://rdcu.be/2NgS" TargetMode="External"/><Relationship Id="rId4" Type="http://schemas.openxmlformats.org/officeDocument/2006/relationships/image" Target="../media/image17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nas.org/content/103/26/10098" TargetMode="Externa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18" Type="http://schemas.openxmlformats.org/officeDocument/2006/relationships/hyperlink" Target="http://www.plantcell.org/content/26/10/4135" TargetMode="External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Relationship Id="rId14" Type="http://schemas.openxmlformats.org/officeDocument/2006/relationships/image" Target="../media/image19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hyperlink" Target="https://www.frontiersin.org/articles/10.3389/fpls.2014.00311/full" TargetMode="External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6.png"/><Relationship Id="rId7" Type="http://schemas.openxmlformats.org/officeDocument/2006/relationships/image" Target="../media/image203.png"/><Relationship Id="rId12" Type="http://schemas.openxmlformats.org/officeDocument/2006/relationships/hyperlink" Target="http://science.sciencemag.org/content/355/6322/284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hyperlink" Target="http://science.sciencemag.org/content/355/6322/280" TargetMode="External"/><Relationship Id="rId5" Type="http://schemas.openxmlformats.org/officeDocument/2006/relationships/image" Target="../media/image198.png"/><Relationship Id="rId10" Type="http://schemas.openxmlformats.org/officeDocument/2006/relationships/image" Target="../media/image206.png"/><Relationship Id="rId4" Type="http://schemas.openxmlformats.org/officeDocument/2006/relationships/image" Target="../media/image197.png"/><Relationship Id="rId9" Type="http://schemas.openxmlformats.org/officeDocument/2006/relationships/image" Target="../media/image20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hyperlink" Target="http://www.plantphysiol.org/content/153/1/222" TargetMode="External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11" Type="http://schemas.openxmlformats.org/officeDocument/2006/relationships/image" Target="../media/image198.png"/><Relationship Id="rId5" Type="http://schemas.openxmlformats.org/officeDocument/2006/relationships/image" Target="../media/image209.png"/><Relationship Id="rId10" Type="http://schemas.openxmlformats.org/officeDocument/2006/relationships/image" Target="../media/image197.png"/><Relationship Id="rId4" Type="http://schemas.openxmlformats.org/officeDocument/2006/relationships/image" Target="../media/image208.png"/><Relationship Id="rId9" Type="http://schemas.openxmlformats.org/officeDocument/2006/relationships/image" Target="../media/image1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19.png"/><Relationship Id="rId3" Type="http://schemas.openxmlformats.org/officeDocument/2006/relationships/image" Target="../media/image196.png"/><Relationship Id="rId7" Type="http://schemas.openxmlformats.org/officeDocument/2006/relationships/image" Target="../media/image215.gif"/><Relationship Id="rId12" Type="http://schemas.openxmlformats.org/officeDocument/2006/relationships/image" Target="../media/image21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hyperlink" Target="https://www.springer.com/gb/book/9783034805407" TargetMode="External"/><Relationship Id="rId5" Type="http://schemas.openxmlformats.org/officeDocument/2006/relationships/image" Target="../media/image198.png"/><Relationship Id="rId10" Type="http://schemas.openxmlformats.org/officeDocument/2006/relationships/hyperlink" Target="https://www.nature.com/articles/nbt1200_1307" TargetMode="External"/><Relationship Id="rId4" Type="http://schemas.openxmlformats.org/officeDocument/2006/relationships/image" Target="../media/image197.png"/><Relationship Id="rId9" Type="http://schemas.openxmlformats.org/officeDocument/2006/relationships/image" Target="../media/image21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19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hyperlink" Target="https://www.sciencedirect.com/science/article/pii/S1534580712002456" TargetMode="External"/><Relationship Id="rId4" Type="http://schemas.openxmlformats.org/officeDocument/2006/relationships/image" Target="../media/image197.png"/><Relationship Id="rId9" Type="http://schemas.openxmlformats.org/officeDocument/2006/relationships/image" Target="../media/image2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196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cience.sciencemag.org/content/338/6110/1093" TargetMode="External"/><Relationship Id="rId5" Type="http://schemas.openxmlformats.org/officeDocument/2006/relationships/hyperlink" Target="http://science.sciencemag.org/content/338/6110/1038" TargetMode="External"/><Relationship Id="rId4" Type="http://schemas.openxmlformats.org/officeDocument/2006/relationships/hyperlink" Target="http://science.sciencemag.org/content/338/6110/1038.long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5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png"/><Relationship Id="rId11" Type="http://schemas.openxmlformats.org/officeDocument/2006/relationships/hyperlink" Target="https://onlinelibrary.wiley.com/doi/full/10.1046/j.0960-7412.2000.00944.x" TargetMode="External"/><Relationship Id="rId5" Type="http://schemas.openxmlformats.org/officeDocument/2006/relationships/image" Target="../media/image197.png"/><Relationship Id="rId10" Type="http://schemas.openxmlformats.org/officeDocument/2006/relationships/image" Target="../media/image228.png"/><Relationship Id="rId4" Type="http://schemas.openxmlformats.org/officeDocument/2006/relationships/image" Target="../media/image196.png"/><Relationship Id="rId9" Type="http://schemas.openxmlformats.org/officeDocument/2006/relationships/image" Target="../media/image227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eg"/><Relationship Id="rId13" Type="http://schemas.openxmlformats.org/officeDocument/2006/relationships/image" Target="../media/image235.png"/><Relationship Id="rId3" Type="http://schemas.openxmlformats.org/officeDocument/2006/relationships/image" Target="../media/image229.png"/><Relationship Id="rId7" Type="http://schemas.openxmlformats.org/officeDocument/2006/relationships/image" Target="../media/image199.png"/><Relationship Id="rId12" Type="http://schemas.openxmlformats.org/officeDocument/2006/relationships/image" Target="../media/image234.png"/><Relationship Id="rId17" Type="http://schemas.openxmlformats.org/officeDocument/2006/relationships/hyperlink" Target="https://www.tandfonline.com/doi/abs/10.4161/psb.20813" TargetMode="External"/><Relationship Id="rId2" Type="http://schemas.openxmlformats.org/officeDocument/2006/relationships/notesSlide" Target="../notesSlides/notesSlide81.xml"/><Relationship Id="rId16" Type="http://schemas.openxmlformats.org/officeDocument/2006/relationships/hyperlink" Target="https://www.tandfonline.com/doi/full/10.1080/15592324.2016.1226453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png"/><Relationship Id="rId11" Type="http://schemas.openxmlformats.org/officeDocument/2006/relationships/image" Target="../media/image233.jpeg"/><Relationship Id="rId5" Type="http://schemas.openxmlformats.org/officeDocument/2006/relationships/image" Target="../media/image197.png"/><Relationship Id="rId15" Type="http://schemas.openxmlformats.org/officeDocument/2006/relationships/hyperlink" Target="http://www.mdpi.com/1420-3049/20/8/14889" TargetMode="External"/><Relationship Id="rId10" Type="http://schemas.openxmlformats.org/officeDocument/2006/relationships/image" Target="../media/image232.png"/><Relationship Id="rId4" Type="http://schemas.openxmlformats.org/officeDocument/2006/relationships/image" Target="../media/image196.png"/><Relationship Id="rId9" Type="http://schemas.openxmlformats.org/officeDocument/2006/relationships/image" Target="../media/image231.jpeg"/><Relationship Id="rId14" Type="http://schemas.openxmlformats.org/officeDocument/2006/relationships/hyperlink" Target="http://www.plantphysiol.org/content/128/3/951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196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hyperlink" Target="https://www.nature.com/articles/cr201662" TargetMode="External"/><Relationship Id="rId5" Type="http://schemas.openxmlformats.org/officeDocument/2006/relationships/image" Target="../media/image198.png"/><Relationship Id="rId10" Type="http://schemas.openxmlformats.org/officeDocument/2006/relationships/hyperlink" Target="https://www.cell.com/developmental-cell/fulltext/S1534-5807(12)00082-2" TargetMode="External"/><Relationship Id="rId4" Type="http://schemas.openxmlformats.org/officeDocument/2006/relationships/image" Target="../media/image197.png"/><Relationship Id="rId9" Type="http://schemas.openxmlformats.org/officeDocument/2006/relationships/hyperlink" Target="http://www.plantphysiol.org/content/161/2/954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13" Type="http://schemas.openxmlformats.org/officeDocument/2006/relationships/hyperlink" Target="http://www.pnas.org/content/110/13/5235.long" TargetMode="External"/><Relationship Id="rId3" Type="http://schemas.openxmlformats.org/officeDocument/2006/relationships/image" Target="../media/image196.png"/><Relationship Id="rId7" Type="http://schemas.openxmlformats.org/officeDocument/2006/relationships/image" Target="../media/image238.png"/><Relationship Id="rId12" Type="http://schemas.openxmlformats.org/officeDocument/2006/relationships/hyperlink" Target="http://www.plantcell.org/content/18/6/1467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hyperlink" Target="https://elifesciences.org/articles/15075" TargetMode="External"/><Relationship Id="rId5" Type="http://schemas.openxmlformats.org/officeDocument/2006/relationships/image" Target="../media/image198.png"/><Relationship Id="rId10" Type="http://schemas.openxmlformats.org/officeDocument/2006/relationships/image" Target="../media/image241.jpeg"/><Relationship Id="rId4" Type="http://schemas.openxmlformats.org/officeDocument/2006/relationships/image" Target="../media/image197.png"/><Relationship Id="rId9" Type="http://schemas.openxmlformats.org/officeDocument/2006/relationships/image" Target="../media/image240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196.png"/><Relationship Id="rId7" Type="http://schemas.openxmlformats.org/officeDocument/2006/relationships/image" Target="../media/image24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hyperlink" Target="https://academic.oup.com/jxb/article/66/19/5663/697877" TargetMode="External"/><Relationship Id="rId4" Type="http://schemas.openxmlformats.org/officeDocument/2006/relationships/image" Target="../media/image197.png"/><Relationship Id="rId9" Type="http://schemas.openxmlformats.org/officeDocument/2006/relationships/image" Target="../media/image24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196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hyperlink" Target="https://www.nature.com/articles/nature16975" TargetMode="External"/><Relationship Id="rId4" Type="http://schemas.openxmlformats.org/officeDocument/2006/relationships/image" Target="../media/image197.png"/><Relationship Id="rId9" Type="http://schemas.openxmlformats.org/officeDocument/2006/relationships/hyperlink" Target="https://www.nature.com/articles/nature17413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196.png"/><Relationship Id="rId7" Type="http://schemas.openxmlformats.org/officeDocument/2006/relationships/image" Target="../media/image247.png"/><Relationship Id="rId12" Type="http://schemas.openxmlformats.org/officeDocument/2006/relationships/hyperlink" Target="http://www.pnas.org/content/114/26/6854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hyperlink" Target="http://www.pnas.org/content/114/26/6848" TargetMode="External"/><Relationship Id="rId5" Type="http://schemas.openxmlformats.org/officeDocument/2006/relationships/image" Target="../media/image198.png"/><Relationship Id="rId10" Type="http://schemas.openxmlformats.org/officeDocument/2006/relationships/hyperlink" Target="http://science.sciencemag.org/content/327/5969/1126.long" TargetMode="External"/><Relationship Id="rId4" Type="http://schemas.openxmlformats.org/officeDocument/2006/relationships/image" Target="../media/image197.png"/><Relationship Id="rId9" Type="http://schemas.openxmlformats.org/officeDocument/2006/relationships/image" Target="../media/image24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hyperlink" Target="http://www.pnas.org/content/103/26/10098" TargetMode="External"/><Relationship Id="rId3" Type="http://schemas.openxmlformats.org/officeDocument/2006/relationships/image" Target="../media/image196.png"/><Relationship Id="rId7" Type="http://schemas.openxmlformats.org/officeDocument/2006/relationships/image" Target="../media/image250.png"/><Relationship Id="rId12" Type="http://schemas.openxmlformats.org/officeDocument/2006/relationships/image" Target="../media/image25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image" Target="../media/image253.png"/><Relationship Id="rId5" Type="http://schemas.openxmlformats.org/officeDocument/2006/relationships/image" Target="../media/image198.png"/><Relationship Id="rId10" Type="http://schemas.openxmlformats.org/officeDocument/2006/relationships/image" Target="../media/image252.png"/><Relationship Id="rId4" Type="http://schemas.openxmlformats.org/officeDocument/2006/relationships/image" Target="../media/image197.png"/><Relationship Id="rId9" Type="http://schemas.openxmlformats.org/officeDocument/2006/relationships/image" Target="../media/image1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60.png"/><Relationship Id="rId3" Type="http://schemas.openxmlformats.org/officeDocument/2006/relationships/image" Target="../media/image196.png"/><Relationship Id="rId7" Type="http://schemas.openxmlformats.org/officeDocument/2006/relationships/image" Target="../media/image255.png"/><Relationship Id="rId12" Type="http://schemas.openxmlformats.org/officeDocument/2006/relationships/image" Target="../media/image259.jpeg"/><Relationship Id="rId2" Type="http://schemas.openxmlformats.org/officeDocument/2006/relationships/notesSlide" Target="../notesSlides/notesSlide88.xml"/><Relationship Id="rId16" Type="http://schemas.openxmlformats.org/officeDocument/2006/relationships/hyperlink" Target="http://journals.plos.org/plospathogens/article?id=10.1371/journal.ppat.100433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11" Type="http://schemas.openxmlformats.org/officeDocument/2006/relationships/image" Target="../media/image258.png"/><Relationship Id="rId5" Type="http://schemas.openxmlformats.org/officeDocument/2006/relationships/image" Target="../media/image198.png"/><Relationship Id="rId15" Type="http://schemas.openxmlformats.org/officeDocument/2006/relationships/image" Target="../media/image261.png"/><Relationship Id="rId10" Type="http://schemas.openxmlformats.org/officeDocument/2006/relationships/image" Target="../media/image257.png"/><Relationship Id="rId4" Type="http://schemas.openxmlformats.org/officeDocument/2006/relationships/image" Target="../media/image197.png"/><Relationship Id="rId9" Type="http://schemas.openxmlformats.org/officeDocument/2006/relationships/image" Target="../media/image256.png"/><Relationship Id="rId14" Type="http://schemas.openxmlformats.org/officeDocument/2006/relationships/image" Target="../media/image19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g"/><Relationship Id="rId13" Type="http://schemas.openxmlformats.org/officeDocument/2006/relationships/hyperlink" Target="https://apsjournals.apsnet.org/doi/10.1094/MPMI-02-15-0032-R" TargetMode="External"/><Relationship Id="rId3" Type="http://schemas.openxmlformats.org/officeDocument/2006/relationships/image" Target="../media/image262.png"/><Relationship Id="rId7" Type="http://schemas.openxmlformats.org/officeDocument/2006/relationships/image" Target="../media/image199.png"/><Relationship Id="rId12" Type="http://schemas.openxmlformats.org/officeDocument/2006/relationships/hyperlink" Target="https://academic.oup.com/jxb/article/66/17/5161/540938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8.png"/><Relationship Id="rId11" Type="http://schemas.openxmlformats.org/officeDocument/2006/relationships/image" Target="../media/image266.png"/><Relationship Id="rId5" Type="http://schemas.openxmlformats.org/officeDocument/2006/relationships/image" Target="../media/image197.png"/><Relationship Id="rId10" Type="http://schemas.openxmlformats.org/officeDocument/2006/relationships/image" Target="../media/image265.png"/><Relationship Id="rId4" Type="http://schemas.openxmlformats.org/officeDocument/2006/relationships/image" Target="../media/image196.png"/><Relationship Id="rId9" Type="http://schemas.openxmlformats.org/officeDocument/2006/relationships/image" Target="../media/image264.jp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267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3.jpg"/><Relationship Id="rId9" Type="http://schemas.openxmlformats.org/officeDocument/2006/relationships/hyperlink" Target="https://www.sciencedirect.com/science/article/pii/S1360138514001666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19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hyperlink" Target="Signaling%20in%20Pollen-Pistil%20Interactions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196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hyperlink" Target="http://www.plantcell.org/content/26/6/2505.long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196.png"/><Relationship Id="rId7" Type="http://schemas.openxmlformats.org/officeDocument/2006/relationships/image" Target="../media/image27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hyperlink" Target="http://www.plantcell.org/content/15/12/2792" TargetMode="External"/><Relationship Id="rId4" Type="http://schemas.openxmlformats.org/officeDocument/2006/relationships/image" Target="../media/image197.png"/><Relationship Id="rId9" Type="http://schemas.openxmlformats.org/officeDocument/2006/relationships/image" Target="../media/image27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SMALL AND MIGHTY: PEPTIDE HORMONES IN PLANT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</a:t>
            </a:r>
          </a:p>
          <a:p>
            <a:r>
              <a:rPr lang="en-US" dirty="0"/>
              <a:t>Sonali Roy, Peter K. Lundquist, Michael K. Udvardi, and Wolf-</a:t>
            </a:r>
            <a:r>
              <a:rPr lang="en-US" dirty="0" err="1"/>
              <a:t>Rüdiger</a:t>
            </a:r>
            <a:r>
              <a:rPr lang="en-US" dirty="0"/>
              <a:t> Scheible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951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2</a:t>
            </a:r>
            <a:b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and generation of peptide hormones</a:t>
            </a:r>
            <a:endParaRPr sz="2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0580" y="2050446"/>
            <a:ext cx="6412462" cy="295631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-304800" y="133003"/>
            <a:ext cx="97002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Anatomy of a small signaling peptide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252270" y="806220"/>
            <a:ext cx="8629083" cy="923330"/>
          </a:xfrm>
          <a:prstGeom prst="rect">
            <a:avLst/>
          </a:prstGeom>
          <a:solidFill>
            <a:srgbClr val="DAE5F1"/>
          </a:solidFill>
          <a:ln w="25400" cap="flat" cmpd="sng">
            <a:solidFill>
              <a:srgbClr val="3660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major criteria are used to classify plant peptides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 Primary sequence characteristics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(2) Post-translational modifications</a:t>
            </a:r>
            <a:endParaRPr dirty="0"/>
          </a:p>
        </p:txBody>
      </p:sp>
      <p:cxnSp>
        <p:nvCxnSpPr>
          <p:cNvPr id="209" name="Shape 209"/>
          <p:cNvCxnSpPr/>
          <p:nvPr/>
        </p:nvCxnSpPr>
        <p:spPr>
          <a:xfrm>
            <a:off x="2744495" y="2050446"/>
            <a:ext cx="15240" cy="27889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10" name="Shape 210"/>
          <p:cNvCxnSpPr/>
          <p:nvPr/>
        </p:nvCxnSpPr>
        <p:spPr>
          <a:xfrm>
            <a:off x="6321033" y="2050446"/>
            <a:ext cx="15240" cy="27889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11" name="Shape 211"/>
          <p:cNvSpPr txBox="1"/>
          <p:nvPr/>
        </p:nvSpPr>
        <p:spPr>
          <a:xfrm>
            <a:off x="1157592" y="5128704"/>
            <a:ext cx="16605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N-TERMINAL SIGNAL PEPTIDE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6155662" y="5121173"/>
            <a:ext cx="20836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C-TERMINAL SIGNALLING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3828705" y="5192849"/>
            <a:ext cx="16916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VARIABLE REGION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 txBox="1"/>
          <p:nvPr/>
        </p:nvSpPr>
        <p:spPr>
          <a:xfrm>
            <a:off x="5947814" y="5560347"/>
            <a:ext cx="24993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5-60 amino acids long</a:t>
            </a:r>
            <a:endParaRPr dirty="0"/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contain different post-translational modifications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17861" y="5582838"/>
            <a:ext cx="21945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Directed to the endoplasmic reticulum, Golgi secretory pathway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 descr="C:\Users\roys\Desktop\Noble\pctt\glv1mod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213" y="2302782"/>
            <a:ext cx="1257892" cy="96409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0" y="133003"/>
            <a:ext cx="915896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hormones are classified into families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114529" y="2608301"/>
            <a:ext cx="1373078" cy="1384995"/>
          </a:xfrm>
          <a:prstGeom prst="rect">
            <a:avLst/>
          </a:prstGeom>
          <a:solidFill>
            <a:srgbClr val="8CB3E3"/>
          </a:solidFill>
          <a:ln w="9525" cap="flat" cmpd="sng">
            <a:solidFill>
              <a:srgbClr val="0F24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peptide derived from a single </a:t>
            </a:r>
            <a:r>
              <a:rPr lang="en-US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ribosomally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translated precursor?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1607570" y="899328"/>
            <a:ext cx="2125363" cy="523220"/>
          </a:xfrm>
          <a:prstGeom prst="rect">
            <a:avLst/>
          </a:prstGeom>
          <a:solidFill>
            <a:srgbClr val="DAE5F1"/>
          </a:solidFill>
          <a:ln w="9525" cap="flat" cmpd="sng">
            <a:solidFill>
              <a:srgbClr val="3660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the precursor itself perform a function?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1607572" y="1926980"/>
            <a:ext cx="2014152" cy="738664"/>
          </a:xfrm>
          <a:prstGeom prst="rect">
            <a:avLst/>
          </a:prstGeom>
          <a:solidFill>
            <a:srgbClr val="DAE5F1"/>
          </a:solidFill>
          <a:ln w="9525" cap="flat" cmpd="sng">
            <a:solidFill>
              <a:srgbClr val="3660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the peptide have any post-translational modifications?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1607572" y="3137768"/>
            <a:ext cx="1530178" cy="738664"/>
          </a:xfrm>
          <a:prstGeom prst="rect">
            <a:avLst/>
          </a:prstGeom>
          <a:solidFill>
            <a:srgbClr val="DAE5F1"/>
          </a:solidFill>
          <a:ln w="9525" cap="flat" cmpd="sng">
            <a:solidFill>
              <a:srgbClr val="3660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the peptide have four or more cysteines?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Shape 227"/>
          <p:cNvCxnSpPr/>
          <p:nvPr/>
        </p:nvCxnSpPr>
        <p:spPr>
          <a:xfrm rot="10800000">
            <a:off x="757080" y="1025617"/>
            <a:ext cx="0" cy="149533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8" name="Shape 228"/>
          <p:cNvCxnSpPr/>
          <p:nvPr/>
        </p:nvCxnSpPr>
        <p:spPr>
          <a:xfrm>
            <a:off x="757080" y="1025613"/>
            <a:ext cx="731416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29" name="Shape 229"/>
          <p:cNvCxnSpPr/>
          <p:nvPr/>
        </p:nvCxnSpPr>
        <p:spPr>
          <a:xfrm rot="10800000">
            <a:off x="757080" y="4079362"/>
            <a:ext cx="12216" cy="133880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0" name="Shape 230"/>
          <p:cNvCxnSpPr/>
          <p:nvPr/>
        </p:nvCxnSpPr>
        <p:spPr>
          <a:xfrm>
            <a:off x="3760228" y="1160938"/>
            <a:ext cx="1589694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1" name="Shape 231"/>
          <p:cNvCxnSpPr/>
          <p:nvPr/>
        </p:nvCxnSpPr>
        <p:spPr>
          <a:xfrm>
            <a:off x="2596140" y="1422548"/>
            <a:ext cx="0" cy="40631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2" name="Shape 232"/>
          <p:cNvCxnSpPr/>
          <p:nvPr/>
        </p:nvCxnSpPr>
        <p:spPr>
          <a:xfrm>
            <a:off x="2596140" y="2658050"/>
            <a:ext cx="0" cy="40631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3" name="Shape 233"/>
          <p:cNvCxnSpPr/>
          <p:nvPr/>
        </p:nvCxnSpPr>
        <p:spPr>
          <a:xfrm>
            <a:off x="3649019" y="2296312"/>
            <a:ext cx="1700903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34" name="Shape 234"/>
          <p:cNvCxnSpPr/>
          <p:nvPr/>
        </p:nvCxnSpPr>
        <p:spPr>
          <a:xfrm>
            <a:off x="3167104" y="3493265"/>
            <a:ext cx="2182818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35" name="Shape 235"/>
          <p:cNvSpPr txBox="1"/>
          <p:nvPr/>
        </p:nvSpPr>
        <p:spPr>
          <a:xfrm>
            <a:off x="769296" y="5038445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768406" y="1051012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3761216" y="822024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2596140" y="1410192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2614648" y="2676541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3761216" y="1926980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3761216" y="3161935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" name="Shape 242"/>
          <p:cNvCxnSpPr/>
          <p:nvPr/>
        </p:nvCxnSpPr>
        <p:spPr>
          <a:xfrm>
            <a:off x="757080" y="5418161"/>
            <a:ext cx="731416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43" name="Shape 243"/>
          <p:cNvCxnSpPr/>
          <p:nvPr/>
        </p:nvCxnSpPr>
        <p:spPr>
          <a:xfrm rot="10800000">
            <a:off x="2596140" y="3876432"/>
            <a:ext cx="0" cy="76452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44" name="Shape 244"/>
          <p:cNvCxnSpPr/>
          <p:nvPr/>
        </p:nvCxnSpPr>
        <p:spPr>
          <a:xfrm rot="10800000" flipH="1">
            <a:off x="2596140" y="4640952"/>
            <a:ext cx="2767430" cy="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45" name="Shape 245"/>
          <p:cNvSpPr txBox="1"/>
          <p:nvPr/>
        </p:nvSpPr>
        <p:spPr>
          <a:xfrm>
            <a:off x="2614648" y="4079362"/>
            <a:ext cx="719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7298177" y="2365677"/>
            <a:ext cx="12532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(Tyrosine) Can be sulphated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4805151" y="2692448"/>
            <a:ext cx="13080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(Proline) Can be hydroxylated, glycosylated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6933054" y="2908933"/>
            <a:ext cx="22259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POST-TRANSLATIONALLY MODIFIED PEPTIDES</a:t>
            </a:r>
            <a:endParaRPr sz="12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7347082" y="4089879"/>
            <a:ext cx="14307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CYSTEINE-RICH </a:t>
            </a:r>
            <a:br>
              <a:rPr lang="en-US"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PEPTIDES</a:t>
            </a:r>
            <a:endParaRPr sz="12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Shape 250" descr="C:\Users\roys\Desktop\Noble\pctt\epflmod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0942" y="3422286"/>
            <a:ext cx="2035412" cy="112854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7412630" y="3645599"/>
            <a:ext cx="17872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Di-sulphide bridges form between cysteines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91891" y="497683"/>
            <a:ext cx="1029152" cy="16857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Shape 253"/>
          <p:cNvCxnSpPr/>
          <p:nvPr/>
        </p:nvCxnSpPr>
        <p:spPr>
          <a:xfrm rot="10800000" flipH="1">
            <a:off x="7490296" y="1340566"/>
            <a:ext cx="475466" cy="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54" name="Shape 254"/>
          <p:cNvSpPr/>
          <p:nvPr/>
        </p:nvSpPr>
        <p:spPr>
          <a:xfrm>
            <a:off x="6933054" y="1290270"/>
            <a:ext cx="365123" cy="593184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4927722" y="1649450"/>
            <a:ext cx="16717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 precursor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7370002" y="1545000"/>
            <a:ext cx="1707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has a different function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5390942" y="1928207"/>
            <a:ext cx="38089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FUNCTIONAL-PRECURSOR DERIVED PEPTIDES</a:t>
            </a:r>
            <a:endParaRPr sz="12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46329" y="1019812"/>
            <a:ext cx="545042" cy="5053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Shape 259"/>
          <p:cNvGrpSpPr/>
          <p:nvPr/>
        </p:nvGrpSpPr>
        <p:grpSpPr>
          <a:xfrm>
            <a:off x="1617029" y="4917102"/>
            <a:ext cx="2938046" cy="1202659"/>
            <a:chOff x="1704072" y="4975941"/>
            <a:chExt cx="2938046" cy="1202659"/>
          </a:xfrm>
        </p:grpSpPr>
        <p:pic>
          <p:nvPicPr>
            <p:cNvPr id="260" name="Shape 260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4072" y="5678274"/>
              <a:ext cx="2926063" cy="5003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Shape 261"/>
            <p:cNvSpPr txBox="1"/>
            <p:nvPr/>
          </p:nvSpPr>
          <p:spPr>
            <a:xfrm>
              <a:off x="1759561" y="5249914"/>
              <a:ext cx="8365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5’ region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of mRNA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Shape 262"/>
            <p:cNvSpPr txBox="1"/>
            <p:nvPr/>
          </p:nvSpPr>
          <p:spPr>
            <a:xfrm>
              <a:off x="2779927" y="5249914"/>
              <a:ext cx="8365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Pri-miRNA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Shape 263"/>
            <p:cNvSpPr txBox="1"/>
            <p:nvPr/>
          </p:nvSpPr>
          <p:spPr>
            <a:xfrm>
              <a:off x="3805539" y="5249914"/>
              <a:ext cx="8365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Short ORF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1873083" y="4975941"/>
              <a:ext cx="258803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NONPRECURSOR DERIVED</a:t>
              </a:r>
              <a:endParaRPr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5" name="Shape 265" descr="C:\Users\roys\Desktop\Noble\pctt\MtPEP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351" y="4640952"/>
            <a:ext cx="2057132" cy="124542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7412630" y="4917102"/>
            <a:ext cx="14307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UNMODIFIED PEPTIDES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459356" y="6019800"/>
            <a:ext cx="4740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Tavormina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De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Coninck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Nikonorova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De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Smet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I., and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Cammue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B.P.A. (2015). The Plant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Peptidome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expanding repertoire of structural features and biological functions. Plant Cell 27: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2095–2118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peptides are processed from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longer precursors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Shape 274"/>
          <p:cNvCxnSpPr/>
          <p:nvPr/>
        </p:nvCxnSpPr>
        <p:spPr>
          <a:xfrm>
            <a:off x="4984803" y="5045050"/>
            <a:ext cx="0" cy="19870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75" name="Shape 275"/>
          <p:cNvCxnSpPr/>
          <p:nvPr/>
        </p:nvCxnSpPr>
        <p:spPr>
          <a:xfrm>
            <a:off x="4984803" y="5236135"/>
            <a:ext cx="70866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76" name="Shape 276"/>
          <p:cNvCxnSpPr/>
          <p:nvPr/>
        </p:nvCxnSpPr>
        <p:spPr>
          <a:xfrm>
            <a:off x="4070403" y="5045050"/>
            <a:ext cx="0" cy="19870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77" name="Shape 277"/>
          <p:cNvCxnSpPr/>
          <p:nvPr/>
        </p:nvCxnSpPr>
        <p:spPr>
          <a:xfrm rot="10800000">
            <a:off x="3376983" y="5243755"/>
            <a:ext cx="69342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78" name="Shape 278"/>
          <p:cNvCxnSpPr/>
          <p:nvPr/>
        </p:nvCxnSpPr>
        <p:spPr>
          <a:xfrm>
            <a:off x="4519982" y="5045050"/>
            <a:ext cx="15240" cy="53398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79" name="Shape 279"/>
          <p:cNvSpPr txBox="1"/>
          <p:nvPr/>
        </p:nvSpPr>
        <p:spPr>
          <a:xfrm>
            <a:off x="5708703" y="5074478"/>
            <a:ext cx="30632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Biologically active peptide</a:t>
            </a:r>
            <a:endParaRPr sz="1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/>
          <p:nvPr/>
        </p:nvSpPr>
        <p:spPr>
          <a:xfrm>
            <a:off x="3826563" y="5616082"/>
            <a:ext cx="17297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Inactive peptide</a:t>
            </a:r>
            <a:endParaRPr sz="16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 txBox="1"/>
          <p:nvPr/>
        </p:nvSpPr>
        <p:spPr>
          <a:xfrm>
            <a:off x="819148" y="5074478"/>
            <a:ext cx="262724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Precursor of pro-peptide</a:t>
            </a:r>
            <a:endParaRPr sz="1600" b="1">
              <a:solidFill>
                <a:srgbClr val="008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3826563" y="4698877"/>
            <a:ext cx="18821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Pre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peptide</a:t>
            </a:r>
            <a:endParaRPr sz="16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Shape 283"/>
          <p:cNvGrpSpPr/>
          <p:nvPr/>
        </p:nvGrpSpPr>
        <p:grpSpPr>
          <a:xfrm>
            <a:off x="598690" y="854367"/>
            <a:ext cx="8337886" cy="3930785"/>
            <a:chOff x="1076998" y="1374922"/>
            <a:chExt cx="6767418" cy="3190409"/>
          </a:xfrm>
        </p:grpSpPr>
        <p:pic>
          <p:nvPicPr>
            <p:cNvPr id="284" name="Shape 28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39563" y="1604492"/>
              <a:ext cx="5127201" cy="29608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Shape 285"/>
            <p:cNvSpPr txBox="1"/>
            <p:nvPr/>
          </p:nvSpPr>
          <p:spPr>
            <a:xfrm>
              <a:off x="1496827" y="2482715"/>
              <a:ext cx="938621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mRNA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translation 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6" name="Shape 286"/>
            <p:cNvCxnSpPr/>
            <p:nvPr/>
          </p:nvCxnSpPr>
          <p:spPr>
            <a:xfrm>
              <a:off x="3054106" y="2662644"/>
              <a:ext cx="314325" cy="952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87" name="Shape 287"/>
            <p:cNvCxnSpPr/>
            <p:nvPr/>
          </p:nvCxnSpPr>
          <p:spPr>
            <a:xfrm rot="10800000" flipH="1">
              <a:off x="3822753" y="2636603"/>
              <a:ext cx="247650" cy="7620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88" name="Shape 288"/>
            <p:cNvCxnSpPr/>
            <p:nvPr/>
          </p:nvCxnSpPr>
          <p:spPr>
            <a:xfrm rot="10800000" flipH="1">
              <a:off x="4535222" y="2361610"/>
              <a:ext cx="108585" cy="16192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89" name="Shape 289"/>
            <p:cNvCxnSpPr/>
            <p:nvPr/>
          </p:nvCxnSpPr>
          <p:spPr>
            <a:xfrm flipH="1">
              <a:off x="4417588" y="2597158"/>
              <a:ext cx="220027" cy="17145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290" name="Shape 290"/>
            <p:cNvCxnSpPr/>
            <p:nvPr/>
          </p:nvCxnSpPr>
          <p:spPr>
            <a:xfrm>
              <a:off x="6099810" y="2210913"/>
              <a:ext cx="156210" cy="5789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291" name="Shape 291"/>
            <p:cNvSpPr txBox="1"/>
            <p:nvPr/>
          </p:nvSpPr>
          <p:spPr>
            <a:xfrm>
              <a:off x="3290830" y="1538353"/>
              <a:ext cx="19509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ENDOPLASMIC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RETICULUM</a:t>
              </a: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Shape 292"/>
            <p:cNvSpPr txBox="1"/>
            <p:nvPr/>
          </p:nvSpPr>
          <p:spPr>
            <a:xfrm>
              <a:off x="2598001" y="1374922"/>
              <a:ext cx="93236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NUCLEUS</a:t>
              </a: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 txBox="1"/>
            <p:nvPr/>
          </p:nvSpPr>
          <p:spPr>
            <a:xfrm>
              <a:off x="4687052" y="1682655"/>
              <a:ext cx="19509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GOLGI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APPARATUS</a:t>
              </a: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Shape 294"/>
            <p:cNvSpPr txBox="1"/>
            <p:nvPr/>
          </p:nvSpPr>
          <p:spPr>
            <a:xfrm>
              <a:off x="6786325" y="2482715"/>
              <a:ext cx="1058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Peptide</a:t>
              </a:r>
              <a:endParaRPr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 txBox="1"/>
            <p:nvPr/>
          </p:nvSpPr>
          <p:spPr>
            <a:xfrm>
              <a:off x="3693053" y="3906468"/>
              <a:ext cx="15673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Pro-Peptide</a:t>
              </a:r>
              <a:endParaRPr sz="1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7" name="Shape 2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36996" y="2788735"/>
              <a:ext cx="345532" cy="2073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Shape 298"/>
            <p:cNvSpPr txBox="1"/>
            <p:nvPr/>
          </p:nvSpPr>
          <p:spPr>
            <a:xfrm>
              <a:off x="1076998" y="1822513"/>
              <a:ext cx="156730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Pre-Pro-Peptide</a:t>
              </a:r>
              <a:endParaRPr sz="1400" b="1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9" name="Shape 299"/>
            <p:cNvCxnSpPr/>
            <p:nvPr/>
          </p:nvCxnSpPr>
          <p:spPr>
            <a:xfrm>
              <a:off x="2209709" y="2060895"/>
              <a:ext cx="356220" cy="44522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0" name="Shape 300"/>
            <p:cNvCxnSpPr/>
            <p:nvPr/>
          </p:nvCxnSpPr>
          <p:spPr>
            <a:xfrm rot="10800000" flipH="1">
              <a:off x="4266307" y="3257040"/>
              <a:ext cx="484721" cy="70523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1" name="Shape 301"/>
            <p:cNvCxnSpPr/>
            <p:nvPr/>
          </p:nvCxnSpPr>
          <p:spPr>
            <a:xfrm rot="10800000">
              <a:off x="6786325" y="2268807"/>
              <a:ext cx="264523" cy="23838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" name="TextBox 30"/>
          <p:cNvSpPr txBox="1"/>
          <p:nvPr/>
        </p:nvSpPr>
        <p:spPr>
          <a:xfrm>
            <a:off x="7239000" y="6324600"/>
            <a:ext cx="2755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Modified from Wikipedia</a:t>
            </a:r>
          </a:p>
        </p:txBody>
      </p:sp>
      <p:pic>
        <p:nvPicPr>
          <p:cNvPr id="32" name="Shape 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4390" y="1779993"/>
            <a:ext cx="292971" cy="175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-539573" y="6079"/>
            <a:ext cx="10242804" cy="54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processing precedes peptide activity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 txBox="1"/>
          <p:nvPr/>
        </p:nvSpPr>
        <p:spPr>
          <a:xfrm>
            <a:off x="2177427" y="6019800"/>
            <a:ext cx="69837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Stegmann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et al. , and Zipfel, C. (2017). The receptor kinase FER is a RALF-regulated scaffold controlling plant immune signaling. Science 355: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287–289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Schardon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K.,et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and Schaller, A. (2016). Precursor processing for plant peptide hormone maturation by subtilisin-like serine proteinases. Science 354: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1594–1597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8738" y="533400"/>
            <a:ext cx="8743246" cy="5515099"/>
            <a:chOff x="248738" y="682525"/>
            <a:chExt cx="8743246" cy="5515099"/>
          </a:xfrm>
        </p:grpSpPr>
        <p:sp>
          <p:nvSpPr>
            <p:cNvPr id="308" name="Shape 308"/>
            <p:cNvSpPr/>
            <p:nvPr/>
          </p:nvSpPr>
          <p:spPr>
            <a:xfrm>
              <a:off x="3224975" y="689823"/>
              <a:ext cx="2713705" cy="647279"/>
            </a:xfrm>
            <a:prstGeom prst="rect">
              <a:avLst/>
            </a:prstGeom>
            <a:solidFill>
              <a:srgbClr val="F2DAD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6091080" y="687686"/>
              <a:ext cx="2777616" cy="646331"/>
            </a:xfrm>
            <a:prstGeom prst="rect">
              <a:avLst/>
            </a:prstGeom>
            <a:solidFill>
              <a:srgbClr val="E5D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255636" y="682525"/>
              <a:ext cx="2821860" cy="646331"/>
            </a:xfrm>
            <a:prstGeom prst="rect">
              <a:avLst/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248738" y="690771"/>
              <a:ext cx="2821860" cy="5506853"/>
            </a:xfrm>
            <a:prstGeom prst="rect">
              <a:avLst/>
            </a:prstGeom>
            <a:noFill/>
            <a:ln w="12700" cap="flat" cmpd="sng">
              <a:solidFill>
                <a:srgbClr val="538C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3224976" y="688874"/>
              <a:ext cx="2713705" cy="5508749"/>
            </a:xfrm>
            <a:prstGeom prst="rect">
              <a:avLst/>
            </a:prstGeom>
            <a:noFill/>
            <a:ln w="12700" cap="flat" cmpd="sng">
              <a:solidFill>
                <a:srgbClr val="D995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6086164" y="687685"/>
              <a:ext cx="2782532" cy="5506852"/>
            </a:xfrm>
            <a:prstGeom prst="rect">
              <a:avLst/>
            </a:prstGeom>
            <a:noFill/>
            <a:ln w="12700" cap="flat" cmpd="sng">
              <a:solidFill>
                <a:srgbClr val="5F49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Shape 314"/>
            <p:cNvSpPr txBox="1"/>
            <p:nvPr/>
          </p:nvSpPr>
          <p:spPr>
            <a:xfrm>
              <a:off x="320426" y="714893"/>
              <a:ext cx="26922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Signal-peptide peptidases remove N-terminal signals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 txBox="1"/>
            <p:nvPr/>
          </p:nvSpPr>
          <p:spPr>
            <a:xfrm>
              <a:off x="3235687" y="688930"/>
              <a:ext cx="26922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Peptide cleavage occurs at specific motifs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 txBox="1"/>
            <p:nvPr/>
          </p:nvSpPr>
          <p:spPr>
            <a:xfrm>
              <a:off x="6075012" y="723255"/>
              <a:ext cx="28048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Release of signalling peptide requires special enzymes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Shape 317"/>
            <p:cNvSpPr txBox="1"/>
            <p:nvPr/>
          </p:nvSpPr>
          <p:spPr>
            <a:xfrm>
              <a:off x="3150652" y="5722825"/>
              <a:ext cx="303018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50"/>
                <a:buFont typeface="Arial"/>
                <a:buChar char="•"/>
              </a:pPr>
              <a:r>
                <a:rPr lang="en-US" sz="11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Both upstream and downstream motifs can contribute to site recognition. </a:t>
              </a:r>
              <a:endParaRPr/>
            </a:p>
          </p:txBody>
        </p:sp>
        <p:sp>
          <p:nvSpPr>
            <p:cNvPr id="319" name="Shape 319"/>
            <p:cNvSpPr txBox="1"/>
            <p:nvPr/>
          </p:nvSpPr>
          <p:spPr>
            <a:xfrm>
              <a:off x="6088314" y="5168827"/>
              <a:ext cx="277416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Peptidases/proteases/proteinases can belong to different families depending on the amino acid residue that becomes nucleophilic and cleaves the peptide bond.</a:t>
              </a:r>
              <a:endParaRPr/>
            </a:p>
          </p:txBody>
        </p:sp>
        <p:pic>
          <p:nvPicPr>
            <p:cNvPr id="320" name="Shape 3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22047" y="1441255"/>
              <a:ext cx="2201523" cy="3727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Shape 32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7396" y="3430548"/>
              <a:ext cx="2380158" cy="22649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Shape 322"/>
            <p:cNvSpPr txBox="1"/>
            <p:nvPr/>
          </p:nvSpPr>
          <p:spPr>
            <a:xfrm>
              <a:off x="3255719" y="3224009"/>
              <a:ext cx="287557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Cleavage occurs at specific motifs.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3" name="Shape 323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5719" y="1748432"/>
              <a:ext cx="2619201" cy="1424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Shape 324"/>
            <p:cNvSpPr txBox="1"/>
            <p:nvPr/>
          </p:nvSpPr>
          <p:spPr>
            <a:xfrm>
              <a:off x="3802306" y="1345984"/>
              <a:ext cx="16826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Peptidase cleavage site (RxxL/RxLX)</a:t>
              </a:r>
              <a:endParaRPr/>
            </a:p>
          </p:txBody>
        </p:sp>
        <p:cxnSp>
          <p:nvCxnSpPr>
            <p:cNvPr id="325" name="Shape 325"/>
            <p:cNvCxnSpPr/>
            <p:nvPr/>
          </p:nvCxnSpPr>
          <p:spPr>
            <a:xfrm>
              <a:off x="5416887" y="1470439"/>
              <a:ext cx="0" cy="282103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26" name="Shape 326"/>
            <p:cNvSpPr/>
            <p:nvPr/>
          </p:nvSpPr>
          <p:spPr>
            <a:xfrm rot="-6466986">
              <a:off x="8019817" y="1704985"/>
              <a:ext cx="596486" cy="134784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BD4B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7" name="Shape 327"/>
            <p:cNvCxnSpPr/>
            <p:nvPr/>
          </p:nvCxnSpPr>
          <p:spPr>
            <a:xfrm rot="10800000" flipH="1">
              <a:off x="8224670" y="2081284"/>
              <a:ext cx="87927" cy="13632"/>
            </a:xfrm>
            <a:prstGeom prst="straightConnector1">
              <a:avLst/>
            </a:prstGeom>
            <a:noFill/>
            <a:ln w="9525" cap="flat" cmpd="sng">
              <a:solidFill>
                <a:srgbClr val="BD4B4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28" name="Shape 328"/>
            <p:cNvSpPr txBox="1"/>
            <p:nvPr/>
          </p:nvSpPr>
          <p:spPr>
            <a:xfrm>
              <a:off x="8182396" y="1827687"/>
              <a:ext cx="71440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Scissile </a:t>
              </a:r>
              <a:b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Bond</a:t>
              </a:r>
              <a:endParaRPr dirty="0"/>
            </a:p>
          </p:txBody>
        </p:sp>
        <p:pic>
          <p:nvPicPr>
            <p:cNvPr id="329" name="Shape 329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89"/>
            <a:stretch/>
          </p:blipFill>
          <p:spPr>
            <a:xfrm>
              <a:off x="271982" y="1326469"/>
              <a:ext cx="2755477" cy="2115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Shape 330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339" y="3435889"/>
              <a:ext cx="2750172" cy="786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Shape 331"/>
            <p:cNvSpPr txBox="1"/>
            <p:nvPr/>
          </p:nvSpPr>
          <p:spPr>
            <a:xfrm>
              <a:off x="248739" y="4385258"/>
              <a:ext cx="2821860" cy="17312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 Score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Highest score at position immediately </a:t>
              </a:r>
              <a:r>
                <a:rPr lang="en-US" sz="1200" i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after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the cleavage site </a:t>
              </a:r>
              <a:endParaRPr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 Score</a:t>
              </a: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High score distinguishes proteins with signal peptide from those without</a:t>
              </a:r>
              <a:endParaRPr/>
            </a:p>
            <a:p>
              <a:pPr marL="171450" marR="0" lvl="0" indent="-952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 do the D score and Y score indicate? Follow the link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http://www.cbs.dtu.dk/services/SignalP-4.1/</a:t>
              </a:r>
              <a:endParaRPr/>
            </a:p>
          </p:txBody>
        </p:sp>
        <p:cxnSp>
          <p:nvCxnSpPr>
            <p:cNvPr id="332" name="Shape 332"/>
            <p:cNvCxnSpPr/>
            <p:nvPr/>
          </p:nvCxnSpPr>
          <p:spPr>
            <a:xfrm flipH="1">
              <a:off x="2344783" y="3763921"/>
              <a:ext cx="243840" cy="31402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29" name="Shape 318"/>
            <p:cNvSpPr txBox="1"/>
            <p:nvPr/>
          </p:nvSpPr>
          <p:spPr>
            <a:xfrm>
              <a:off x="6006110" y="1675288"/>
              <a:ext cx="16826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Peptidases </a:t>
              </a:r>
              <a:b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(molecular scissors) </a:t>
              </a:r>
              <a:endParaRPr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Peptidases can be classified into different families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0" name="Shape 340"/>
          <p:cNvCxnSpPr/>
          <p:nvPr/>
        </p:nvCxnSpPr>
        <p:spPr>
          <a:xfrm>
            <a:off x="6728172" y="1295400"/>
            <a:ext cx="0" cy="2186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grpSp>
        <p:nvGrpSpPr>
          <p:cNvPr id="341" name="Shape 341"/>
          <p:cNvGrpSpPr/>
          <p:nvPr/>
        </p:nvGrpSpPr>
        <p:grpSpPr>
          <a:xfrm>
            <a:off x="5003910" y="1514006"/>
            <a:ext cx="3617899" cy="3567156"/>
            <a:chOff x="4919078" y="1597535"/>
            <a:chExt cx="3617899" cy="3567156"/>
          </a:xfrm>
        </p:grpSpPr>
        <p:sp>
          <p:nvSpPr>
            <p:cNvPr id="342" name="Shape 342"/>
            <p:cNvSpPr/>
            <p:nvPr/>
          </p:nvSpPr>
          <p:spPr>
            <a:xfrm>
              <a:off x="4994019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5225789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5466536" y="1606754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5707283" y="159753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5939053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6170823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6411570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6643340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6884087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7115857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7347627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7579397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7799526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8031296" y="1611183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Shape 356"/>
            <p:cNvSpPr txBox="1"/>
            <p:nvPr/>
          </p:nvSpPr>
          <p:spPr>
            <a:xfrm>
              <a:off x="4919078" y="1846997"/>
              <a:ext cx="14085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Shape 357"/>
            <p:cNvSpPr txBox="1"/>
            <p:nvPr/>
          </p:nvSpPr>
          <p:spPr>
            <a:xfrm>
              <a:off x="7457057" y="1871259"/>
              <a:ext cx="10313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5002752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Shape 359"/>
            <p:cNvSpPr/>
            <p:nvPr/>
          </p:nvSpPr>
          <p:spPr>
            <a:xfrm>
              <a:off x="5234522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5475269" y="238996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>
              <a:off x="5716016" y="2380747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5947786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>
              <a:off x="6179556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Shape 364"/>
            <p:cNvSpPr/>
            <p:nvPr/>
          </p:nvSpPr>
          <p:spPr>
            <a:xfrm>
              <a:off x="6420303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Shape 365"/>
            <p:cNvSpPr/>
            <p:nvPr/>
          </p:nvSpPr>
          <p:spPr>
            <a:xfrm>
              <a:off x="6652073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Shape 366"/>
            <p:cNvSpPr/>
            <p:nvPr/>
          </p:nvSpPr>
          <p:spPr>
            <a:xfrm>
              <a:off x="6892820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Shape 367"/>
            <p:cNvSpPr/>
            <p:nvPr/>
          </p:nvSpPr>
          <p:spPr>
            <a:xfrm>
              <a:off x="7124590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7356360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7588130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7808259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8040029" y="2394395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Shape 372"/>
            <p:cNvSpPr txBox="1"/>
            <p:nvPr/>
          </p:nvSpPr>
          <p:spPr>
            <a:xfrm>
              <a:off x="4927811" y="2630209"/>
              <a:ext cx="14085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Shape 373"/>
            <p:cNvSpPr txBox="1"/>
            <p:nvPr/>
          </p:nvSpPr>
          <p:spPr>
            <a:xfrm>
              <a:off x="7465790" y="2654471"/>
              <a:ext cx="10313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74" name="Shape 374"/>
            <p:cNvCxnSpPr/>
            <p:nvPr/>
          </p:nvCxnSpPr>
          <p:spPr>
            <a:xfrm>
              <a:off x="8040029" y="2156849"/>
              <a:ext cx="0" cy="223897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75" name="Shape 375"/>
            <p:cNvSpPr/>
            <p:nvPr/>
          </p:nvSpPr>
          <p:spPr>
            <a:xfrm>
              <a:off x="5033882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Shape 376"/>
            <p:cNvSpPr/>
            <p:nvPr/>
          </p:nvSpPr>
          <p:spPr>
            <a:xfrm>
              <a:off x="5265652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Shape 377"/>
            <p:cNvSpPr/>
            <p:nvPr/>
          </p:nvSpPr>
          <p:spPr>
            <a:xfrm>
              <a:off x="5506399" y="3842801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>
              <a:off x="5747146" y="3833582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5978916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6210686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6451433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6683203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6923950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7155720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7387490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7619260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7839389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8071159" y="3847230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389"/>
            <p:cNvSpPr txBox="1"/>
            <p:nvPr/>
          </p:nvSpPr>
          <p:spPr>
            <a:xfrm>
              <a:off x="4958941" y="4083044"/>
              <a:ext cx="14085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7496920" y="4107306"/>
              <a:ext cx="10313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1" name="Shape 391"/>
            <p:cNvCxnSpPr/>
            <p:nvPr/>
          </p:nvCxnSpPr>
          <p:spPr>
            <a:xfrm flipH="1">
              <a:off x="5247737" y="3577102"/>
              <a:ext cx="2825" cy="275128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92" name="Shape 392"/>
            <p:cNvSpPr/>
            <p:nvPr/>
          </p:nvSpPr>
          <p:spPr>
            <a:xfrm>
              <a:off x="5042615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5274385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5515132" y="4623187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5755879" y="4613968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5987649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6219419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6460166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6691936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6932683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7164453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7396223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7627993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7848122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8079892" y="4627616"/>
              <a:ext cx="231770" cy="231770"/>
            </a:xfrm>
            <a:prstGeom prst="ellipse">
              <a:avLst/>
            </a:prstGeom>
            <a:solidFill>
              <a:srgbClr val="BFBFBF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4967674" y="4863430"/>
              <a:ext cx="14085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Shape 407"/>
            <p:cNvSpPr txBox="1"/>
            <p:nvPr/>
          </p:nvSpPr>
          <p:spPr>
            <a:xfrm>
              <a:off x="7505653" y="4887692"/>
              <a:ext cx="10313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C-terminus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8" name="Shape 408"/>
            <p:cNvCxnSpPr/>
            <p:nvPr/>
          </p:nvCxnSpPr>
          <p:spPr>
            <a:xfrm>
              <a:off x="8110163" y="4370657"/>
              <a:ext cx="0" cy="243311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</p:grpSp>
      <p:sp>
        <p:nvSpPr>
          <p:cNvPr id="409" name="Shape 409"/>
          <p:cNvSpPr txBox="1"/>
          <p:nvPr/>
        </p:nvSpPr>
        <p:spPr>
          <a:xfrm>
            <a:off x="4894157" y="2907747"/>
            <a:ext cx="388828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Endopeptidase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cleaves the non-terminal  amino acids compared to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Exopeptidases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which hydrolyse terminal peptide bond to release a single amino acid.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4894158" y="5081162"/>
            <a:ext cx="359422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Exopeptidases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further classified as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Aminopeptidases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Carboxypeptidases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hydrolyse the peptide bond at the N-terminal and C-terminal end respectively.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4688205" y="662239"/>
            <a:ext cx="4067032" cy="615553"/>
          </a:xfrm>
          <a:prstGeom prst="rect">
            <a:avLst/>
          </a:prstGeom>
          <a:solidFill>
            <a:srgbClr val="EAF1DD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position of cleavage site</a:t>
            </a:r>
            <a:b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4688205" y="662239"/>
            <a:ext cx="4067032" cy="5179559"/>
          </a:xfrm>
          <a:prstGeom prst="rect">
            <a:avLst/>
          </a:prstGeom>
          <a:noFill/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376492" y="5181600"/>
            <a:ext cx="406703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Proteases can be classified into families based on sequence homology and the amino acid residue that participates in the nucleophilic acid that cleaves the CONH peptide bond. 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" name="Shape 416"/>
          <p:cNvGrpSpPr/>
          <p:nvPr/>
        </p:nvGrpSpPr>
        <p:grpSpPr>
          <a:xfrm>
            <a:off x="376492" y="654949"/>
            <a:ext cx="4067032" cy="5186849"/>
            <a:chOff x="4734277" y="714029"/>
            <a:chExt cx="4067032" cy="5422901"/>
          </a:xfrm>
        </p:grpSpPr>
        <p:sp>
          <p:nvSpPr>
            <p:cNvPr id="417" name="Shape 417"/>
            <p:cNvSpPr txBox="1"/>
            <p:nvPr/>
          </p:nvSpPr>
          <p:spPr>
            <a:xfrm>
              <a:off x="4734277" y="721319"/>
              <a:ext cx="4067032" cy="615553"/>
            </a:xfrm>
            <a:prstGeom prst="rect">
              <a:avLst/>
            </a:prstGeom>
            <a:solidFill>
              <a:srgbClr val="FEFDE8"/>
            </a:solidFill>
            <a:ln w="9525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Based on amino acid involved in the nucleophilic attack on the peptide bond</a:t>
              </a:r>
              <a:endParaRPr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4734277" y="714029"/>
              <a:ext cx="4067032" cy="5422901"/>
            </a:xfrm>
            <a:prstGeom prst="rect">
              <a:avLst/>
            </a:pr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9" name="Shape 419" descr="C:\Users\roys\Desktop\Noble\pctt\export.gi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68" t="5667" r="11614" b="1668"/>
          <a:stretch/>
        </p:blipFill>
        <p:spPr>
          <a:xfrm>
            <a:off x="500681" y="1373900"/>
            <a:ext cx="3817810" cy="388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2851" y="5857947"/>
            <a:ext cx="8538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Plant proteases can also be involved in protein turnover, degradation of misfolded proteins. </a:t>
            </a:r>
          </a:p>
          <a:p>
            <a:pPr algn="ctr"/>
            <a:r>
              <a:rPr lang="en-US" sz="1100" dirty="0"/>
              <a:t>Only a subset of the ~600 proteases </a:t>
            </a:r>
            <a:r>
              <a:rPr lang="en-US" sz="1100"/>
              <a:t>in Arabidopsis </a:t>
            </a:r>
            <a:r>
              <a:rPr lang="en-US" sz="1100" dirty="0"/>
              <a:t>are involved in the secretory pathway!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166344" y="3422364"/>
            <a:ext cx="8816340" cy="246221"/>
          </a:xfrm>
          <a:prstGeom prst="rect">
            <a:avLst/>
          </a:prstGeom>
          <a:solidFill>
            <a:srgbClr val="FEF9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155044" y="597567"/>
            <a:ext cx="8816340" cy="24622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-304800" y="133003"/>
            <a:ext cx="97002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n-US" sz="2800" dirty="0"/>
              <a:t>Peptide activity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proteases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Shape 428"/>
          <p:cNvSpPr/>
          <p:nvPr/>
        </p:nvSpPr>
        <p:spPr>
          <a:xfrm>
            <a:off x="166344" y="596644"/>
            <a:ext cx="8816340" cy="2756156"/>
          </a:xfrm>
          <a:prstGeom prst="rect">
            <a:avLst/>
          </a:prstGeom>
          <a:noFill/>
          <a:ln w="127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Shape 429"/>
          <p:cNvSpPr/>
          <p:nvPr/>
        </p:nvSpPr>
        <p:spPr>
          <a:xfrm>
            <a:off x="166344" y="3410139"/>
            <a:ext cx="8816340" cy="2582269"/>
          </a:xfrm>
          <a:prstGeom prst="rect">
            <a:avLst/>
          </a:prstGeom>
          <a:noFill/>
          <a:ln w="127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Shape 4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681" y="1139493"/>
            <a:ext cx="1804380" cy="1478782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/>
          <p:nvPr/>
        </p:nvSpPr>
        <p:spPr>
          <a:xfrm>
            <a:off x="369159" y="2529134"/>
            <a:ext cx="14394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Wild type 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2215551" y="2395249"/>
            <a:ext cx="225417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Retarded root growth, decreased hypocotyl growth, smaller leaves,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multiple inflorescences</a:t>
            </a:r>
            <a:endParaRPr dirty="0"/>
          </a:p>
        </p:txBody>
      </p:sp>
      <p:sp>
        <p:nvSpPr>
          <p:cNvPr id="433" name="Shape 433"/>
          <p:cNvSpPr txBox="1"/>
          <p:nvPr/>
        </p:nvSpPr>
        <p:spPr>
          <a:xfrm>
            <a:off x="6905469" y="2491242"/>
            <a:ext cx="20861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Wild type like (no phenotypic effect of RALF overexpression)</a:t>
            </a:r>
            <a:endParaRPr dirty="0"/>
          </a:p>
        </p:txBody>
      </p:sp>
      <p:pic>
        <p:nvPicPr>
          <p:cNvPr id="434" name="Shape 43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054" y="1274074"/>
            <a:ext cx="1313537" cy="107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937" y="1089942"/>
            <a:ext cx="1661314" cy="14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4598430" y="2449670"/>
            <a:ext cx="208087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1 protease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Mutant 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252" y="1065933"/>
            <a:ext cx="1661314" cy="147878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166344" y="593667"/>
            <a:ext cx="820108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Functional subtilisin serine protease is essential for peptide activity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182465" y="3402030"/>
            <a:ext cx="88163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A purified metacaspase (cysteine protease) can directly cleave a pre-pro-peptide expressed in bacteria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Shape 4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4896" y="4202175"/>
            <a:ext cx="886056" cy="1345452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/>
          <p:nvPr/>
        </p:nvSpPr>
        <p:spPr>
          <a:xfrm rot="2707065">
            <a:off x="810577" y="4140224"/>
            <a:ext cx="269004" cy="269004"/>
          </a:xfrm>
          <a:prstGeom prst="pie">
            <a:avLst>
              <a:gd name="adj1" fmla="val 0"/>
              <a:gd name="adj2" fmla="val 16200000"/>
            </a:avLst>
          </a:prstGeom>
          <a:solidFill>
            <a:srgbClr val="F4724E"/>
          </a:solidFill>
          <a:ln w="25400" cap="flat" cmpd="sng">
            <a:solidFill>
              <a:srgbClr val="F472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155044" y="4410381"/>
            <a:ext cx="14656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AtMETACASPASE9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Wild type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/>
          <p:nvPr/>
        </p:nvSpPr>
        <p:spPr>
          <a:xfrm rot="241515">
            <a:off x="1154977" y="3763777"/>
            <a:ext cx="783996" cy="336404"/>
          </a:xfrm>
          <a:prstGeom prst="curvedDownArrow">
            <a:avLst>
              <a:gd name="adj1" fmla="val 25000"/>
              <a:gd name="adj2" fmla="val 263538"/>
              <a:gd name="adj3" fmla="val 25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4" name="Shape 444"/>
          <p:cNvCxnSpPr/>
          <p:nvPr/>
        </p:nvCxnSpPr>
        <p:spPr>
          <a:xfrm rot="10800000" flipH="1">
            <a:off x="1976870" y="4605968"/>
            <a:ext cx="265459" cy="446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45" name="Shape 445"/>
          <p:cNvSpPr/>
          <p:nvPr/>
        </p:nvSpPr>
        <p:spPr>
          <a:xfrm rot="-1105017">
            <a:off x="2264973" y="4390707"/>
            <a:ext cx="330049" cy="237395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2639944" y="4287649"/>
            <a:ext cx="1243124" cy="27808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Shape 447"/>
          <p:cNvSpPr txBox="1"/>
          <p:nvPr/>
        </p:nvSpPr>
        <p:spPr>
          <a:xfrm rot="-1041116">
            <a:off x="2046917" y="4371810"/>
            <a:ext cx="7474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Shape 448"/>
          <p:cNvSpPr txBox="1"/>
          <p:nvPr/>
        </p:nvSpPr>
        <p:spPr>
          <a:xfrm>
            <a:off x="2523099" y="4302231"/>
            <a:ext cx="134683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AtGRIMREAPER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/>
          <p:nvPr/>
        </p:nvSpPr>
        <p:spPr>
          <a:xfrm>
            <a:off x="2184917" y="4109052"/>
            <a:ext cx="326772" cy="32677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1852997" y="4055354"/>
            <a:ext cx="98487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5815" y="4220291"/>
            <a:ext cx="892249" cy="133198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/>
          <p:nvPr/>
        </p:nvSpPr>
        <p:spPr>
          <a:xfrm rot="2707065">
            <a:off x="5255978" y="4162372"/>
            <a:ext cx="269004" cy="269004"/>
          </a:xfrm>
          <a:prstGeom prst="pie">
            <a:avLst>
              <a:gd name="adj1" fmla="val 0"/>
              <a:gd name="adj2" fmla="val 16200000"/>
            </a:avLst>
          </a:prstGeom>
          <a:solidFill>
            <a:srgbClr val="F4724E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4590635" y="4398507"/>
            <a:ext cx="14656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atmetacaspase9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Mutated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4" name="Shape 454"/>
          <p:cNvCxnSpPr/>
          <p:nvPr/>
        </p:nvCxnSpPr>
        <p:spPr>
          <a:xfrm rot="10800000" flipH="1">
            <a:off x="6412461" y="4594094"/>
            <a:ext cx="265459" cy="446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55" name="Shape 455"/>
          <p:cNvSpPr/>
          <p:nvPr/>
        </p:nvSpPr>
        <p:spPr>
          <a:xfrm>
            <a:off x="6786658" y="4162978"/>
            <a:ext cx="326772" cy="326772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Shape 456"/>
          <p:cNvSpPr txBox="1"/>
          <p:nvPr/>
        </p:nvSpPr>
        <p:spPr>
          <a:xfrm>
            <a:off x="6618635" y="4129112"/>
            <a:ext cx="7000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Shape 457"/>
          <p:cNvSpPr/>
          <p:nvPr/>
        </p:nvSpPr>
        <p:spPr>
          <a:xfrm>
            <a:off x="6685243" y="4504939"/>
            <a:ext cx="1335697" cy="286989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6060988" y="4525022"/>
            <a:ext cx="25658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Tag -AtGRIMREAPER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9" name="Shape 459"/>
          <p:cNvCxnSpPr/>
          <p:nvPr/>
        </p:nvCxnSpPr>
        <p:spPr>
          <a:xfrm>
            <a:off x="3209539" y="4947654"/>
            <a:ext cx="411477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60" name="Shape 460"/>
          <p:cNvCxnSpPr/>
          <p:nvPr/>
        </p:nvCxnSpPr>
        <p:spPr>
          <a:xfrm>
            <a:off x="7586966" y="4830061"/>
            <a:ext cx="0" cy="19851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61" name="Shape 461"/>
          <p:cNvCxnSpPr/>
          <p:nvPr/>
        </p:nvCxnSpPr>
        <p:spPr>
          <a:xfrm>
            <a:off x="7586966" y="5021383"/>
            <a:ext cx="411477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62" name="Shape 462"/>
          <p:cNvCxnSpPr/>
          <p:nvPr/>
        </p:nvCxnSpPr>
        <p:spPr>
          <a:xfrm>
            <a:off x="3212791" y="4669035"/>
            <a:ext cx="6175" cy="277592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63" name="Shape 463"/>
          <p:cNvSpPr/>
          <p:nvPr/>
        </p:nvSpPr>
        <p:spPr>
          <a:xfrm>
            <a:off x="3792703" y="5062799"/>
            <a:ext cx="500657" cy="8159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4" name="Shape 464"/>
          <p:cNvCxnSpPr/>
          <p:nvPr/>
        </p:nvCxnSpPr>
        <p:spPr>
          <a:xfrm>
            <a:off x="3843224" y="5253253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5" name="Shape 465"/>
          <p:cNvCxnSpPr/>
          <p:nvPr/>
        </p:nvCxnSpPr>
        <p:spPr>
          <a:xfrm>
            <a:off x="3843224" y="5329044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6" name="Shape 466"/>
          <p:cNvCxnSpPr/>
          <p:nvPr/>
        </p:nvCxnSpPr>
        <p:spPr>
          <a:xfrm>
            <a:off x="3843224" y="5367895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7" name="Shape 467"/>
          <p:cNvCxnSpPr/>
          <p:nvPr/>
        </p:nvCxnSpPr>
        <p:spPr>
          <a:xfrm>
            <a:off x="3843224" y="5447950"/>
            <a:ext cx="105508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68" name="Shape 468"/>
          <p:cNvCxnSpPr/>
          <p:nvPr/>
        </p:nvCxnSpPr>
        <p:spPr>
          <a:xfrm>
            <a:off x="727337" y="5333544"/>
            <a:ext cx="2089457" cy="1467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69" name="Shape 469"/>
          <p:cNvSpPr/>
          <p:nvPr/>
        </p:nvSpPr>
        <p:spPr>
          <a:xfrm>
            <a:off x="897015" y="5202199"/>
            <a:ext cx="1749055" cy="24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924733" y="5208434"/>
            <a:ext cx="155616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Tag -AtGRIMREAPER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654963" y="5569297"/>
            <a:ext cx="224592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Bacterial culture expressing peptide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2" name="Shape 472"/>
          <p:cNvCxnSpPr/>
          <p:nvPr/>
        </p:nvCxnSpPr>
        <p:spPr>
          <a:xfrm>
            <a:off x="3843224" y="5584063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Shape 473"/>
          <p:cNvCxnSpPr/>
          <p:nvPr/>
        </p:nvCxnSpPr>
        <p:spPr>
          <a:xfrm>
            <a:off x="3843224" y="5646442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Shape 474"/>
          <p:cNvCxnSpPr/>
          <p:nvPr/>
        </p:nvCxnSpPr>
        <p:spPr>
          <a:xfrm>
            <a:off x="3843224" y="5705728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5" name="Shape 475"/>
          <p:cNvCxnSpPr/>
          <p:nvPr/>
        </p:nvCxnSpPr>
        <p:spPr>
          <a:xfrm>
            <a:off x="3843224" y="5796994"/>
            <a:ext cx="10550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6" name="Shape 476"/>
          <p:cNvCxnSpPr/>
          <p:nvPr/>
        </p:nvCxnSpPr>
        <p:spPr>
          <a:xfrm>
            <a:off x="3995154" y="5441247"/>
            <a:ext cx="226542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77" name="Shape 477"/>
          <p:cNvSpPr txBox="1"/>
          <p:nvPr/>
        </p:nvSpPr>
        <p:spPr>
          <a:xfrm>
            <a:off x="4020390" y="5329044"/>
            <a:ext cx="8262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</a:t>
            </a:r>
            <a:endParaRPr sz="1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3376686" y="4658635"/>
            <a:ext cx="13326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Gel Blot</a:t>
            </a:r>
            <a:endParaRPr sz="1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9" name="Shape 479"/>
          <p:cNvGrpSpPr/>
          <p:nvPr/>
        </p:nvGrpSpPr>
        <p:grpSpPr>
          <a:xfrm>
            <a:off x="7692999" y="4674380"/>
            <a:ext cx="1484797" cy="1223658"/>
            <a:chOff x="7692999" y="4389754"/>
            <a:chExt cx="1484797" cy="1223658"/>
          </a:xfrm>
        </p:grpSpPr>
        <p:sp>
          <p:nvSpPr>
            <p:cNvPr id="480" name="Shape 480"/>
            <p:cNvSpPr/>
            <p:nvPr/>
          </p:nvSpPr>
          <p:spPr>
            <a:xfrm>
              <a:off x="8081769" y="4797423"/>
              <a:ext cx="500657" cy="815989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81" name="Shape 481"/>
            <p:cNvCxnSpPr/>
            <p:nvPr/>
          </p:nvCxnSpPr>
          <p:spPr>
            <a:xfrm>
              <a:off x="8132290" y="4987877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2" name="Shape 482"/>
            <p:cNvCxnSpPr/>
            <p:nvPr/>
          </p:nvCxnSpPr>
          <p:spPr>
            <a:xfrm>
              <a:off x="8132290" y="5063668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3" name="Shape 483"/>
            <p:cNvCxnSpPr/>
            <p:nvPr/>
          </p:nvCxnSpPr>
          <p:spPr>
            <a:xfrm>
              <a:off x="8132290" y="5102519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4" name="Shape 484"/>
            <p:cNvCxnSpPr/>
            <p:nvPr/>
          </p:nvCxnSpPr>
          <p:spPr>
            <a:xfrm>
              <a:off x="8132290" y="5182574"/>
              <a:ext cx="10550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85" name="Shape 485"/>
            <p:cNvCxnSpPr/>
            <p:nvPr/>
          </p:nvCxnSpPr>
          <p:spPr>
            <a:xfrm>
              <a:off x="8132290" y="5276353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6" name="Shape 486"/>
            <p:cNvCxnSpPr/>
            <p:nvPr/>
          </p:nvCxnSpPr>
          <p:spPr>
            <a:xfrm>
              <a:off x="8132290" y="5338732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7" name="Shape 487"/>
            <p:cNvCxnSpPr/>
            <p:nvPr/>
          </p:nvCxnSpPr>
          <p:spPr>
            <a:xfrm>
              <a:off x="8132290" y="5398018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8" name="Shape 488"/>
            <p:cNvCxnSpPr/>
            <p:nvPr/>
          </p:nvCxnSpPr>
          <p:spPr>
            <a:xfrm>
              <a:off x="8132290" y="5489284"/>
              <a:ext cx="10550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9" name="Shape 489"/>
            <p:cNvCxnSpPr/>
            <p:nvPr/>
          </p:nvCxnSpPr>
          <p:spPr>
            <a:xfrm>
              <a:off x="8298333" y="5022376"/>
              <a:ext cx="22654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490" name="Shape 490"/>
            <p:cNvSpPr txBox="1"/>
            <p:nvPr/>
          </p:nvSpPr>
          <p:spPr>
            <a:xfrm>
              <a:off x="8351524" y="4911927"/>
              <a:ext cx="8262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High</a:t>
              </a:r>
              <a:endParaRPr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7692999" y="4389754"/>
              <a:ext cx="133268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Protein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Gel Blot</a:t>
              </a: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92" name="Shape 492"/>
          <p:cNvCxnSpPr/>
          <p:nvPr/>
        </p:nvCxnSpPr>
        <p:spPr>
          <a:xfrm>
            <a:off x="4603080" y="941778"/>
            <a:ext cx="0" cy="22731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lg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3" name="Shape 493"/>
          <p:cNvCxnSpPr/>
          <p:nvPr/>
        </p:nvCxnSpPr>
        <p:spPr>
          <a:xfrm flipH="1">
            <a:off x="4607791" y="3739015"/>
            <a:ext cx="15577" cy="217829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lgDashDot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94" name="Shape 494"/>
          <p:cNvSpPr/>
          <p:nvPr/>
        </p:nvSpPr>
        <p:spPr>
          <a:xfrm rot="241515">
            <a:off x="5548420" y="3757752"/>
            <a:ext cx="783996" cy="331276"/>
          </a:xfrm>
          <a:prstGeom prst="curvedDownArrow">
            <a:avLst>
              <a:gd name="adj1" fmla="val 25000"/>
              <a:gd name="adj2" fmla="val 263538"/>
              <a:gd name="adj3" fmla="val 25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5" name="Shape 495"/>
          <p:cNvGrpSpPr/>
          <p:nvPr/>
        </p:nvGrpSpPr>
        <p:grpSpPr>
          <a:xfrm>
            <a:off x="5564991" y="949514"/>
            <a:ext cx="2301023" cy="616522"/>
            <a:chOff x="5564991" y="1113772"/>
            <a:chExt cx="2301023" cy="616522"/>
          </a:xfrm>
        </p:grpSpPr>
        <p:cxnSp>
          <p:nvCxnSpPr>
            <p:cNvPr id="496" name="Shape 496"/>
            <p:cNvCxnSpPr/>
            <p:nvPr/>
          </p:nvCxnSpPr>
          <p:spPr>
            <a:xfrm>
              <a:off x="6014605" y="1235956"/>
              <a:ext cx="1429661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497" name="Shape 497"/>
            <p:cNvSpPr/>
            <p:nvPr/>
          </p:nvSpPr>
          <p:spPr>
            <a:xfrm>
              <a:off x="6139411" y="1113772"/>
              <a:ext cx="1146998" cy="27031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Shape 498"/>
            <p:cNvSpPr txBox="1"/>
            <p:nvPr/>
          </p:nvSpPr>
          <p:spPr>
            <a:xfrm>
              <a:off x="5967137" y="1118120"/>
              <a:ext cx="152060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35S-AtRALF23</a:t>
              </a:r>
              <a:endParaRPr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 txBox="1"/>
            <p:nvPr/>
          </p:nvSpPr>
          <p:spPr>
            <a:xfrm>
              <a:off x="5564991" y="1382015"/>
              <a:ext cx="230102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OVEREXPRESS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0" name="Shape 500"/>
            <p:cNvCxnSpPr/>
            <p:nvPr/>
          </p:nvCxnSpPr>
          <p:spPr>
            <a:xfrm>
              <a:off x="6467842" y="1730294"/>
              <a:ext cx="64558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501" name="Shape 501"/>
          <p:cNvGrpSpPr/>
          <p:nvPr/>
        </p:nvGrpSpPr>
        <p:grpSpPr>
          <a:xfrm>
            <a:off x="1309577" y="949514"/>
            <a:ext cx="2301023" cy="616522"/>
            <a:chOff x="5564991" y="1113772"/>
            <a:chExt cx="2301023" cy="616522"/>
          </a:xfrm>
        </p:grpSpPr>
        <p:cxnSp>
          <p:nvCxnSpPr>
            <p:cNvPr id="502" name="Shape 502"/>
            <p:cNvCxnSpPr/>
            <p:nvPr/>
          </p:nvCxnSpPr>
          <p:spPr>
            <a:xfrm>
              <a:off x="6014605" y="1235956"/>
              <a:ext cx="1429661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503" name="Shape 503"/>
            <p:cNvSpPr/>
            <p:nvPr/>
          </p:nvSpPr>
          <p:spPr>
            <a:xfrm>
              <a:off x="6139411" y="1113772"/>
              <a:ext cx="1146998" cy="27031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Shape 504"/>
            <p:cNvSpPr txBox="1"/>
            <p:nvPr/>
          </p:nvSpPr>
          <p:spPr>
            <a:xfrm>
              <a:off x="5967137" y="1118120"/>
              <a:ext cx="152060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35S-AtRALF23</a:t>
              </a:r>
              <a:endParaRPr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 txBox="1"/>
            <p:nvPr/>
          </p:nvSpPr>
          <p:spPr>
            <a:xfrm>
              <a:off x="5564991" y="1382015"/>
              <a:ext cx="230102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OVEREXPRESS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6" name="Shape 506"/>
            <p:cNvCxnSpPr/>
            <p:nvPr/>
          </p:nvCxnSpPr>
          <p:spPr>
            <a:xfrm>
              <a:off x="6467842" y="1730294"/>
              <a:ext cx="645588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cxnSp>
        <p:nvCxnSpPr>
          <p:cNvPr id="507" name="Shape 507"/>
          <p:cNvCxnSpPr/>
          <p:nvPr/>
        </p:nvCxnSpPr>
        <p:spPr>
          <a:xfrm>
            <a:off x="5139617" y="5317950"/>
            <a:ext cx="2089457" cy="14674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08" name="Shape 508"/>
          <p:cNvSpPr/>
          <p:nvPr/>
        </p:nvSpPr>
        <p:spPr>
          <a:xfrm>
            <a:off x="5309295" y="5186605"/>
            <a:ext cx="1749055" cy="24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Shape 509"/>
          <p:cNvSpPr txBox="1"/>
          <p:nvPr/>
        </p:nvSpPr>
        <p:spPr>
          <a:xfrm>
            <a:off x="5337013" y="5192840"/>
            <a:ext cx="155616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Tag -AtGRIMREAPER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5107171" y="5587167"/>
            <a:ext cx="224592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Bacterial culture expressing peptide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1914" y="5992408"/>
            <a:ext cx="6857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Srivastava, R., Liu, J.-X.,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Yin, Y., and Howell, S.H. (2009). Regulation and processing of a plant peptide hormone, AtRALF23, in Arabidopsis. Plant J. 59: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930–939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Wrzaczek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et al. (2014). GRIM REAPER peptide binds to receptor kinase PRK5 to trigger cell death in Arabidopsis. EMBO J. 34: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55–66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PART3 </a:t>
            </a:r>
            <a:b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Post-translational modifications and their presumed roles</a:t>
            </a:r>
            <a:endParaRPr sz="2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processing involves 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post-translational modifications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460375" y="775192"/>
            <a:ext cx="8279588" cy="369332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occur non-enzymatically – cysteine (C) disulfide bond formation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460375" y="2646916"/>
            <a:ext cx="8279588" cy="369332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 require specific modifying enzymes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460375" y="4706258"/>
            <a:ext cx="35465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(2) Tyrosylprotein sulfotransferase (TPST)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460375" y="3067236"/>
            <a:ext cx="20894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(1) Prolyl 4-Hydroxylase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Shape 528" descr="Tyrosine sulfation by tyrosylprotein sulfotransferase (TPST). TPST catalyzes the transfer of sulfate from the sulfate donor 3′-phosphoadenosine-5′-phosphosulfate (PAPS) to the hydroxyl group of a tyrosine residue to form a tyrosine sulfate ester and adenosine 3′, 5′-diphosphate (PAP). R1 and R2 represent peptide chains.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Shape 529"/>
          <p:cNvSpPr txBox="1"/>
          <p:nvPr/>
        </p:nvSpPr>
        <p:spPr>
          <a:xfrm>
            <a:off x="5741582" y="1477958"/>
            <a:ext cx="298322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can be due to physio-chemical characteristics of reactive amino acids and the cellular environment (e.g. pH, oxygen etc.) May require chaperones.</a:t>
            </a:r>
            <a:endParaRPr dirty="0"/>
          </a:p>
        </p:txBody>
      </p:sp>
      <p:sp>
        <p:nvSpPr>
          <p:cNvPr id="530" name="Shape 530"/>
          <p:cNvSpPr txBox="1"/>
          <p:nvPr/>
        </p:nvSpPr>
        <p:spPr>
          <a:xfrm>
            <a:off x="6399804" y="3374397"/>
            <a:ext cx="232500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enzymes have highly tissue specific expression.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responsive to hypoxia, anoxia, mechanical wounding.</a:t>
            </a:r>
            <a:endParaRPr dirty="0"/>
          </a:p>
        </p:txBody>
      </p:sp>
      <p:sp>
        <p:nvSpPr>
          <p:cNvPr id="531" name="Shape 531"/>
          <p:cNvSpPr txBox="1"/>
          <p:nvPr/>
        </p:nvSpPr>
        <p:spPr>
          <a:xfrm>
            <a:off x="6415953" y="4928722"/>
            <a:ext cx="232401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TPST enzymes catalyze the transfer of sulfate to the phenolic group of the tyrosine residue.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Absence of this enzyme results in many developmental defects including shorter roots.</a:t>
            </a:r>
            <a:endParaRPr dirty="0"/>
          </a:p>
        </p:txBody>
      </p:sp>
      <p:pic>
        <p:nvPicPr>
          <p:cNvPr id="532" name="Shape 5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206" y="1245208"/>
            <a:ext cx="4965080" cy="130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62" y="3361055"/>
            <a:ext cx="3900527" cy="1305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476" y="5109236"/>
            <a:ext cx="5868328" cy="121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155575" y="956846"/>
            <a:ext cx="8796629" cy="307368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Disruption of post-translational modifications impairs downstream function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Shape 542" descr="Tyrosine sulfation by tyrosylprotein sulfotransferase (TPST). TPST catalyzes the transfer of sulfate from the sulfate donor 3′-phosphoadenosine-5′-phosphosulfate (PAPS) to the hydroxyl group of a tyrosine residue to form a tyrosine sulfate ester and adenosine 3′, 5′-diphosphate (PAP). R1 and R2 represent peptide chains.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155575" y="956846"/>
            <a:ext cx="8796629" cy="5198111"/>
          </a:xfrm>
          <a:prstGeom prst="rect">
            <a:avLst/>
          </a:prstGeom>
          <a:noFill/>
          <a:ln w="12700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 txBox="1"/>
          <p:nvPr/>
        </p:nvSpPr>
        <p:spPr>
          <a:xfrm>
            <a:off x="155575" y="956846"/>
            <a:ext cx="877204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Disruption of (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hydroxy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proline glycosylation pathway increases meristem size in tomato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0" y="-158530"/>
            <a:ext cx="65" cy="3170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39675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Shape 547"/>
          <p:cNvGrpSpPr/>
          <p:nvPr/>
        </p:nvGrpSpPr>
        <p:grpSpPr>
          <a:xfrm>
            <a:off x="243840" y="1313158"/>
            <a:ext cx="7411634" cy="4600286"/>
            <a:chOff x="1501541" y="1251802"/>
            <a:chExt cx="7411634" cy="4600286"/>
          </a:xfrm>
        </p:grpSpPr>
        <p:pic>
          <p:nvPicPr>
            <p:cNvPr id="548" name="Shape 548" descr="The fab and fin mutants develop branched inflorescences with fasciated flowers as a consequence of enlarged meristems.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40826" y="1251802"/>
              <a:ext cx="2258569" cy="22726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9" name="Shape 549"/>
            <p:cNvGrpSpPr/>
            <p:nvPr/>
          </p:nvGrpSpPr>
          <p:grpSpPr>
            <a:xfrm>
              <a:off x="1501541" y="1260026"/>
              <a:ext cx="7411634" cy="4592062"/>
              <a:chOff x="4672975" y="1260026"/>
              <a:chExt cx="4240200" cy="2627121"/>
            </a:xfrm>
          </p:grpSpPr>
          <p:pic>
            <p:nvPicPr>
              <p:cNvPr id="550" name="Shape 550" descr="The fab and fin mutants develop branched inflorescences with fasciated flowers as a consequence of enlarged meristems.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74050" y="1265274"/>
                <a:ext cx="1319654" cy="13031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1" name="Shape 551" descr="The fab and fin mutants develop branched inflorescences with fasciated flowers as a consequence of enlarged meristems.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72975" y="1260026"/>
                <a:ext cx="1533477" cy="1286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2" name="Shape 552" descr="The fab and fin mutants develop branched inflorescences with fasciated flowers as a consequence of enlarged meristems.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40122" y="2583323"/>
                <a:ext cx="1309956" cy="13038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3" name="Shape 553" descr="The fab and fin mutants develop branched inflorescences with fasciated flowers as a consequence of enlarged meristems."/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76129" y="2575703"/>
                <a:ext cx="1337046" cy="13011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4" name="Shape 554" descr="The fab and fin mutants develop branched inflorescences with fasciated flowers as a consequence of enlarged meristems.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78678" y="2591098"/>
                <a:ext cx="1527774" cy="12934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5" name="Shape 555"/>
              <p:cNvSpPr/>
              <p:nvPr/>
            </p:nvSpPr>
            <p:spPr>
              <a:xfrm>
                <a:off x="4678678" y="1260026"/>
                <a:ext cx="4215026" cy="2616856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56" name="Shape 556"/>
          <p:cNvSpPr txBox="1"/>
          <p:nvPr/>
        </p:nvSpPr>
        <p:spPr>
          <a:xfrm>
            <a:off x="1959718" y="5893347"/>
            <a:ext cx="240165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100" b="1" i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1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asciated </a:t>
            </a:r>
            <a:r>
              <a:rPr lang="en-US" sz="1100" b="1" i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11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nflorescence</a:t>
            </a: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243840" y="5883184"/>
            <a:ext cx="205121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 (Wild-type Control)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7621441" y="1478607"/>
            <a:ext cx="1446360" cy="469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</a:pPr>
            <a:r>
              <a:rPr lang="en-US" sz="13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Mutants have more than 1.5 times larger shoot meristem with increased floral organ number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</a:pPr>
            <a:endParaRPr lang="en-GB" sz="1300" dirty="0">
              <a:solidFill>
                <a:srgbClr val="333333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</a:pPr>
            <a:endParaRPr lang="en-GB" sz="1300" dirty="0">
              <a:solidFill>
                <a:srgbClr val="333333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</a:pPr>
            <a:endParaRPr lang="en-GB" sz="1300" dirty="0">
              <a:solidFill>
                <a:srgbClr val="333333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</a:pPr>
            <a:endParaRPr sz="13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300"/>
            </a:pPr>
            <a:r>
              <a:rPr lang="en-US" sz="13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Meristem phenotype can be rescued with application of synthetic </a:t>
            </a:r>
            <a:r>
              <a:rPr lang="en-US" sz="1300" dirty="0" err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Arabinosylated</a:t>
            </a:r>
            <a:r>
              <a:rPr lang="en-US" sz="13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CLE peptides</a:t>
            </a:r>
            <a:endParaRPr dirty="0"/>
          </a:p>
          <a:p>
            <a:pPr marL="8255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sz="130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55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1" y="6137230"/>
            <a:ext cx="7315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Reprinted by permission from  Xu, C., et al., and Lippman, Z.B. (2015). A cascade of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arabinosyltransferases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controls shoot meristem size in tomato. Nat Genet 47: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784-792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Outline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66800" y="1600202"/>
            <a:ext cx="7239000" cy="4525963"/>
          </a:xfrm>
        </p:spPr>
        <p:txBody>
          <a:bodyPr/>
          <a:lstStyle/>
          <a:p>
            <a:pPr marL="571500" indent="-342900">
              <a:buAutoNum type="arabicPeriod"/>
            </a:pPr>
            <a:r>
              <a:rPr lang="en-GB" sz="2000" dirty="0"/>
              <a:t>Introduction to peptide hormones</a:t>
            </a:r>
          </a:p>
          <a:p>
            <a:pPr marL="571500" indent="-342900">
              <a:buAutoNum type="arabicPeriod"/>
            </a:pPr>
            <a:r>
              <a:rPr lang="en-GB" sz="2000" dirty="0"/>
              <a:t>Structure and generation of peptide hormones</a:t>
            </a:r>
          </a:p>
          <a:p>
            <a:pPr marL="571500" indent="-342900">
              <a:buAutoNum type="arabicPeriod"/>
            </a:pPr>
            <a:r>
              <a:rPr lang="en-GB" sz="2000" dirty="0"/>
              <a:t>Post-translational modifications and their presumed roles</a:t>
            </a:r>
          </a:p>
          <a:p>
            <a:pPr marL="571500" indent="-342900">
              <a:buAutoNum type="arabicPeriod"/>
            </a:pPr>
            <a:r>
              <a:rPr lang="en-GB" sz="2000" dirty="0"/>
              <a:t>Prediction and identification of peptide hormones</a:t>
            </a:r>
          </a:p>
          <a:p>
            <a:pPr marL="571500" indent="-342900">
              <a:buAutoNum type="arabicPeriod"/>
            </a:pPr>
            <a:r>
              <a:rPr lang="en-GB" sz="2000" dirty="0"/>
              <a:t>Mobility and perception of peptide hormones</a:t>
            </a:r>
          </a:p>
          <a:p>
            <a:pPr marL="571500" indent="-342900">
              <a:buAutoNum type="arabicPeriod"/>
            </a:pPr>
            <a:r>
              <a:rPr lang="en-GB" sz="2000" dirty="0"/>
              <a:t>Physiological roles of peptide hormones</a:t>
            </a:r>
          </a:p>
          <a:p>
            <a:pPr marL="571500" indent="-342900">
              <a:buAutoNum type="arabicPeriod"/>
            </a:pPr>
            <a:r>
              <a:rPr lang="en-GB" sz="2000" dirty="0"/>
              <a:t>The evolution of peptide hormones</a:t>
            </a:r>
          </a:p>
          <a:p>
            <a:pPr marL="571500" indent="-342900">
              <a:buAutoNum type="arabicPeriod"/>
            </a:pPr>
            <a:r>
              <a:rPr lang="en-GB" sz="2000" dirty="0"/>
              <a:t>Critical questions in peptide hormone field</a:t>
            </a:r>
          </a:p>
          <a:p>
            <a:pPr marL="571500" indent="-342900">
              <a:buAutoNum type="arabicPeriod"/>
            </a:pPr>
            <a:r>
              <a:rPr lang="en-GB" sz="2000" dirty="0"/>
              <a:t>Applications in biotechnology</a:t>
            </a:r>
          </a:p>
          <a:p>
            <a:pPr marL="571500" indent="-342900">
              <a:buAutoNum type="arabicPeriod"/>
            </a:pPr>
            <a:r>
              <a:rPr lang="en-GB" sz="2000" dirty="0"/>
              <a:t>Appendix: Peptide gene families</a:t>
            </a:r>
          </a:p>
          <a:p>
            <a:pPr marL="571500" indent="-342900">
              <a:buAutoNum type="arabicPeriod"/>
            </a:pPr>
            <a:endParaRPr lang="en-US" sz="2000" dirty="0"/>
          </a:p>
        </p:txBody>
      </p:sp>
      <p:pic>
        <p:nvPicPr>
          <p:cNvPr id="6" name="Shape 35" descr="C:\Users\roys\Desktop\Noble\pctt\CLE12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2194" y="3657599"/>
            <a:ext cx="2514600" cy="2566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933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-304800" y="133002"/>
            <a:ext cx="9700260" cy="70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n-US" sz="2800" dirty="0"/>
              <a:t>Post-translational modifications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crucial </a:t>
            </a:r>
            <a:r>
              <a:rPr lang="en-US" sz="2800" dirty="0"/>
              <a:t>for </a:t>
            </a:r>
            <a:br>
              <a:rPr lang="en-US" sz="2800" dirty="0"/>
            </a:br>
            <a:r>
              <a:rPr lang="en-US" sz="2800" dirty="0"/>
              <a:t>peptide – receptor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Shape 565"/>
          <p:cNvGrpSpPr/>
          <p:nvPr/>
        </p:nvGrpSpPr>
        <p:grpSpPr>
          <a:xfrm>
            <a:off x="317449" y="1043886"/>
            <a:ext cx="8455759" cy="2284734"/>
            <a:chOff x="374755" y="611193"/>
            <a:chExt cx="8455759" cy="2284734"/>
          </a:xfrm>
        </p:grpSpPr>
        <p:pic>
          <p:nvPicPr>
            <p:cNvPr id="566" name="Shape 5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4755" y="611193"/>
              <a:ext cx="8455759" cy="2284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Shape 567" descr="Image result for peptide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538507">
              <a:off x="5459698" y="946156"/>
              <a:ext cx="213959" cy="421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Shape 568" descr="Image result for peptide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538507">
              <a:off x="5428800" y="735636"/>
              <a:ext cx="213959" cy="421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Shape 569" descr="Image result for lightening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340410">
              <a:off x="5994961" y="1592727"/>
              <a:ext cx="397380" cy="4344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0" name="Shape 570"/>
          <p:cNvGrpSpPr/>
          <p:nvPr/>
        </p:nvGrpSpPr>
        <p:grpSpPr>
          <a:xfrm>
            <a:off x="1169231" y="4433921"/>
            <a:ext cx="4249712" cy="1390896"/>
            <a:chOff x="584614" y="4074156"/>
            <a:chExt cx="4249712" cy="1390896"/>
          </a:xfrm>
        </p:grpSpPr>
        <p:sp>
          <p:nvSpPr>
            <p:cNvPr id="571" name="Shape 571"/>
            <p:cNvSpPr txBox="1"/>
            <p:nvPr/>
          </p:nvSpPr>
          <p:spPr>
            <a:xfrm>
              <a:off x="584615" y="4579496"/>
              <a:ext cx="42497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a random proline is hydroxylated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Shape 572"/>
            <p:cNvSpPr txBox="1"/>
            <p:nvPr/>
          </p:nvSpPr>
          <p:spPr>
            <a:xfrm>
              <a:off x="584614" y="5095720"/>
              <a:ext cx="42497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a conserved proline is hydroxylated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Shape 573"/>
            <p:cNvSpPr txBox="1"/>
            <p:nvPr/>
          </p:nvSpPr>
          <p:spPr>
            <a:xfrm>
              <a:off x="584614" y="4074156"/>
              <a:ext cx="42497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unmodified peptide is added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4" name="Shape 574"/>
          <p:cNvGrpSpPr/>
          <p:nvPr/>
        </p:nvGrpSpPr>
        <p:grpSpPr>
          <a:xfrm>
            <a:off x="4902269" y="3782303"/>
            <a:ext cx="2758190" cy="2039257"/>
            <a:chOff x="4494401" y="3801688"/>
            <a:chExt cx="2758190" cy="2039257"/>
          </a:xfrm>
        </p:grpSpPr>
        <p:sp>
          <p:nvSpPr>
            <p:cNvPr id="575" name="Shape 575"/>
            <p:cNvSpPr txBox="1"/>
            <p:nvPr/>
          </p:nvSpPr>
          <p:spPr>
            <a:xfrm>
              <a:off x="5337748" y="4450049"/>
              <a:ext cx="10624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33 nM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 txBox="1"/>
            <p:nvPr/>
          </p:nvSpPr>
          <p:spPr>
            <a:xfrm>
              <a:off x="5337748" y="4955389"/>
              <a:ext cx="10624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33 nM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Shape 577"/>
            <p:cNvSpPr txBox="1"/>
            <p:nvPr/>
          </p:nvSpPr>
          <p:spPr>
            <a:xfrm>
              <a:off x="5442028" y="5471613"/>
              <a:ext cx="10624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1 nM</a:t>
              </a:r>
              <a:endPara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Shape 578"/>
            <p:cNvSpPr txBox="1"/>
            <p:nvPr/>
          </p:nvSpPr>
          <p:spPr>
            <a:xfrm>
              <a:off x="4494401" y="3801688"/>
              <a:ext cx="275819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Amount of peptide required for a ROS Burst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9" name="Shape 579"/>
          <p:cNvSpPr txBox="1"/>
          <p:nvPr/>
        </p:nvSpPr>
        <p:spPr>
          <a:xfrm>
            <a:off x="7398619" y="5091302"/>
            <a:ext cx="175197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Highest affinity Interaction between peptide and receptor!!!</a:t>
            </a:r>
            <a:endParaRPr sz="14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Shape 580"/>
          <p:cNvCxnSpPr/>
          <p:nvPr/>
        </p:nvCxnSpPr>
        <p:spPr>
          <a:xfrm flipH="1">
            <a:off x="6739345" y="5500200"/>
            <a:ext cx="672678" cy="13669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116990" y="3309377"/>
            <a:ext cx="5182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Luminol</a:t>
            </a:r>
            <a:r>
              <a:rPr lang="en-US" dirty="0"/>
              <a:t>: Chemiluminescent agent - emits light upon excitation </a:t>
            </a:r>
          </a:p>
          <a:p>
            <a:r>
              <a:rPr lang="en-US" dirty="0"/>
              <a:t>Peroxidase: Oxidizes </a:t>
            </a:r>
            <a:r>
              <a:rPr lang="en-US" dirty="0" err="1"/>
              <a:t>luminol</a:t>
            </a:r>
            <a:r>
              <a:rPr lang="en-US" dirty="0"/>
              <a:t> in the presence of ROS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7355" y="1374129"/>
            <a:ext cx="1676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+Peroxidase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8991" y="6105525"/>
            <a:ext cx="79415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Butenko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M.A.,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Wildhagen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Albert, M.,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Jehle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Kalbacher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Aalen, R.B., and Felix, G. (2014). Tools and strategies to match peptide-ligand receptor pairs. Plant Cell 26: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1838-1847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/>
          <p:nvPr/>
        </p:nvSpPr>
        <p:spPr>
          <a:xfrm>
            <a:off x="527437" y="843994"/>
            <a:ext cx="3887126" cy="618015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522489" y="843995"/>
            <a:ext cx="3892073" cy="49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 are required for correct conformation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Shape 588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n-US" sz="2800" dirty="0"/>
              <a:t>Post-translational modification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contribute to </a:t>
            </a:r>
            <a:r>
              <a:rPr lang="en-US" sz="2800" dirty="0"/>
              <a:t>the biological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activity of a peptide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9" name="Shape 589"/>
          <p:cNvGrpSpPr/>
          <p:nvPr/>
        </p:nvGrpSpPr>
        <p:grpSpPr>
          <a:xfrm>
            <a:off x="4651121" y="829784"/>
            <a:ext cx="3850113" cy="5328519"/>
            <a:chOff x="4903289" y="633521"/>
            <a:chExt cx="3994606" cy="5561016"/>
          </a:xfrm>
        </p:grpSpPr>
        <p:sp>
          <p:nvSpPr>
            <p:cNvPr id="590" name="Shape 590"/>
            <p:cNvSpPr/>
            <p:nvPr/>
          </p:nvSpPr>
          <p:spPr>
            <a:xfrm>
              <a:off x="4908207" y="642973"/>
              <a:ext cx="3955571" cy="646331"/>
            </a:xfrm>
            <a:prstGeom prst="rect">
              <a:avLst/>
            </a:prstGeom>
            <a:solidFill>
              <a:srgbClr val="E5D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>
              <a:off x="4908209" y="641449"/>
              <a:ext cx="3960487" cy="5553088"/>
            </a:xfrm>
            <a:prstGeom prst="rect">
              <a:avLst/>
            </a:prstGeom>
            <a:noFill/>
            <a:ln w="12700" cap="flat" cmpd="sng">
              <a:solidFill>
                <a:srgbClr val="5F49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Shape 592"/>
            <p:cNvSpPr txBox="1"/>
            <p:nvPr/>
          </p:nvSpPr>
          <p:spPr>
            <a:xfrm>
              <a:off x="4903289" y="633521"/>
              <a:ext cx="396048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PTMs can protect peptides from proteolytic degradation</a:t>
              </a:r>
              <a:endParaRPr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Shape 593"/>
            <p:cNvSpPr txBox="1"/>
            <p:nvPr/>
          </p:nvSpPr>
          <p:spPr>
            <a:xfrm>
              <a:off x="4903289" y="5722824"/>
              <a:ext cx="399460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Char char="•"/>
              </a:pPr>
              <a:r>
                <a:rPr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Only</a:t>
              </a: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the N-terminal cysteine poor regions are digested by processing. </a:t>
              </a:r>
              <a:endParaRPr/>
            </a:p>
          </p:txBody>
        </p:sp>
        <p:pic>
          <p:nvPicPr>
            <p:cNvPr id="594" name="Shape 59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51181" y="3522534"/>
              <a:ext cx="1594226" cy="2149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Shape 595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778" t="26556" r="27888" b="24332"/>
            <a:stretch/>
          </p:blipFill>
          <p:spPr>
            <a:xfrm>
              <a:off x="6181200" y="1366971"/>
              <a:ext cx="1667125" cy="17297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6" name="Shape 596"/>
            <p:cNvCxnSpPr/>
            <p:nvPr/>
          </p:nvCxnSpPr>
          <p:spPr>
            <a:xfrm>
              <a:off x="7095708" y="2762493"/>
              <a:ext cx="0" cy="61409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597" name="Shape 597"/>
            <p:cNvSpPr txBox="1"/>
            <p:nvPr/>
          </p:nvSpPr>
          <p:spPr>
            <a:xfrm>
              <a:off x="6961151" y="4348835"/>
              <a:ext cx="59817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Shape 598"/>
            <p:cNvSpPr txBox="1"/>
            <p:nvPr/>
          </p:nvSpPr>
          <p:spPr>
            <a:xfrm>
              <a:off x="7068614" y="2730584"/>
              <a:ext cx="143637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 Protease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Shape 599"/>
            <p:cNvSpPr txBox="1"/>
            <p:nvPr/>
          </p:nvSpPr>
          <p:spPr>
            <a:xfrm>
              <a:off x="5487550" y="2896656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C-terminally Cysteine rich peptide</a:t>
              </a:r>
              <a:endParaRPr sz="1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Shape 600"/>
            <p:cNvSpPr txBox="1"/>
            <p:nvPr/>
          </p:nvSpPr>
          <p:spPr>
            <a:xfrm>
              <a:off x="5311747" y="4077421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Digested </a:t>
              </a:r>
              <a:b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fragments</a:t>
              </a:r>
              <a:endParaRPr sz="1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Shape 601"/>
            <p:cNvSpPr txBox="1"/>
            <p:nvPr/>
          </p:nvSpPr>
          <p:spPr>
            <a:xfrm>
              <a:off x="5355476" y="4975262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Protected </a:t>
              </a:r>
              <a:b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0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functional peptide</a:t>
              </a:r>
              <a:endParaRPr sz="1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02" name="Shape 60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9543" y="3026437"/>
              <a:ext cx="525780" cy="3154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3" name="Shape 603"/>
          <p:cNvSpPr/>
          <p:nvPr/>
        </p:nvSpPr>
        <p:spPr>
          <a:xfrm>
            <a:off x="522489" y="843995"/>
            <a:ext cx="3892073" cy="5314309"/>
          </a:xfrm>
          <a:prstGeom prst="rect">
            <a:avLst/>
          </a:prstGeom>
          <a:noFill/>
          <a:ln w="12700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Shape 606"/>
          <p:cNvSpPr txBox="1"/>
          <p:nvPr/>
        </p:nvSpPr>
        <p:spPr>
          <a:xfrm>
            <a:off x="671477" y="5762742"/>
            <a:ext cx="3671827" cy="35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Arabinosylation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affects steric interactions with the peptide backbone</a:t>
            </a:r>
            <a:endParaRPr dirty="0"/>
          </a:p>
        </p:txBody>
      </p:sp>
      <p:pic>
        <p:nvPicPr>
          <p:cNvPr id="607" name="Shape 6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7349" y="1532570"/>
            <a:ext cx="2449422" cy="2081922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 txBox="1"/>
          <p:nvPr/>
        </p:nvSpPr>
        <p:spPr>
          <a:xfrm>
            <a:off x="999273" y="4000598"/>
            <a:ext cx="917100" cy="357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CLV3 peptide</a:t>
            </a:r>
            <a:endParaRPr sz="10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0" name="Shape 610"/>
          <p:cNvGrpSpPr/>
          <p:nvPr/>
        </p:nvGrpSpPr>
        <p:grpSpPr>
          <a:xfrm>
            <a:off x="1793209" y="3883636"/>
            <a:ext cx="1770953" cy="1602764"/>
            <a:chOff x="2075076" y="3736377"/>
            <a:chExt cx="1854026" cy="1930539"/>
          </a:xfrm>
        </p:grpSpPr>
        <p:grpSp>
          <p:nvGrpSpPr>
            <p:cNvPr id="611" name="Shape 611"/>
            <p:cNvGrpSpPr/>
            <p:nvPr/>
          </p:nvGrpSpPr>
          <p:grpSpPr>
            <a:xfrm>
              <a:off x="2075076" y="3772406"/>
              <a:ext cx="1576746" cy="1858500"/>
              <a:chOff x="2075076" y="3772406"/>
              <a:chExt cx="1576746" cy="1858500"/>
            </a:xfrm>
          </p:grpSpPr>
          <p:pic>
            <p:nvPicPr>
              <p:cNvPr id="612" name="Shape 61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075076" y="3772406"/>
                <a:ext cx="1576746" cy="177831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613" name="Shape 613"/>
              <p:cNvCxnSpPr>
                <a:stCxn id="612" idx="0"/>
              </p:cNvCxnSpPr>
              <p:nvPr/>
            </p:nvCxnSpPr>
            <p:spPr>
              <a:xfrm>
                <a:off x="2863449" y="3772406"/>
                <a:ext cx="0" cy="1858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614" name="Shape 614"/>
              <p:cNvCxnSpPr/>
              <p:nvPr/>
            </p:nvCxnSpPr>
            <p:spPr>
              <a:xfrm>
                <a:off x="3511149" y="3772406"/>
                <a:ext cx="0" cy="1858483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2"/>
                </a:solidFill>
                <a:prstDash val="dot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615" name="Shape 615"/>
            <p:cNvSpPr txBox="1"/>
            <p:nvPr/>
          </p:nvSpPr>
          <p:spPr>
            <a:xfrm rot="5400000">
              <a:off x="2763777" y="4501592"/>
              <a:ext cx="193053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Induces bending of peptide for stability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6" name="Shape 616"/>
          <p:cNvSpPr/>
          <p:nvPr/>
        </p:nvSpPr>
        <p:spPr>
          <a:xfrm>
            <a:off x="931184" y="6172200"/>
            <a:ext cx="8252816" cy="21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Shinohara, H., and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Matsubayashi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(2013). Chemical synthesis of Arabidopsis CLV3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glycopeptide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reveals the impact of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hydroxyproline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arabinosylation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peptide conformation and activity. Plant Cell Physiol 54:</a:t>
            </a:r>
            <a:r>
              <a:rPr lang="en-US" sz="7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369-374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Shape 609"/>
          <p:cNvSpPr txBox="1"/>
          <p:nvPr/>
        </p:nvSpPr>
        <p:spPr>
          <a:xfrm>
            <a:off x="998905" y="4613715"/>
            <a:ext cx="958900" cy="491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CLV3 peptide </a:t>
            </a:r>
            <a:r>
              <a:rPr lang="en-US" sz="105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br>
              <a:rPr lang="en-US" sz="105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Arabinose</a:t>
            </a:r>
            <a:endParaRPr sz="105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4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Prediction and identification of peptide hormones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>
            <a:spLocks noGrp="1"/>
          </p:cNvSpPr>
          <p:nvPr>
            <p:ph type="title"/>
          </p:nvPr>
        </p:nvSpPr>
        <p:spPr>
          <a:xfrm>
            <a:off x="0" y="66926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</a:t>
            </a:r>
            <a:r>
              <a:rPr lang="en-US" sz="2800" dirty="0"/>
              <a:t>challenges to peptide hormone prediction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9" name="Shape 629"/>
          <p:cNvGrpSpPr/>
          <p:nvPr/>
        </p:nvGrpSpPr>
        <p:grpSpPr>
          <a:xfrm>
            <a:off x="179512" y="3237054"/>
            <a:ext cx="1184940" cy="675500"/>
            <a:chOff x="175947" y="3033459"/>
            <a:chExt cx="1184940" cy="675500"/>
          </a:xfrm>
        </p:grpSpPr>
        <p:sp>
          <p:nvSpPr>
            <p:cNvPr id="630" name="Shape 630"/>
            <p:cNvSpPr txBox="1"/>
            <p:nvPr/>
          </p:nvSpPr>
          <p:spPr>
            <a:xfrm>
              <a:off x="175947" y="3033459"/>
              <a:ext cx="11849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Family Member 1 -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Shape 631"/>
            <p:cNvSpPr txBox="1"/>
            <p:nvPr/>
          </p:nvSpPr>
          <p:spPr>
            <a:xfrm>
              <a:off x="175947" y="3179946"/>
              <a:ext cx="11849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Family Member 2 -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Shape 632"/>
            <p:cNvSpPr txBox="1"/>
            <p:nvPr/>
          </p:nvSpPr>
          <p:spPr>
            <a:xfrm>
              <a:off x="175947" y="3316251"/>
              <a:ext cx="11849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Family Member 3 -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Shape 633"/>
            <p:cNvSpPr txBox="1"/>
            <p:nvPr/>
          </p:nvSpPr>
          <p:spPr>
            <a:xfrm>
              <a:off x="175947" y="3462738"/>
              <a:ext cx="118494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Family Member 4 -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Shape 634"/>
          <p:cNvSpPr txBox="1"/>
          <p:nvPr/>
        </p:nvSpPr>
        <p:spPr>
          <a:xfrm>
            <a:off x="1380330" y="3810734"/>
            <a:ext cx="274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Shape 635"/>
          <p:cNvSpPr txBox="1"/>
          <p:nvPr/>
        </p:nvSpPr>
        <p:spPr>
          <a:xfrm>
            <a:off x="2274428" y="3822450"/>
            <a:ext cx="274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4170187" y="3818253"/>
            <a:ext cx="2596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Shape 637"/>
          <p:cNvSpPr txBox="1"/>
          <p:nvPr/>
        </p:nvSpPr>
        <p:spPr>
          <a:xfrm>
            <a:off x="4077267" y="3808946"/>
            <a:ext cx="274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Shape 638"/>
          <p:cNvSpPr txBox="1"/>
          <p:nvPr/>
        </p:nvSpPr>
        <p:spPr>
          <a:xfrm>
            <a:off x="5951206" y="3808946"/>
            <a:ext cx="274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Shape 639"/>
          <p:cNvSpPr txBox="1"/>
          <p:nvPr/>
        </p:nvSpPr>
        <p:spPr>
          <a:xfrm>
            <a:off x="6140863" y="3810734"/>
            <a:ext cx="274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Shape 640"/>
          <p:cNvSpPr txBox="1"/>
          <p:nvPr/>
        </p:nvSpPr>
        <p:spPr>
          <a:xfrm>
            <a:off x="8475303" y="3818532"/>
            <a:ext cx="2744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Shape 641"/>
          <p:cNvSpPr/>
          <p:nvPr/>
        </p:nvSpPr>
        <p:spPr>
          <a:xfrm>
            <a:off x="222412" y="2938611"/>
            <a:ext cx="874897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family below has no conserved sequence pattern outside of the cysteines that can be used to search for additional genes</a:t>
            </a:r>
            <a:endParaRPr dirty="0"/>
          </a:p>
        </p:txBody>
      </p:sp>
      <p:sp>
        <p:nvSpPr>
          <p:cNvPr id="642" name="Shape 642"/>
          <p:cNvSpPr/>
          <p:nvPr/>
        </p:nvSpPr>
        <p:spPr>
          <a:xfrm>
            <a:off x="-288091" y="4466441"/>
            <a:ext cx="939704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when the genes are known it is difficult to determine what part of the gene product encodes the mature, bioactive peptide hormone</a:t>
            </a:r>
            <a:endParaRPr/>
          </a:p>
        </p:txBody>
      </p:sp>
      <p:grpSp>
        <p:nvGrpSpPr>
          <p:cNvPr id="643" name="Shape 643"/>
          <p:cNvGrpSpPr/>
          <p:nvPr/>
        </p:nvGrpSpPr>
        <p:grpSpPr>
          <a:xfrm>
            <a:off x="408640" y="4996797"/>
            <a:ext cx="5622510" cy="885900"/>
            <a:chOff x="408640" y="4271679"/>
            <a:chExt cx="5622510" cy="885900"/>
          </a:xfrm>
        </p:grpSpPr>
        <p:sp>
          <p:nvSpPr>
            <p:cNvPr id="644" name="Shape 644"/>
            <p:cNvSpPr/>
            <p:nvPr/>
          </p:nvSpPr>
          <p:spPr>
            <a:xfrm>
              <a:off x="431540" y="4521352"/>
              <a:ext cx="5599610" cy="25391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MKLQGITLNIINALFLMIFSFLLLSHSIQVEG</a:t>
              </a:r>
              <a:r>
                <a:rPr lang="en-US" sz="105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TRPLKDQSAPSVISLIINQAYSGPSHKGRGH</a:t>
              </a:r>
              <a:endPara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Shape 645"/>
            <p:cNvSpPr txBox="1"/>
            <p:nvPr/>
          </p:nvSpPr>
          <p:spPr>
            <a:xfrm>
              <a:off x="408640" y="4271679"/>
              <a:ext cx="208903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Full-length protein </a:t>
              </a:r>
              <a:r>
                <a:rPr lang="en-US" sz="1000" b="1" dirty="0">
                  <a:solidFill>
                    <a:schemeClr val="dk1"/>
                  </a:solidFill>
                </a:rPr>
                <a:t>s</a:t>
              </a:r>
              <a:r>
                <a:rPr lang="en-US" sz="10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equence</a:t>
              </a:r>
              <a:endParaRPr sz="1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6" name="Shape 646"/>
            <p:cNvCxnSpPr/>
            <p:nvPr/>
          </p:nvCxnSpPr>
          <p:spPr>
            <a:xfrm>
              <a:off x="496114" y="4761148"/>
              <a:ext cx="2736000" cy="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7" name="Shape 647"/>
            <p:cNvSpPr txBox="1"/>
            <p:nvPr/>
          </p:nvSpPr>
          <p:spPr>
            <a:xfrm>
              <a:off x="1431598" y="4903663"/>
              <a:ext cx="166423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Predicted Signal Peptide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8" name="Shape 648"/>
            <p:cNvCxnSpPr/>
            <p:nvPr/>
          </p:nvCxnSpPr>
          <p:spPr>
            <a:xfrm rot="10800000">
              <a:off x="2256421" y="4766526"/>
              <a:ext cx="1" cy="144000"/>
            </a:xfrm>
            <a:prstGeom prst="straightConnector1">
              <a:avLst/>
            </a:prstGeom>
            <a:noFill/>
            <a:ln w="19050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649" name="Shape 6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658" y="4686073"/>
            <a:ext cx="433959" cy="3044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Shape 650"/>
          <p:cNvCxnSpPr/>
          <p:nvPr/>
        </p:nvCxnSpPr>
        <p:spPr>
          <a:xfrm>
            <a:off x="4860818" y="5013981"/>
            <a:ext cx="0" cy="22903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1" name="Shape 651"/>
          <p:cNvCxnSpPr/>
          <p:nvPr/>
        </p:nvCxnSpPr>
        <p:spPr>
          <a:xfrm flipH="1">
            <a:off x="4463201" y="4998737"/>
            <a:ext cx="397617" cy="26875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2" name="Shape 652"/>
          <p:cNvCxnSpPr>
            <a:stCxn id="649" idx="2"/>
          </p:cNvCxnSpPr>
          <p:nvPr/>
        </p:nvCxnSpPr>
        <p:spPr>
          <a:xfrm>
            <a:off x="4875637" y="4990492"/>
            <a:ext cx="358200" cy="257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3" name="Shape 653"/>
          <p:cNvCxnSpPr/>
          <p:nvPr/>
        </p:nvCxnSpPr>
        <p:spPr>
          <a:xfrm>
            <a:off x="5580112" y="5560399"/>
            <a:ext cx="0" cy="12678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654" name="Shape 654"/>
          <p:cNvSpPr/>
          <p:nvPr/>
        </p:nvSpPr>
        <p:spPr>
          <a:xfrm>
            <a:off x="5112060" y="5650009"/>
            <a:ext cx="80502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HKGRGH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Shape 655"/>
          <p:cNvSpPr/>
          <p:nvPr/>
        </p:nvSpPr>
        <p:spPr>
          <a:xfrm>
            <a:off x="4752020" y="5834384"/>
            <a:ext cx="114967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SGPSHKGRGH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Shape 656"/>
          <p:cNvSpPr/>
          <p:nvPr/>
        </p:nvSpPr>
        <p:spPr>
          <a:xfrm>
            <a:off x="4391980" y="6005438"/>
            <a:ext cx="154721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NQAYSGPSHKGRGH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7" name="Shape 657"/>
          <p:cNvCxnSpPr/>
          <p:nvPr/>
        </p:nvCxnSpPr>
        <p:spPr>
          <a:xfrm>
            <a:off x="5112060" y="5565956"/>
            <a:ext cx="0" cy="278746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658" name="Shape 658"/>
          <p:cNvCxnSpPr/>
          <p:nvPr/>
        </p:nvCxnSpPr>
        <p:spPr>
          <a:xfrm>
            <a:off x="4716016" y="5565956"/>
            <a:ext cx="0" cy="47694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659" name="Shape 659"/>
          <p:cNvSpPr/>
          <p:nvPr/>
        </p:nvSpPr>
        <p:spPr>
          <a:xfrm>
            <a:off x="6303100" y="5618976"/>
            <a:ext cx="182880" cy="579152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Shape 660"/>
          <p:cNvSpPr txBox="1"/>
          <p:nvPr/>
        </p:nvSpPr>
        <p:spPr>
          <a:xfrm>
            <a:off x="6476808" y="5618976"/>
            <a:ext cx="1442496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resulting bioactive peptide?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Shape 661"/>
          <p:cNvSpPr txBox="1"/>
          <p:nvPr/>
        </p:nvSpPr>
        <p:spPr>
          <a:xfrm>
            <a:off x="6459243" y="4717614"/>
            <a:ext cx="124510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does the peptidase cut?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Shape 66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683" y="3279847"/>
            <a:ext cx="7622754" cy="589133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Shape 663"/>
          <p:cNvSpPr/>
          <p:nvPr/>
        </p:nvSpPr>
        <p:spPr>
          <a:xfrm>
            <a:off x="179512" y="1059270"/>
            <a:ext cx="881434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SSP genes tend to be encoded in short gene products, however genome annotations under-predict or explicitly exclude short gene products, eliminating them from gene lists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Shape 664"/>
          <p:cNvGrpSpPr/>
          <p:nvPr/>
        </p:nvGrpSpPr>
        <p:grpSpPr>
          <a:xfrm>
            <a:off x="324248" y="1556792"/>
            <a:ext cx="8460221" cy="899111"/>
            <a:chOff x="324248" y="1592796"/>
            <a:chExt cx="6480000" cy="899111"/>
          </a:xfrm>
        </p:grpSpPr>
        <p:grpSp>
          <p:nvGrpSpPr>
            <p:cNvPr id="665" name="Shape 665"/>
            <p:cNvGrpSpPr/>
            <p:nvPr/>
          </p:nvGrpSpPr>
          <p:grpSpPr>
            <a:xfrm>
              <a:off x="324248" y="1727173"/>
              <a:ext cx="6480000" cy="166698"/>
              <a:chOff x="575572" y="1804345"/>
              <a:chExt cx="7956852" cy="166698"/>
            </a:xfrm>
          </p:grpSpPr>
          <p:cxnSp>
            <p:nvCxnSpPr>
              <p:cNvPr id="666" name="Shape 666"/>
              <p:cNvCxnSpPr/>
              <p:nvPr/>
            </p:nvCxnSpPr>
            <p:spPr>
              <a:xfrm>
                <a:off x="683568" y="1880828"/>
                <a:ext cx="7740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7" name="Shape 667"/>
              <p:cNvCxnSpPr/>
              <p:nvPr/>
            </p:nvCxnSpPr>
            <p:spPr>
              <a:xfrm>
                <a:off x="611576" y="1808820"/>
                <a:ext cx="144000" cy="144016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8" name="Shape 668"/>
              <p:cNvCxnSpPr/>
              <p:nvPr/>
            </p:nvCxnSpPr>
            <p:spPr>
              <a:xfrm>
                <a:off x="575572" y="1808820"/>
                <a:ext cx="144000" cy="144016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69" name="Shape 669"/>
              <p:cNvCxnSpPr/>
              <p:nvPr/>
            </p:nvCxnSpPr>
            <p:spPr>
              <a:xfrm>
                <a:off x="8388424" y="1804345"/>
                <a:ext cx="144000" cy="144016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70" name="Shape 670"/>
              <p:cNvCxnSpPr/>
              <p:nvPr/>
            </p:nvCxnSpPr>
            <p:spPr>
              <a:xfrm>
                <a:off x="8352420" y="1804345"/>
                <a:ext cx="144000" cy="144016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671" name="Shape 671"/>
              <p:cNvSpPr/>
              <p:nvPr/>
            </p:nvSpPr>
            <p:spPr>
              <a:xfrm>
                <a:off x="935660" y="1808819"/>
                <a:ext cx="57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4031940" y="1811695"/>
                <a:ext cx="61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5724232" y="1816738"/>
                <a:ext cx="9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2123740" y="1818791"/>
                <a:ext cx="108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1997744" y="1816254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2411772" y="1823688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Shape 677"/>
              <p:cNvSpPr/>
              <p:nvPr/>
            </p:nvSpPr>
            <p:spPr>
              <a:xfrm>
                <a:off x="2564172" y="1822538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1704723" y="1818791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Shape 679"/>
              <p:cNvSpPr/>
              <p:nvPr/>
            </p:nvSpPr>
            <p:spPr>
              <a:xfrm>
                <a:off x="2974793" y="1827043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3288891" y="1816012"/>
                <a:ext cx="144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3827867" y="1818791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4823972" y="1808819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5022004" y="1818791"/>
                <a:ext cx="108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5218857" y="1816127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5580116" y="1811695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6816857" y="1815247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6933257" y="1826838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7048725" y="1823688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7112823" y="1823688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7302013" y="1820782"/>
                <a:ext cx="36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7463866" y="1816738"/>
                <a:ext cx="108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7759264" y="1812726"/>
                <a:ext cx="72000" cy="144000"/>
              </a:xfrm>
              <a:prstGeom prst="rect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3" name="Shape 693"/>
            <p:cNvSpPr/>
            <p:nvPr/>
          </p:nvSpPr>
          <p:spPr>
            <a:xfrm>
              <a:off x="503548" y="1602500"/>
              <a:ext cx="734192" cy="386652"/>
            </a:xfrm>
            <a:prstGeom prst="ellipse">
              <a:avLst/>
            </a:prstGeom>
            <a:noFill/>
            <a:ln w="28575" cap="flat" cmpd="sng">
              <a:solidFill>
                <a:srgbClr val="3333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Shape 694"/>
            <p:cNvSpPr/>
            <p:nvPr/>
          </p:nvSpPr>
          <p:spPr>
            <a:xfrm>
              <a:off x="3027038" y="1607484"/>
              <a:ext cx="734192" cy="389894"/>
            </a:xfrm>
            <a:prstGeom prst="ellipse">
              <a:avLst/>
            </a:prstGeom>
            <a:noFill/>
            <a:ln w="28575" cap="flat" cmpd="sng">
              <a:solidFill>
                <a:srgbClr val="3333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Shape 695"/>
            <p:cNvSpPr/>
            <p:nvPr/>
          </p:nvSpPr>
          <p:spPr>
            <a:xfrm>
              <a:off x="4404417" y="1592796"/>
              <a:ext cx="1002685" cy="412016"/>
            </a:xfrm>
            <a:prstGeom prst="ellipse">
              <a:avLst/>
            </a:prstGeom>
            <a:noFill/>
            <a:ln w="28575" cap="flat" cmpd="sng">
              <a:solidFill>
                <a:srgbClr val="3333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Shape 696"/>
            <p:cNvSpPr txBox="1"/>
            <p:nvPr/>
          </p:nvSpPr>
          <p:spPr>
            <a:xfrm>
              <a:off x="1511772" y="2184130"/>
              <a:ext cx="3773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3333FF"/>
                  </a:solidFill>
                  <a:latin typeface="Calibri"/>
                  <a:ea typeface="Calibri"/>
                  <a:cs typeface="Calibri"/>
                  <a:sym typeface="Calibri"/>
                </a:rPr>
                <a:t>Only these longer ORFs are predicted to encode a </a:t>
              </a:r>
              <a:r>
                <a:rPr lang="en-US" sz="1400" b="1" u="sng">
                  <a:solidFill>
                    <a:srgbClr val="3333FF"/>
                  </a:solidFill>
                  <a:latin typeface="Calibri"/>
                  <a:ea typeface="Calibri"/>
                  <a:cs typeface="Calibri"/>
                  <a:sym typeface="Calibri"/>
                </a:rPr>
                <a:t>gene</a:t>
              </a:r>
              <a:endParaRPr sz="1400" b="1" u="sng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7" name="Shape 697"/>
            <p:cNvCxnSpPr>
              <a:stCxn id="696" idx="1"/>
              <a:endCxn id="693" idx="5"/>
            </p:cNvCxnSpPr>
            <p:nvPr/>
          </p:nvCxnSpPr>
          <p:spPr>
            <a:xfrm rot="10800000">
              <a:off x="1130172" y="1932419"/>
              <a:ext cx="381600" cy="405600"/>
            </a:xfrm>
            <a:prstGeom prst="straightConnector1">
              <a:avLst/>
            </a:prstGeom>
            <a:noFill/>
            <a:ln w="1905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8" name="Shape 698"/>
            <p:cNvCxnSpPr>
              <a:stCxn id="696" idx="0"/>
              <a:endCxn id="694" idx="4"/>
            </p:cNvCxnSpPr>
            <p:nvPr/>
          </p:nvCxnSpPr>
          <p:spPr>
            <a:xfrm rot="10800000">
              <a:off x="3394035" y="1997230"/>
              <a:ext cx="4500" cy="186900"/>
            </a:xfrm>
            <a:prstGeom prst="straightConnector1">
              <a:avLst/>
            </a:prstGeom>
            <a:noFill/>
            <a:ln w="1905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99" name="Shape 699"/>
            <p:cNvCxnSpPr>
              <a:endCxn id="695" idx="4"/>
            </p:cNvCxnSpPr>
            <p:nvPr/>
          </p:nvCxnSpPr>
          <p:spPr>
            <a:xfrm rot="10800000" flipH="1">
              <a:off x="4753060" y="2004812"/>
              <a:ext cx="152700" cy="215100"/>
            </a:xfrm>
            <a:prstGeom prst="straightConnector1">
              <a:avLst/>
            </a:prstGeom>
            <a:noFill/>
            <a:ln w="1905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00" name="Shape 700"/>
          <p:cNvSpPr txBox="1"/>
          <p:nvPr/>
        </p:nvSpPr>
        <p:spPr>
          <a:xfrm>
            <a:off x="155176" y="4115433"/>
            <a:ext cx="8838676" cy="391539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Shape 701"/>
          <p:cNvSpPr txBox="1"/>
          <p:nvPr/>
        </p:nvSpPr>
        <p:spPr>
          <a:xfrm>
            <a:off x="155176" y="2577745"/>
            <a:ext cx="8827508" cy="363816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Shape 702"/>
          <p:cNvSpPr txBox="1"/>
          <p:nvPr/>
        </p:nvSpPr>
        <p:spPr>
          <a:xfrm>
            <a:off x="155176" y="711709"/>
            <a:ext cx="8816208" cy="351316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Shape 703"/>
          <p:cNvSpPr/>
          <p:nvPr/>
        </p:nvSpPr>
        <p:spPr>
          <a:xfrm>
            <a:off x="166344" y="710786"/>
            <a:ext cx="8816340" cy="1804928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Shape 704"/>
          <p:cNvSpPr/>
          <p:nvPr/>
        </p:nvSpPr>
        <p:spPr>
          <a:xfrm>
            <a:off x="166344" y="2576058"/>
            <a:ext cx="8816340" cy="1472907"/>
          </a:xfrm>
          <a:prstGeom prst="rect">
            <a:avLst/>
          </a:prstGeom>
          <a:noFill/>
          <a:ln w="127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Shape 705"/>
          <p:cNvSpPr/>
          <p:nvPr/>
        </p:nvSpPr>
        <p:spPr>
          <a:xfrm>
            <a:off x="166344" y="4118367"/>
            <a:ext cx="8816340" cy="2101356"/>
          </a:xfrm>
          <a:prstGeom prst="rect">
            <a:avLst/>
          </a:prstGeom>
          <a:noFill/>
          <a:ln w="12700" cap="flat" cmpd="sng">
            <a:solidFill>
              <a:srgbClr val="7692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Shape 706"/>
          <p:cNvSpPr txBox="1"/>
          <p:nvPr/>
        </p:nvSpPr>
        <p:spPr>
          <a:xfrm>
            <a:off x="179512" y="2572338"/>
            <a:ext cx="7583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2"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Sequence conservation is limited to a few critical residues</a:t>
            </a:r>
            <a:endParaRPr dirty="0"/>
          </a:p>
        </p:txBody>
      </p:sp>
      <p:sp>
        <p:nvSpPr>
          <p:cNvPr id="707" name="Shape 707"/>
          <p:cNvSpPr txBox="1"/>
          <p:nvPr/>
        </p:nvSpPr>
        <p:spPr>
          <a:xfrm>
            <a:off x="179512" y="4096060"/>
            <a:ext cx="78594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3"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Rules for processing of a preproprotein are poorly defined</a:t>
            </a:r>
            <a:endParaRPr dirty="0"/>
          </a:p>
        </p:txBody>
      </p:sp>
      <p:sp>
        <p:nvSpPr>
          <p:cNvPr id="708" name="Shape 708"/>
          <p:cNvSpPr txBox="1"/>
          <p:nvPr/>
        </p:nvSpPr>
        <p:spPr>
          <a:xfrm>
            <a:off x="159542" y="707564"/>
            <a:ext cx="71920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Bias against genome prediction of small genes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565382556"/>
              </p:ext>
            </p:extLst>
          </p:nvPr>
        </p:nvGraphicFramePr>
        <p:xfrm>
          <a:off x="981880" y="1560376"/>
          <a:ext cx="7117492" cy="4334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4" name="Shape 714"/>
          <p:cNvSpPr txBox="1">
            <a:spLocks noGrp="1"/>
          </p:cNvSpPr>
          <p:nvPr>
            <p:ph type="title"/>
          </p:nvPr>
        </p:nvSpPr>
        <p:spPr>
          <a:xfrm>
            <a:off x="-9468" y="82305"/>
            <a:ext cx="9144000" cy="96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Four complementary approaches to </a:t>
            </a:r>
            <a:r>
              <a:rPr lang="en-US" sz="2800" dirty="0"/>
              <a:t>peptide hormone discovery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Shape 715"/>
          <p:cNvSpPr/>
          <p:nvPr/>
        </p:nvSpPr>
        <p:spPr>
          <a:xfrm>
            <a:off x="1019734" y="1560376"/>
            <a:ext cx="7117492" cy="43349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0"/>
                </a:moveTo>
                <a:close/>
                <a:lnTo>
                  <a:pt x="-10000" y="120000"/>
                </a:lnTo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228600" marR="0" lvl="2" indent="-57150" algn="l" rtl="0">
              <a:lnSpc>
                <a:spcPct val="75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-57150" algn="l" rtl="0">
              <a:lnSpc>
                <a:spcPct val="7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0" algn="l" rtl="0">
              <a:lnSpc>
                <a:spcPct val="7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-5715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-57150" algn="l" rtl="0">
              <a:lnSpc>
                <a:spcPct val="7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0" algn="l" rtl="0">
              <a:lnSpc>
                <a:spcPct val="7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-5715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-57150" algn="l" rtl="0">
              <a:lnSpc>
                <a:spcPct val="7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0" algn="l" rtl="0">
              <a:lnSpc>
                <a:spcPct val="75000"/>
              </a:lnSpc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2" indent="0" algn="l" rtl="0">
              <a:lnSpc>
                <a:spcPct val="75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Shape 7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20869" y="4478880"/>
            <a:ext cx="835305" cy="8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Shape 71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599" y="4429503"/>
            <a:ext cx="1064839" cy="877824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Shape 718"/>
          <p:cNvSpPr txBox="1"/>
          <p:nvPr/>
        </p:nvSpPr>
        <p:spPr>
          <a:xfrm>
            <a:off x="730744" y="4215408"/>
            <a:ext cx="1646605" cy="1679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Biochemistry</a:t>
            </a:r>
          </a:p>
          <a:p>
            <a:r>
              <a:rPr lang="en-GB" sz="1600" dirty="0">
                <a:solidFill>
                  <a:schemeClr val="dk1"/>
                </a:solidFill>
              </a:rPr>
              <a:t>Uses chemical tools to isolate and detect peptides directly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Shape 7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34387" y="2378400"/>
            <a:ext cx="978622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Shape 720"/>
          <p:cNvSpPr txBox="1"/>
          <p:nvPr/>
        </p:nvSpPr>
        <p:spPr>
          <a:xfrm>
            <a:off x="682848" y="1754364"/>
            <a:ext cx="1800493" cy="167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</a:t>
            </a:r>
          </a:p>
          <a:p>
            <a:r>
              <a:rPr lang="en-GB" sz="1600" dirty="0">
                <a:solidFill>
                  <a:schemeClr val="dk1"/>
                </a:solidFill>
              </a:rPr>
              <a:t>Predicts peptide hormone genes based on sequence patterns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Shape 721"/>
          <p:cNvSpPr txBox="1"/>
          <p:nvPr/>
        </p:nvSpPr>
        <p:spPr>
          <a:xfrm>
            <a:off x="6749578" y="4118299"/>
            <a:ext cx="1708621" cy="159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Genetics</a:t>
            </a:r>
          </a:p>
          <a:p>
            <a:r>
              <a:rPr lang="en-GB" sz="1600" dirty="0">
                <a:solidFill>
                  <a:schemeClr val="dk1"/>
                </a:solidFill>
              </a:rPr>
              <a:t>Tests for peptide hormone genes through genetic or peptide screens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134304" y="2129517"/>
            <a:ext cx="244967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Shape 723"/>
          <p:cNvSpPr/>
          <p:nvPr/>
        </p:nvSpPr>
        <p:spPr>
          <a:xfrm>
            <a:off x="0" y="4525707"/>
            <a:ext cx="29511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Shape 724"/>
          <p:cNvSpPr/>
          <p:nvPr/>
        </p:nvSpPr>
        <p:spPr>
          <a:xfrm>
            <a:off x="6048164" y="4487360"/>
            <a:ext cx="291602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25" name="Shape 7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8921" y="2474711"/>
            <a:ext cx="807198" cy="522734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/>
          <p:nvPr/>
        </p:nvSpPr>
        <p:spPr>
          <a:xfrm>
            <a:off x="6597910" y="1760184"/>
            <a:ext cx="1967270" cy="166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Transcriptomics</a:t>
            </a:r>
          </a:p>
          <a:p>
            <a:r>
              <a:rPr lang="en-GB" sz="1600" dirty="0">
                <a:solidFill>
                  <a:schemeClr val="dk1"/>
                </a:solidFill>
              </a:rPr>
              <a:t>Validates expression of small, potential peptide hormone genes in genomes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Shape 727"/>
          <p:cNvSpPr/>
          <p:nvPr/>
        </p:nvSpPr>
        <p:spPr>
          <a:xfrm>
            <a:off x="5976156" y="2096852"/>
            <a:ext cx="285704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/>
        </p:nvSpPr>
        <p:spPr>
          <a:xfrm>
            <a:off x="1077097" y="2874757"/>
            <a:ext cx="406350" cy="174214"/>
          </a:xfrm>
          <a:prstGeom prst="ellipse">
            <a:avLst/>
          </a:prstGeom>
          <a:solidFill>
            <a:srgbClr val="C0CCE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4" name="Shape 734"/>
          <p:cNvGrpSpPr/>
          <p:nvPr/>
        </p:nvGrpSpPr>
        <p:grpSpPr>
          <a:xfrm rot="10800000" flipH="1">
            <a:off x="1113565" y="2888201"/>
            <a:ext cx="363156" cy="328063"/>
            <a:chOff x="162838" y="3223203"/>
            <a:chExt cx="363156" cy="328063"/>
          </a:xfrm>
        </p:grpSpPr>
        <p:sp>
          <p:nvSpPr>
            <p:cNvPr id="735" name="Shape 735"/>
            <p:cNvSpPr/>
            <p:nvPr/>
          </p:nvSpPr>
          <p:spPr>
            <a:xfrm>
              <a:off x="453994" y="344189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234933" y="3291170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324029" y="323399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367916" y="332672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Shape 739"/>
            <p:cNvSpPr/>
            <p:nvPr/>
          </p:nvSpPr>
          <p:spPr>
            <a:xfrm>
              <a:off x="331528" y="3428702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Shape 740"/>
            <p:cNvSpPr/>
            <p:nvPr/>
          </p:nvSpPr>
          <p:spPr>
            <a:xfrm>
              <a:off x="366259" y="3479266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162838" y="339872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280037" y="322320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234838" y="347912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261483" y="332672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225095" y="3428702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369996" y="338639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7" name="Shape 747"/>
          <p:cNvSpPr/>
          <p:nvPr/>
        </p:nvSpPr>
        <p:spPr>
          <a:xfrm>
            <a:off x="1060402" y="2853369"/>
            <a:ext cx="441000" cy="4355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5926" y="30000"/>
                </a:moveTo>
                <a:lnTo>
                  <a:pt x="5926" y="30000"/>
                </a:lnTo>
                <a:cubicBezTo>
                  <a:pt x="5926" y="43255"/>
                  <a:pt x="30136" y="54000"/>
                  <a:pt x="60000" y="54000"/>
                </a:cubicBezTo>
                <a:cubicBezTo>
                  <a:pt x="89864" y="54000"/>
                  <a:pt x="114074" y="43255"/>
                  <a:pt x="114074" y="30000"/>
                </a:cubicBezTo>
                <a:cubicBezTo>
                  <a:pt x="114074" y="16745"/>
                  <a:pt x="89864" y="6000"/>
                  <a:pt x="60000" y="6000"/>
                </a:cubicBezTo>
                <a:cubicBezTo>
                  <a:pt x="30136" y="6000"/>
                  <a:pt x="5926" y="16745"/>
                  <a:pt x="5926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1088672" y="3782031"/>
            <a:ext cx="406350" cy="174214"/>
          </a:xfrm>
          <a:prstGeom prst="ellipse">
            <a:avLst/>
          </a:prstGeom>
          <a:solidFill>
            <a:srgbClr val="C0CCE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Shape 749"/>
          <p:cNvGrpSpPr/>
          <p:nvPr/>
        </p:nvGrpSpPr>
        <p:grpSpPr>
          <a:xfrm rot="10800000" flipH="1">
            <a:off x="1135177" y="3836309"/>
            <a:ext cx="279158" cy="277499"/>
            <a:chOff x="162838" y="3223203"/>
            <a:chExt cx="279158" cy="277499"/>
          </a:xfrm>
        </p:grpSpPr>
        <p:sp>
          <p:nvSpPr>
            <p:cNvPr id="750" name="Shape 750"/>
            <p:cNvSpPr/>
            <p:nvPr/>
          </p:nvSpPr>
          <p:spPr>
            <a:xfrm>
              <a:off x="244909" y="3285652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>
              <a:off x="324029" y="323399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>
              <a:off x="257350" y="334810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Shape 753"/>
            <p:cNvSpPr/>
            <p:nvPr/>
          </p:nvSpPr>
          <p:spPr>
            <a:xfrm>
              <a:off x="162838" y="3398721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Shape 754"/>
            <p:cNvSpPr/>
            <p:nvPr/>
          </p:nvSpPr>
          <p:spPr>
            <a:xfrm>
              <a:off x="280037" y="322320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Shape 755"/>
            <p:cNvSpPr/>
            <p:nvPr/>
          </p:nvSpPr>
          <p:spPr>
            <a:xfrm>
              <a:off x="225095" y="3428702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369996" y="338639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7" name="Shape 757"/>
          <p:cNvSpPr/>
          <p:nvPr/>
        </p:nvSpPr>
        <p:spPr>
          <a:xfrm>
            <a:off x="1096106" y="4697072"/>
            <a:ext cx="406350" cy="174214"/>
          </a:xfrm>
          <a:prstGeom prst="ellipse">
            <a:avLst/>
          </a:prstGeom>
          <a:solidFill>
            <a:srgbClr val="C0CCE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Shape 758"/>
          <p:cNvGrpSpPr/>
          <p:nvPr/>
        </p:nvGrpSpPr>
        <p:grpSpPr>
          <a:xfrm rot="10800000" flipH="1">
            <a:off x="1194909" y="4823872"/>
            <a:ext cx="203544" cy="142483"/>
            <a:chOff x="192485" y="3223203"/>
            <a:chExt cx="203544" cy="142483"/>
          </a:xfrm>
        </p:grpSpPr>
        <p:sp>
          <p:nvSpPr>
            <p:cNvPr id="759" name="Shape 759"/>
            <p:cNvSpPr/>
            <p:nvPr/>
          </p:nvSpPr>
          <p:spPr>
            <a:xfrm>
              <a:off x="324029" y="323399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Shape 760"/>
            <p:cNvSpPr/>
            <p:nvPr/>
          </p:nvSpPr>
          <p:spPr>
            <a:xfrm>
              <a:off x="192485" y="3293686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8383FF"/>
                </a:gs>
                <a:gs pos="50000">
                  <a:srgbClr val="B3B3FF"/>
                </a:gs>
                <a:gs pos="100000">
                  <a:srgbClr val="DADAFF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Shape 761"/>
            <p:cNvSpPr/>
            <p:nvPr/>
          </p:nvSpPr>
          <p:spPr>
            <a:xfrm>
              <a:off x="280037" y="3223203"/>
              <a:ext cx="72000" cy="72000"/>
            </a:xfrm>
            <a:custGeom>
              <a:avLst/>
              <a:gdLst/>
              <a:ahLst/>
              <a:cxnLst/>
              <a:rect l="0" t="0" r="0" b="0"/>
              <a:pathLst>
                <a:path w="141750" h="141750" extrusionOk="0">
                  <a:moveTo>
                    <a:pt x="0" y="70875"/>
                  </a:moveTo>
                  <a:cubicBezTo>
                    <a:pt x="0" y="31732"/>
                    <a:pt x="31732" y="0"/>
                    <a:pt x="70875" y="0"/>
                  </a:cubicBezTo>
                  <a:cubicBezTo>
                    <a:pt x="110018" y="0"/>
                    <a:pt x="141750" y="31732"/>
                    <a:pt x="141750" y="70875"/>
                  </a:cubicBezTo>
                  <a:cubicBezTo>
                    <a:pt x="141750" y="110018"/>
                    <a:pt x="110018" y="141750"/>
                    <a:pt x="70875" y="141750"/>
                  </a:cubicBezTo>
                  <a:cubicBezTo>
                    <a:pt x="31732" y="141750"/>
                    <a:pt x="0" y="110018"/>
                    <a:pt x="0" y="70875"/>
                  </a:cubicBezTo>
                  <a:close/>
                </a:path>
              </a:pathLst>
            </a:cu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28375" tIns="28375" rIns="28375" bIns="28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2" name="Shape 762"/>
          <p:cNvSpPr txBox="1">
            <a:spLocks noGrp="1"/>
          </p:cNvSpPr>
          <p:nvPr>
            <p:ph type="title"/>
          </p:nvPr>
        </p:nvSpPr>
        <p:spPr>
          <a:xfrm>
            <a:off x="0" y="210163"/>
            <a:ext cx="9144000" cy="39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 searches rely on sequence patterns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Shape 763"/>
          <p:cNvSpPr txBox="1"/>
          <p:nvPr/>
        </p:nvSpPr>
        <p:spPr>
          <a:xfrm>
            <a:off x="341530" y="763912"/>
            <a:ext cx="8460940" cy="369332"/>
          </a:xfrm>
          <a:prstGeom prst="rect">
            <a:avLst/>
          </a:prstGeom>
          <a:solidFill>
            <a:srgbClr val="DAE5F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Prediction of peptide genes by bioinformatics relies on the use of </a:t>
            </a:r>
            <a:r>
              <a:rPr lang="en-US" sz="18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PATTERNS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/>
          <p:nvPr/>
        </p:nvSpPr>
        <p:spPr>
          <a:xfrm>
            <a:off x="337236" y="2129023"/>
            <a:ext cx="1871028" cy="4511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Whole genome gene set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70,000 Genes</a:t>
            </a:r>
            <a:endParaRPr sz="1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Shape 765"/>
          <p:cNvSpPr txBox="1"/>
          <p:nvPr/>
        </p:nvSpPr>
        <p:spPr>
          <a:xfrm>
            <a:off x="779934" y="3263823"/>
            <a:ext cx="99738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30,000 Genes</a:t>
            </a:r>
            <a:endParaRPr sz="1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1953329" y="2629614"/>
            <a:ext cx="23960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 size</a:t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1953329" y="3421701"/>
            <a:ext cx="23678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Predicted signal peptide</a:t>
            </a:r>
            <a:endParaRPr dirty="0"/>
          </a:p>
        </p:txBody>
      </p:sp>
      <p:sp>
        <p:nvSpPr>
          <p:cNvPr id="768" name="Shape 768"/>
          <p:cNvSpPr txBox="1"/>
          <p:nvPr/>
        </p:nvSpPr>
        <p:spPr>
          <a:xfrm>
            <a:off x="829640" y="4197218"/>
            <a:ext cx="9268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3,000 Genes</a:t>
            </a:r>
            <a:endParaRPr sz="10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1953329" y="4316429"/>
            <a:ext cx="23862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Lack </a:t>
            </a:r>
            <a:r>
              <a:rPr lang="en-US" sz="1200" b="1" u="sng" dirty="0">
                <a:solidFill>
                  <a:schemeClr val="dk1"/>
                </a:solidFill>
              </a:rPr>
              <a:t>t</a:t>
            </a: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ransmembrane domains</a:t>
            </a:r>
            <a:endParaRPr dirty="0"/>
          </a:p>
        </p:txBody>
      </p:sp>
      <p:sp>
        <p:nvSpPr>
          <p:cNvPr id="770" name="Shape 770"/>
          <p:cNvSpPr/>
          <p:nvPr/>
        </p:nvSpPr>
        <p:spPr>
          <a:xfrm>
            <a:off x="520848" y="5313361"/>
            <a:ext cx="1551210" cy="62996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Predicted peptide hormone genes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1,000 Genes</a:t>
            </a:r>
            <a:endParaRPr sz="10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Shape 771"/>
          <p:cNvSpPr/>
          <p:nvPr/>
        </p:nvSpPr>
        <p:spPr>
          <a:xfrm>
            <a:off x="1091902" y="3351126"/>
            <a:ext cx="378000" cy="116661"/>
          </a:xfrm>
          <a:custGeom>
            <a:avLst/>
            <a:gdLst/>
            <a:ahLst/>
            <a:cxnLst/>
            <a:rect l="0" t="0" r="0" b="0"/>
            <a:pathLst>
              <a:path w="378000" h="94500" extrusionOk="0">
                <a:moveTo>
                  <a:pt x="0" y="0"/>
                </a:moveTo>
                <a:lnTo>
                  <a:pt x="378000" y="0"/>
                </a:lnTo>
                <a:lnTo>
                  <a:pt x="378000" y="94500"/>
                </a:lnTo>
                <a:lnTo>
                  <a:pt x="0" y="945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Shape 772"/>
          <p:cNvSpPr/>
          <p:nvPr/>
        </p:nvSpPr>
        <p:spPr>
          <a:xfrm>
            <a:off x="1103477" y="4258400"/>
            <a:ext cx="378000" cy="116661"/>
          </a:xfrm>
          <a:custGeom>
            <a:avLst/>
            <a:gdLst/>
            <a:ahLst/>
            <a:cxnLst/>
            <a:rect l="0" t="0" r="0" b="0"/>
            <a:pathLst>
              <a:path w="378000" h="94500" extrusionOk="0">
                <a:moveTo>
                  <a:pt x="0" y="0"/>
                </a:moveTo>
                <a:lnTo>
                  <a:pt x="378000" y="0"/>
                </a:lnTo>
                <a:lnTo>
                  <a:pt x="378000" y="94500"/>
                </a:lnTo>
                <a:lnTo>
                  <a:pt x="0" y="945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1071977" y="3760643"/>
            <a:ext cx="441000" cy="4355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5926" y="30000"/>
                </a:moveTo>
                <a:lnTo>
                  <a:pt x="5926" y="30000"/>
                </a:lnTo>
                <a:cubicBezTo>
                  <a:pt x="5926" y="43255"/>
                  <a:pt x="30136" y="54000"/>
                  <a:pt x="60000" y="54000"/>
                </a:cubicBezTo>
                <a:cubicBezTo>
                  <a:pt x="89864" y="54000"/>
                  <a:pt x="114074" y="43255"/>
                  <a:pt x="114074" y="30000"/>
                </a:cubicBezTo>
                <a:cubicBezTo>
                  <a:pt x="114074" y="16745"/>
                  <a:pt x="89864" y="6000"/>
                  <a:pt x="60000" y="6000"/>
                </a:cubicBezTo>
                <a:cubicBezTo>
                  <a:pt x="30136" y="6000"/>
                  <a:pt x="5926" y="16745"/>
                  <a:pt x="5926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1266683" y="5142109"/>
            <a:ext cx="78750" cy="11023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1110911" y="5173441"/>
            <a:ext cx="378000" cy="116661"/>
          </a:xfrm>
          <a:custGeom>
            <a:avLst/>
            <a:gdLst/>
            <a:ahLst/>
            <a:cxnLst/>
            <a:rect l="0" t="0" r="0" b="0"/>
            <a:pathLst>
              <a:path w="378000" h="94500" extrusionOk="0">
                <a:moveTo>
                  <a:pt x="0" y="0"/>
                </a:moveTo>
                <a:lnTo>
                  <a:pt x="378000" y="0"/>
                </a:lnTo>
                <a:lnTo>
                  <a:pt x="378000" y="94500"/>
                </a:lnTo>
                <a:lnTo>
                  <a:pt x="0" y="945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35550" tIns="35550" rIns="35550" bIns="355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Shape 776"/>
          <p:cNvSpPr/>
          <p:nvPr/>
        </p:nvSpPr>
        <p:spPr>
          <a:xfrm>
            <a:off x="1079411" y="4675684"/>
            <a:ext cx="441000" cy="4355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5926" y="30000"/>
                </a:moveTo>
                <a:lnTo>
                  <a:pt x="5926" y="30000"/>
                </a:lnTo>
                <a:cubicBezTo>
                  <a:pt x="5926" y="43255"/>
                  <a:pt x="30136" y="54000"/>
                  <a:pt x="60000" y="54000"/>
                </a:cubicBezTo>
                <a:cubicBezTo>
                  <a:pt x="89864" y="54000"/>
                  <a:pt x="114074" y="43255"/>
                  <a:pt x="114074" y="30000"/>
                </a:cubicBezTo>
                <a:cubicBezTo>
                  <a:pt x="114074" y="16745"/>
                  <a:pt x="89864" y="6000"/>
                  <a:pt x="60000" y="6000"/>
                </a:cubicBezTo>
                <a:cubicBezTo>
                  <a:pt x="30136" y="6000"/>
                  <a:pt x="5926" y="16745"/>
                  <a:pt x="5926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1241528" y="2686008"/>
            <a:ext cx="78750" cy="11023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Shape 778"/>
          <p:cNvSpPr/>
          <p:nvPr/>
        </p:nvSpPr>
        <p:spPr>
          <a:xfrm>
            <a:off x="1249249" y="3547341"/>
            <a:ext cx="78750" cy="11023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Shape 779"/>
          <p:cNvSpPr/>
          <p:nvPr/>
        </p:nvSpPr>
        <p:spPr>
          <a:xfrm>
            <a:off x="1259174" y="4476012"/>
            <a:ext cx="78750" cy="11133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0" name="Shape 78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969" y="4455510"/>
            <a:ext cx="3551597" cy="540000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1" name="Shape 781"/>
          <p:cNvSpPr txBox="1"/>
          <p:nvPr/>
        </p:nvSpPr>
        <p:spPr>
          <a:xfrm>
            <a:off x="4681183" y="4515801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GASA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sz="12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Shape 782"/>
          <p:cNvSpPr txBox="1"/>
          <p:nvPr/>
        </p:nvSpPr>
        <p:spPr>
          <a:xfrm>
            <a:off x="5425231" y="3245167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CLE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sz="12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3" name="Shape 78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4344" y="3219311"/>
            <a:ext cx="2051297" cy="597724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4" name="Shape 784"/>
          <p:cNvSpPr txBox="1"/>
          <p:nvPr/>
        </p:nvSpPr>
        <p:spPr>
          <a:xfrm>
            <a:off x="4835557" y="2170525"/>
            <a:ext cx="36615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Specific amino acid sequence motifs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Shape 785"/>
          <p:cNvSpPr txBox="1"/>
          <p:nvPr/>
        </p:nvSpPr>
        <p:spPr>
          <a:xfrm>
            <a:off x="4886586" y="3976892"/>
            <a:ext cx="27671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 startAt="2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Specific cysteine patterns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Shape 786"/>
          <p:cNvSpPr/>
          <p:nvPr/>
        </p:nvSpPr>
        <p:spPr>
          <a:xfrm>
            <a:off x="200764" y="1224624"/>
            <a:ext cx="4326865" cy="712924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4625339" y="1224623"/>
            <a:ext cx="4326865" cy="712039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Shape 788"/>
          <p:cNvSpPr/>
          <p:nvPr/>
        </p:nvSpPr>
        <p:spPr>
          <a:xfrm>
            <a:off x="200764" y="1235414"/>
            <a:ext cx="4326864" cy="4982506"/>
          </a:xfrm>
          <a:prstGeom prst="rect">
            <a:avLst/>
          </a:prstGeom>
          <a:noFill/>
          <a:ln w="127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Shape 789"/>
          <p:cNvSpPr/>
          <p:nvPr/>
        </p:nvSpPr>
        <p:spPr>
          <a:xfrm>
            <a:off x="4625340" y="1235414"/>
            <a:ext cx="4326864" cy="4982506"/>
          </a:xfrm>
          <a:prstGeom prst="rect">
            <a:avLst/>
          </a:prstGeom>
          <a:noFill/>
          <a:ln w="12700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Shape 790"/>
          <p:cNvSpPr txBox="1"/>
          <p:nvPr/>
        </p:nvSpPr>
        <p:spPr>
          <a:xfrm>
            <a:off x="200763" y="1279135"/>
            <a:ext cx="432686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sym typeface="Arial"/>
              </a:rPr>
              <a:t>Patterns characteristic of peptide hormones generally</a:t>
            </a:r>
            <a:endParaRPr dirty="0"/>
          </a:p>
        </p:txBody>
      </p:sp>
      <p:sp>
        <p:nvSpPr>
          <p:cNvPr id="791" name="Shape 791"/>
          <p:cNvSpPr txBox="1"/>
          <p:nvPr/>
        </p:nvSpPr>
        <p:spPr>
          <a:xfrm>
            <a:off x="4581206" y="1279015"/>
            <a:ext cx="432686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Patterns unique to each peptide hormone family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/>
          <p:nvPr/>
        </p:nvSpPr>
        <p:spPr>
          <a:xfrm>
            <a:off x="150148" y="1478982"/>
            <a:ext cx="4030841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Identifies sequences from a database similar to a query sequence-of-interest</a:t>
            </a:r>
            <a:endParaRPr dirty="0"/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Sequences can be amino acid or nucleotide</a:t>
            </a:r>
            <a:endParaRPr dirty="0"/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Homology searches of peptide hormones require especially sensitive algorithms due to the low conservation among homologs</a:t>
            </a:r>
            <a:endParaRPr dirty="0"/>
          </a:p>
        </p:txBody>
      </p:sp>
      <p:pic>
        <p:nvPicPr>
          <p:cNvPr id="798" name="Shape 79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4642" y="4383952"/>
            <a:ext cx="4572000" cy="66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Shape 79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9847" y="5633556"/>
            <a:ext cx="4572000" cy="45472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 txBox="1"/>
          <p:nvPr/>
        </p:nvSpPr>
        <p:spPr>
          <a:xfrm>
            <a:off x="4289847" y="4154152"/>
            <a:ext cx="421621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sequence alignment of an peptide hormone family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4289847" y="5385650"/>
            <a:ext cx="278313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HMM of same peptide Hormone Family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Shape 802"/>
          <p:cNvSpPr/>
          <p:nvPr/>
        </p:nvSpPr>
        <p:spPr>
          <a:xfrm>
            <a:off x="6479202" y="5080168"/>
            <a:ext cx="182880" cy="3054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Shape 803"/>
          <p:cNvSpPr txBox="1"/>
          <p:nvPr/>
        </p:nvSpPr>
        <p:spPr>
          <a:xfrm>
            <a:off x="150148" y="4176749"/>
            <a:ext cx="3990973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Identifies sequences from a database similar to a hidden Markov model (HMM)</a:t>
            </a:r>
            <a:endParaRPr dirty="0"/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HMM represents a conserved sequence motif of a family</a:t>
            </a:r>
            <a:endParaRPr dirty="0"/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can be based on amino acids or nucleotides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4" name="Shape 80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412562"/>
            <a:ext cx="3743077" cy="12630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5" name="Shape 805"/>
          <p:cNvCxnSpPr>
            <a:stCxn id="806" idx="2"/>
          </p:cNvCxnSpPr>
          <p:nvPr/>
        </p:nvCxnSpPr>
        <p:spPr>
          <a:xfrm>
            <a:off x="6374143" y="1842310"/>
            <a:ext cx="0" cy="5703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07" name="Shape 807"/>
          <p:cNvSpPr txBox="1"/>
          <p:nvPr/>
        </p:nvSpPr>
        <p:spPr>
          <a:xfrm>
            <a:off x="5976156" y="1979119"/>
            <a:ext cx="788999" cy="26161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Database</a:t>
            </a:r>
            <a:endParaRPr/>
          </a:p>
        </p:txBody>
      </p:sp>
      <p:sp>
        <p:nvSpPr>
          <p:cNvPr id="806" name="Shape 806"/>
          <p:cNvSpPr/>
          <p:nvPr/>
        </p:nvSpPr>
        <p:spPr>
          <a:xfrm>
            <a:off x="5449734" y="1558633"/>
            <a:ext cx="1848818" cy="283677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Sequence-of-Interest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Shape 808"/>
          <p:cNvSpPr txBox="1">
            <a:spLocks noGrp="1"/>
          </p:cNvSpPr>
          <p:nvPr>
            <p:ph type="title"/>
          </p:nvPr>
        </p:nvSpPr>
        <p:spPr>
          <a:xfrm>
            <a:off x="0" y="73442"/>
            <a:ext cx="9144000" cy="90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Homology &amp; </a:t>
            </a:r>
            <a:r>
              <a:rPr lang="en-US" sz="2800" dirty="0"/>
              <a:t>hidden Markov model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searches predict novel peptide hormones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Shape 809"/>
          <p:cNvSpPr txBox="1"/>
          <p:nvPr/>
        </p:nvSpPr>
        <p:spPr>
          <a:xfrm>
            <a:off x="166344" y="3812933"/>
            <a:ext cx="8827508" cy="363816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171994" y="1137177"/>
            <a:ext cx="8816208" cy="351316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166344" y="1127274"/>
            <a:ext cx="8816340" cy="2598189"/>
          </a:xfrm>
          <a:prstGeom prst="rect">
            <a:avLst/>
          </a:prstGeom>
          <a:noFill/>
          <a:ln w="19050" cap="flat" cmpd="sng">
            <a:solidFill>
              <a:srgbClr val="7692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Shape 812"/>
          <p:cNvSpPr/>
          <p:nvPr/>
        </p:nvSpPr>
        <p:spPr>
          <a:xfrm>
            <a:off x="177512" y="3811246"/>
            <a:ext cx="8816340" cy="2385273"/>
          </a:xfrm>
          <a:prstGeom prst="rect">
            <a:avLst/>
          </a:prstGeom>
          <a:noFill/>
          <a:ln w="1905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Shape 813"/>
          <p:cNvSpPr txBox="1"/>
          <p:nvPr/>
        </p:nvSpPr>
        <p:spPr>
          <a:xfrm>
            <a:off x="2336851" y="3808432"/>
            <a:ext cx="43687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Hidden Markov model (HMM) search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Shape 814"/>
          <p:cNvSpPr txBox="1"/>
          <p:nvPr/>
        </p:nvSpPr>
        <p:spPr>
          <a:xfrm>
            <a:off x="2954130" y="1109636"/>
            <a:ext cx="3134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Homology search (BLAST)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/>
        </p:nvSpPr>
        <p:spPr>
          <a:xfrm>
            <a:off x="6290268" y="1188685"/>
            <a:ext cx="2585150" cy="640761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Shape 820"/>
          <p:cNvSpPr/>
          <p:nvPr/>
        </p:nvSpPr>
        <p:spPr>
          <a:xfrm>
            <a:off x="3455157" y="1191905"/>
            <a:ext cx="2234924" cy="640761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Shape 821"/>
          <p:cNvSpPr/>
          <p:nvPr/>
        </p:nvSpPr>
        <p:spPr>
          <a:xfrm>
            <a:off x="2925205" y="2090452"/>
            <a:ext cx="468389" cy="1121788"/>
          </a:xfrm>
          <a:custGeom>
            <a:avLst/>
            <a:gdLst/>
            <a:ahLst/>
            <a:cxnLst/>
            <a:rect l="0" t="0" r="0" b="0"/>
            <a:pathLst>
              <a:path w="339494" h="397144" extrusionOk="0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425" rIns="101825" bIns="79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5776341" y="2090452"/>
            <a:ext cx="468389" cy="1121788"/>
          </a:xfrm>
          <a:custGeom>
            <a:avLst/>
            <a:gdLst/>
            <a:ahLst/>
            <a:cxnLst/>
            <a:rect l="0" t="0" r="0" b="0"/>
            <a:pathLst>
              <a:path w="339494" h="397144" extrusionOk="0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425" rIns="101825" bIns="79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Shape 823"/>
          <p:cNvSpPr txBox="1"/>
          <p:nvPr/>
        </p:nvSpPr>
        <p:spPr>
          <a:xfrm>
            <a:off x="-9468" y="82305"/>
            <a:ext cx="9144000" cy="96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Transcriptomics uses sequencing technology to validate peptide hormone genes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Shape 824"/>
          <p:cNvSpPr txBox="1"/>
          <p:nvPr/>
        </p:nvSpPr>
        <p:spPr>
          <a:xfrm>
            <a:off x="3560003" y="1367309"/>
            <a:ext cx="25922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RNA is converted to DNA</a:t>
            </a:r>
            <a:endParaRPr/>
          </a:p>
        </p:txBody>
      </p:sp>
      <p:sp>
        <p:nvSpPr>
          <p:cNvPr id="825" name="Shape 825"/>
          <p:cNvSpPr/>
          <p:nvPr/>
        </p:nvSpPr>
        <p:spPr>
          <a:xfrm>
            <a:off x="6278205" y="1222151"/>
            <a:ext cx="261697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100s of millions of short </a:t>
            </a:r>
            <a:r>
              <a:rPr lang="en-US" sz="1100" b="1" dirty="0"/>
              <a:t>s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equences are produced randomly across the transcriptome</a:t>
            </a:r>
            <a:endParaRPr sz="11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6" name="Shape 8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977" y="1843456"/>
            <a:ext cx="1557061" cy="2231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7" name="Shape 827"/>
          <p:cNvGrpSpPr/>
          <p:nvPr/>
        </p:nvGrpSpPr>
        <p:grpSpPr>
          <a:xfrm>
            <a:off x="6330990" y="2754614"/>
            <a:ext cx="2542031" cy="263656"/>
            <a:chOff x="6220387" y="2752481"/>
            <a:chExt cx="2542031" cy="263656"/>
          </a:xfrm>
        </p:grpSpPr>
        <p:cxnSp>
          <p:nvCxnSpPr>
            <p:cNvPr id="828" name="Shape 828"/>
            <p:cNvCxnSpPr/>
            <p:nvPr/>
          </p:nvCxnSpPr>
          <p:spPr>
            <a:xfrm rot="10800000">
              <a:off x="6220387" y="3016137"/>
              <a:ext cx="2456069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829" name="Shape 829"/>
            <p:cNvCxnSpPr/>
            <p:nvPr/>
          </p:nvCxnSpPr>
          <p:spPr>
            <a:xfrm>
              <a:off x="6437847" y="2924944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0" name="Shape 830"/>
            <p:cNvCxnSpPr/>
            <p:nvPr/>
          </p:nvCxnSpPr>
          <p:spPr>
            <a:xfrm>
              <a:off x="6660232" y="2888940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1" name="Shape 831"/>
            <p:cNvCxnSpPr/>
            <p:nvPr/>
          </p:nvCxnSpPr>
          <p:spPr>
            <a:xfrm>
              <a:off x="8405994" y="2930720"/>
              <a:ext cx="252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2" name="Shape 832"/>
            <p:cNvCxnSpPr/>
            <p:nvPr/>
          </p:nvCxnSpPr>
          <p:spPr>
            <a:xfrm>
              <a:off x="6861661" y="2924944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3" name="Shape 833"/>
            <p:cNvCxnSpPr/>
            <p:nvPr/>
          </p:nvCxnSpPr>
          <p:spPr>
            <a:xfrm>
              <a:off x="6311847" y="2888940"/>
              <a:ext cx="252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4" name="Shape 834"/>
            <p:cNvCxnSpPr/>
            <p:nvPr/>
          </p:nvCxnSpPr>
          <p:spPr>
            <a:xfrm>
              <a:off x="7073847" y="2880499"/>
              <a:ext cx="252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5" name="Shape 835"/>
            <p:cNvCxnSpPr/>
            <p:nvPr/>
          </p:nvCxnSpPr>
          <p:spPr>
            <a:xfrm>
              <a:off x="8025447" y="2932501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6" name="Shape 836"/>
            <p:cNvCxnSpPr/>
            <p:nvPr/>
          </p:nvCxnSpPr>
          <p:spPr>
            <a:xfrm>
              <a:off x="8294247" y="2888940"/>
              <a:ext cx="216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7" name="Shape 837"/>
            <p:cNvCxnSpPr/>
            <p:nvPr/>
          </p:nvCxnSpPr>
          <p:spPr>
            <a:xfrm>
              <a:off x="8546419" y="2888056"/>
              <a:ext cx="216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8" name="Shape 838"/>
            <p:cNvCxnSpPr/>
            <p:nvPr/>
          </p:nvCxnSpPr>
          <p:spPr>
            <a:xfrm>
              <a:off x="6915679" y="2839603"/>
              <a:ext cx="216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39" name="Shape 839"/>
            <p:cNvCxnSpPr/>
            <p:nvPr/>
          </p:nvCxnSpPr>
          <p:spPr>
            <a:xfrm>
              <a:off x="6437847" y="2837459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0" name="Shape 840"/>
            <p:cNvCxnSpPr/>
            <p:nvPr/>
          </p:nvCxnSpPr>
          <p:spPr>
            <a:xfrm>
              <a:off x="7238193" y="2924060"/>
              <a:ext cx="360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1" name="Shape 841"/>
            <p:cNvCxnSpPr/>
            <p:nvPr/>
          </p:nvCxnSpPr>
          <p:spPr>
            <a:xfrm>
              <a:off x="8381783" y="2839603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2" name="Shape 842"/>
            <p:cNvCxnSpPr/>
            <p:nvPr/>
          </p:nvCxnSpPr>
          <p:spPr>
            <a:xfrm>
              <a:off x="6697047" y="2797530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3" name="Shape 843"/>
            <p:cNvCxnSpPr/>
            <p:nvPr/>
          </p:nvCxnSpPr>
          <p:spPr>
            <a:xfrm>
              <a:off x="6300232" y="2797530"/>
              <a:ext cx="360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4" name="Shape 844"/>
            <p:cNvCxnSpPr/>
            <p:nvPr/>
          </p:nvCxnSpPr>
          <p:spPr>
            <a:xfrm>
              <a:off x="6564061" y="2752481"/>
              <a:ext cx="324036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5" name="Shape 845"/>
            <p:cNvCxnSpPr/>
            <p:nvPr/>
          </p:nvCxnSpPr>
          <p:spPr>
            <a:xfrm>
              <a:off x="8435801" y="2797530"/>
              <a:ext cx="216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46" name="Shape 846"/>
            <p:cNvCxnSpPr/>
            <p:nvPr/>
          </p:nvCxnSpPr>
          <p:spPr>
            <a:xfrm>
              <a:off x="6322290" y="2752481"/>
              <a:ext cx="216000" cy="0"/>
            </a:xfrm>
            <a:prstGeom prst="straightConnector1">
              <a:avLst/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47" name="Shape 847"/>
          <p:cNvSpPr txBox="1"/>
          <p:nvPr/>
        </p:nvSpPr>
        <p:spPr>
          <a:xfrm>
            <a:off x="8061180" y="3376481"/>
            <a:ext cx="69602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Genome</a:t>
            </a:r>
            <a:endParaRPr sz="1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Shape 848"/>
          <p:cNvSpPr txBox="1"/>
          <p:nvPr/>
        </p:nvSpPr>
        <p:spPr>
          <a:xfrm>
            <a:off x="7662437" y="2207633"/>
            <a:ext cx="85792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Sequences</a:t>
            </a:r>
            <a:endParaRPr sz="1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9" name="Shape 849"/>
          <p:cNvCxnSpPr>
            <a:stCxn id="847" idx="1"/>
          </p:cNvCxnSpPr>
          <p:nvPr/>
        </p:nvCxnSpPr>
        <p:spPr>
          <a:xfrm rot="10800000">
            <a:off x="7708680" y="3108691"/>
            <a:ext cx="352500" cy="390900"/>
          </a:xfrm>
          <a:prstGeom prst="straightConnector1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0" name="Shape 850"/>
          <p:cNvCxnSpPr/>
          <p:nvPr/>
        </p:nvCxnSpPr>
        <p:spPr>
          <a:xfrm flipH="1">
            <a:off x="7436450" y="2460322"/>
            <a:ext cx="430809" cy="313974"/>
          </a:xfrm>
          <a:prstGeom prst="straightConnector1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1" name="Shape 851"/>
          <p:cNvCxnSpPr/>
          <p:nvPr/>
        </p:nvCxnSpPr>
        <p:spPr>
          <a:xfrm>
            <a:off x="8298068" y="2453854"/>
            <a:ext cx="143597" cy="320442"/>
          </a:xfrm>
          <a:prstGeom prst="straightConnector1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52" name="Shape 852"/>
          <p:cNvSpPr txBox="1"/>
          <p:nvPr/>
        </p:nvSpPr>
        <p:spPr>
          <a:xfrm>
            <a:off x="632761" y="4602902"/>
            <a:ext cx="7859542" cy="1323439"/>
          </a:xfrm>
          <a:prstGeom prst="rect">
            <a:avLst/>
          </a:prstGeom>
          <a:noFill/>
          <a:ln w="2540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mapping the short sequence reads onto the genome sequence we can see what parts of the genome are expressed</a:t>
            </a:r>
            <a:endParaRPr dirty="0"/>
          </a:p>
          <a:p>
            <a:pPr marL="1714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we predict a short open reading frame encodes an peptide hormone, evidence of expression supports that prediction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Shape 853"/>
          <p:cNvSpPr/>
          <p:nvPr/>
        </p:nvSpPr>
        <p:spPr>
          <a:xfrm>
            <a:off x="3455157" y="1202695"/>
            <a:ext cx="2234924" cy="2976872"/>
          </a:xfrm>
          <a:prstGeom prst="rect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4" name="Shape 854"/>
          <p:cNvGrpSpPr/>
          <p:nvPr/>
        </p:nvGrpSpPr>
        <p:grpSpPr>
          <a:xfrm>
            <a:off x="238958" y="1191905"/>
            <a:ext cx="2599414" cy="2987662"/>
            <a:chOff x="238958" y="1191905"/>
            <a:chExt cx="2599414" cy="2987662"/>
          </a:xfrm>
        </p:grpSpPr>
        <p:sp>
          <p:nvSpPr>
            <p:cNvPr id="855" name="Shape 855"/>
            <p:cNvSpPr txBox="1"/>
            <p:nvPr/>
          </p:nvSpPr>
          <p:spPr>
            <a:xfrm>
              <a:off x="1094673" y="2539170"/>
              <a:ext cx="39145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AAA</a:t>
              </a:r>
              <a:endParaRPr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6" name="Shape 856"/>
            <p:cNvGrpSpPr/>
            <p:nvPr/>
          </p:nvGrpSpPr>
          <p:grpSpPr>
            <a:xfrm>
              <a:off x="311170" y="2531106"/>
              <a:ext cx="2527202" cy="688584"/>
              <a:chOff x="273030" y="2289184"/>
              <a:chExt cx="2527202" cy="688584"/>
            </a:xfrm>
          </p:grpSpPr>
          <p:cxnSp>
            <p:nvCxnSpPr>
              <p:cNvPr id="857" name="Shape 857"/>
              <p:cNvCxnSpPr/>
              <p:nvPr/>
            </p:nvCxnSpPr>
            <p:spPr>
              <a:xfrm rot="10800000" flipH="1">
                <a:off x="724571" y="2780104"/>
                <a:ext cx="144000" cy="1440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58" name="Shape 858"/>
              <p:cNvCxnSpPr/>
              <p:nvPr/>
            </p:nvCxnSpPr>
            <p:spPr>
              <a:xfrm rot="10800000" flipH="1">
                <a:off x="1619672" y="2799070"/>
                <a:ext cx="180000" cy="122414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59" name="Shape 859"/>
              <p:cNvCxnSpPr/>
              <p:nvPr/>
            </p:nvCxnSpPr>
            <p:spPr>
              <a:xfrm rot="10800000">
                <a:off x="273030" y="2919627"/>
                <a:ext cx="2456069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860" name="Shape 860"/>
              <p:cNvSpPr/>
              <p:nvPr/>
            </p:nvSpPr>
            <p:spPr>
              <a:xfrm>
                <a:off x="661266" y="2802065"/>
                <a:ext cx="72008" cy="171579"/>
              </a:xfrm>
              <a:prstGeom prst="ellipse">
                <a:avLst/>
              </a:prstGeom>
              <a:solidFill>
                <a:schemeClr val="accent3"/>
              </a:solidFill>
              <a:ln w="254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Shape 861"/>
              <p:cNvSpPr/>
              <p:nvPr/>
            </p:nvSpPr>
            <p:spPr>
              <a:xfrm>
                <a:off x="1533601" y="2806189"/>
                <a:ext cx="72008" cy="171579"/>
              </a:xfrm>
              <a:prstGeom prst="ellipse">
                <a:avLst/>
              </a:prstGeom>
              <a:solidFill>
                <a:schemeClr val="accent3"/>
              </a:solidFill>
              <a:ln w="254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862" name="Shape 862"/>
              <p:cNvCxnSpPr/>
              <p:nvPr/>
            </p:nvCxnSpPr>
            <p:spPr>
              <a:xfrm>
                <a:off x="788006" y="2415351"/>
                <a:ext cx="324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3" name="Shape 863"/>
              <p:cNvCxnSpPr/>
              <p:nvPr/>
            </p:nvCxnSpPr>
            <p:spPr>
              <a:xfrm>
                <a:off x="940406" y="2567751"/>
                <a:ext cx="324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4" name="Shape 864"/>
              <p:cNvSpPr txBox="1"/>
              <p:nvPr/>
            </p:nvSpPr>
            <p:spPr>
              <a:xfrm>
                <a:off x="1210329" y="2460029"/>
                <a:ext cx="39145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AAA</a:t>
                </a:r>
                <a:endParaRPr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65" name="Shape 865"/>
              <p:cNvGrpSpPr/>
              <p:nvPr/>
            </p:nvGrpSpPr>
            <p:grpSpPr>
              <a:xfrm>
                <a:off x="2150814" y="2432479"/>
                <a:ext cx="649418" cy="215444"/>
                <a:chOff x="1246422" y="2387784"/>
                <a:chExt cx="649418" cy="215444"/>
              </a:xfrm>
            </p:grpSpPr>
            <p:cxnSp>
              <p:nvCxnSpPr>
                <p:cNvPr id="866" name="Shape 866"/>
                <p:cNvCxnSpPr/>
                <p:nvPr/>
              </p:nvCxnSpPr>
              <p:spPr>
                <a:xfrm>
                  <a:off x="1246422" y="2496067"/>
                  <a:ext cx="3240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867" name="Shape 867"/>
                <p:cNvSpPr txBox="1"/>
                <p:nvPr/>
              </p:nvSpPr>
              <p:spPr>
                <a:xfrm>
                  <a:off x="1504386" y="2387784"/>
                  <a:ext cx="391454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AAA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868" name="Shape 868"/>
              <p:cNvCxnSpPr/>
              <p:nvPr/>
            </p:nvCxnSpPr>
            <p:spPr>
              <a:xfrm>
                <a:off x="2084778" y="2396906"/>
                <a:ext cx="324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9" name="Shape 869"/>
              <p:cNvSpPr txBox="1"/>
              <p:nvPr/>
            </p:nvSpPr>
            <p:spPr>
              <a:xfrm>
                <a:off x="2356512" y="2289184"/>
                <a:ext cx="39145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AAA</a:t>
                </a:r>
                <a:endParaRPr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70" name="Shape 870"/>
              <p:cNvCxnSpPr/>
              <p:nvPr/>
            </p:nvCxnSpPr>
            <p:spPr>
              <a:xfrm>
                <a:off x="2013912" y="2700567"/>
                <a:ext cx="324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71" name="Shape 871"/>
              <p:cNvSpPr txBox="1"/>
              <p:nvPr/>
            </p:nvSpPr>
            <p:spPr>
              <a:xfrm>
                <a:off x="2276879" y="2590745"/>
                <a:ext cx="39145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AAA</a:t>
                </a:r>
                <a:endParaRPr sz="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2" name="Shape 872"/>
            <p:cNvSpPr/>
            <p:nvPr/>
          </p:nvSpPr>
          <p:spPr>
            <a:xfrm>
              <a:off x="249403" y="1191905"/>
              <a:ext cx="2585150" cy="640761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Shape 873"/>
            <p:cNvSpPr/>
            <p:nvPr/>
          </p:nvSpPr>
          <p:spPr>
            <a:xfrm>
              <a:off x="249402" y="1202695"/>
              <a:ext cx="2585149" cy="2976872"/>
            </a:xfrm>
            <a:prstGeom prst="rect">
              <a:avLst/>
            </a:prstGeom>
            <a:noFill/>
            <a:ln w="19050" cap="flat" cmpd="sng">
              <a:solidFill>
                <a:srgbClr val="538C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Shape 874"/>
            <p:cNvSpPr txBox="1"/>
            <p:nvPr/>
          </p:nvSpPr>
          <p:spPr>
            <a:xfrm>
              <a:off x="238958" y="1295862"/>
              <a:ext cx="25851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Genome-wide gene expression is captured as mRNA</a:t>
              </a:r>
              <a:endParaRPr dirty="0"/>
            </a:p>
          </p:txBody>
        </p:sp>
        <p:sp>
          <p:nvSpPr>
            <p:cNvPr id="875" name="Shape 875"/>
            <p:cNvSpPr/>
            <p:nvPr/>
          </p:nvSpPr>
          <p:spPr>
            <a:xfrm>
              <a:off x="378296" y="3726630"/>
              <a:ext cx="22878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the transcriptome</a:t>
              </a: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/>
            </a:p>
          </p:txBody>
        </p:sp>
      </p:grpSp>
      <p:sp>
        <p:nvSpPr>
          <p:cNvPr id="876" name="Shape 876"/>
          <p:cNvSpPr/>
          <p:nvPr/>
        </p:nvSpPr>
        <p:spPr>
          <a:xfrm>
            <a:off x="6290267" y="1199475"/>
            <a:ext cx="2591853" cy="2976872"/>
          </a:xfrm>
          <a:prstGeom prst="rect">
            <a:avLst/>
          </a:prstGeom>
          <a:noFill/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348" y="2516997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5’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33650" y="2514298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3’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60748" y="2669397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5’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86050" y="2666698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3’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05174" y="2505508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5’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30476" y="2502809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3’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080569" y="2652036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5’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05871" y="2649337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3’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39930" y="2809740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65232" y="2807041"/>
            <a:ext cx="3290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3’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 txBox="1">
            <a:spLocks noGrp="1"/>
          </p:cNvSpPr>
          <p:nvPr>
            <p:ph type="title"/>
          </p:nvPr>
        </p:nvSpPr>
        <p:spPr>
          <a:xfrm>
            <a:off x="9827" y="185510"/>
            <a:ext cx="9144000" cy="67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sym typeface="Arial"/>
              </a:rPr>
              <a:t>Genetic techniques can discover &amp; test for potential novel peptide hormones</a:t>
            </a:r>
            <a:endParaRPr sz="2800" dirty="0"/>
          </a:p>
        </p:txBody>
      </p:sp>
      <p:grpSp>
        <p:nvGrpSpPr>
          <p:cNvPr id="883" name="Shape 883"/>
          <p:cNvGrpSpPr/>
          <p:nvPr/>
        </p:nvGrpSpPr>
        <p:grpSpPr>
          <a:xfrm>
            <a:off x="276529" y="1779859"/>
            <a:ext cx="2777251" cy="2544671"/>
            <a:chOff x="111432" y="1844824"/>
            <a:chExt cx="2866840" cy="2544671"/>
          </a:xfrm>
        </p:grpSpPr>
        <p:sp>
          <p:nvSpPr>
            <p:cNvPr id="884" name="Shape 884"/>
            <p:cNvSpPr txBox="1"/>
            <p:nvPr/>
          </p:nvSpPr>
          <p:spPr>
            <a:xfrm>
              <a:off x="111432" y="1844824"/>
              <a:ext cx="286684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Develop mutagenized population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85" name="Shape 88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3466" y="2558060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6" name="Shape 88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2193" y="2666590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7" name="Shape 88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8086" y="2356679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Shape 88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9142" y="2585282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Shape 8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94235" y="238020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0" name="Shape 8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75192" y="259596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1" name="Shape 8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9105" y="2368443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2" name="Shape 8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0066" y="2761753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3" name="Shape 89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71558" y="285297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4" name="Shape 8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44460" y="277596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Shape 89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4605" y="241596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Shape 89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4089" y="266454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Shape 8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2094" y="2556246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8" name="Shape 89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2032" y="2322998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9" name="Shape 8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4963" y="2745863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Shape 900"/>
            <p:cNvSpPr txBox="1"/>
            <p:nvPr/>
          </p:nvSpPr>
          <p:spPr>
            <a:xfrm>
              <a:off x="123052" y="3897052"/>
              <a:ext cx="285522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Map the causative mutation &amp; gene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1" name="Shape 901"/>
            <p:cNvCxnSpPr/>
            <p:nvPr/>
          </p:nvCxnSpPr>
          <p:spPr>
            <a:xfrm>
              <a:off x="1516265" y="3068960"/>
              <a:ext cx="0" cy="45719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902" name="Shape 90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29502" y="3537012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3" name="Shape 90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7519" y="2869155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4" name="Shape 90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3879" y="2888980"/>
              <a:ext cx="587972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5" name="Shape 905"/>
          <p:cNvGrpSpPr/>
          <p:nvPr/>
        </p:nvGrpSpPr>
        <p:grpSpPr>
          <a:xfrm>
            <a:off x="6160653" y="1779859"/>
            <a:ext cx="2789700" cy="4026491"/>
            <a:chOff x="6171473" y="1844824"/>
            <a:chExt cx="2879690" cy="4026491"/>
          </a:xfrm>
        </p:grpSpPr>
        <p:sp>
          <p:nvSpPr>
            <p:cNvPr id="906" name="Shape 906"/>
            <p:cNvSpPr txBox="1"/>
            <p:nvPr/>
          </p:nvSpPr>
          <p:spPr>
            <a:xfrm>
              <a:off x="7698814" y="2691960"/>
              <a:ext cx="9981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Library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Shape 907"/>
            <p:cNvSpPr txBox="1"/>
            <p:nvPr/>
          </p:nvSpPr>
          <p:spPr>
            <a:xfrm>
              <a:off x="6184323" y="1844824"/>
              <a:ext cx="2866840" cy="6924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Develop library of synthetic peptides based on putative peptide hormone genes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8" name="Shape 908"/>
            <p:cNvGrpSpPr/>
            <p:nvPr/>
          </p:nvGrpSpPr>
          <p:grpSpPr>
            <a:xfrm>
              <a:off x="6532335" y="2727795"/>
              <a:ext cx="1135201" cy="559222"/>
              <a:chOff x="6663303" y="2726818"/>
              <a:chExt cx="1861322" cy="993701"/>
            </a:xfrm>
          </p:grpSpPr>
          <p:grpSp>
            <p:nvGrpSpPr>
              <p:cNvPr id="909" name="Shape 909"/>
              <p:cNvGrpSpPr/>
              <p:nvPr/>
            </p:nvGrpSpPr>
            <p:grpSpPr>
              <a:xfrm>
                <a:off x="6748847" y="2785155"/>
                <a:ext cx="1697076" cy="872115"/>
                <a:chOff x="8902243" y="939097"/>
                <a:chExt cx="1697076" cy="872115"/>
              </a:xfrm>
            </p:grpSpPr>
            <p:sp>
              <p:nvSpPr>
                <p:cNvPr id="910" name="Shape 910"/>
                <p:cNvSpPr/>
                <p:nvPr/>
              </p:nvSpPr>
              <p:spPr>
                <a:xfrm>
                  <a:off x="9576556" y="944724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Shape 911"/>
                <p:cNvSpPr/>
                <p:nvPr/>
              </p:nvSpPr>
              <p:spPr>
                <a:xfrm>
                  <a:off x="9797536" y="944724"/>
                  <a:ext cx="137160" cy="137160"/>
                </a:xfrm>
                <a:prstGeom prst="ellipse">
                  <a:avLst/>
                </a:prstGeom>
                <a:solidFill>
                  <a:srgbClr val="EAF1DD"/>
                </a:solidFill>
                <a:ln w="25400" cap="flat" cmpd="sng">
                  <a:solidFill>
                    <a:srgbClr val="C2D59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Shape 912"/>
                <p:cNvSpPr/>
                <p:nvPr/>
              </p:nvSpPr>
              <p:spPr>
                <a:xfrm>
                  <a:off x="10019077" y="944724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Shape 913"/>
                <p:cNvSpPr/>
                <p:nvPr/>
              </p:nvSpPr>
              <p:spPr>
                <a:xfrm>
                  <a:off x="10240618" y="944724"/>
                  <a:ext cx="137160" cy="137160"/>
                </a:xfrm>
                <a:prstGeom prst="ellipse">
                  <a:avLst/>
                </a:prstGeom>
                <a:solidFill>
                  <a:srgbClr val="93B3D7"/>
                </a:solidFill>
                <a:ln w="254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Shape 914"/>
                <p:cNvSpPr/>
                <p:nvPr/>
              </p:nvSpPr>
              <p:spPr>
                <a:xfrm>
                  <a:off x="10462159" y="944724"/>
                  <a:ext cx="137160" cy="137160"/>
                </a:xfrm>
                <a:prstGeom prst="ellipse">
                  <a:avLst/>
                </a:prstGeom>
                <a:solidFill>
                  <a:srgbClr val="BFBFBF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Shape 915"/>
                <p:cNvSpPr/>
                <p:nvPr/>
              </p:nvSpPr>
              <p:spPr>
                <a:xfrm>
                  <a:off x="9576556" y="1189189"/>
                  <a:ext cx="137160" cy="137160"/>
                </a:xfrm>
                <a:prstGeom prst="ellipse">
                  <a:avLst/>
                </a:prstGeom>
                <a:solidFill>
                  <a:srgbClr val="D8D8D8"/>
                </a:solidFill>
                <a:ln w="25400" cap="flat" cmpd="sng">
                  <a:solidFill>
                    <a:srgbClr val="7F7F7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Shape 916"/>
                <p:cNvSpPr/>
                <p:nvPr/>
              </p:nvSpPr>
              <p:spPr>
                <a:xfrm>
                  <a:off x="9802395" y="1189189"/>
                  <a:ext cx="137160" cy="137160"/>
                </a:xfrm>
                <a:prstGeom prst="ellipse">
                  <a:avLst/>
                </a:prstGeom>
                <a:solidFill>
                  <a:schemeClr val="accent6"/>
                </a:solidFill>
                <a:ln w="25400" cap="flat" cmpd="sng">
                  <a:solidFill>
                    <a:srgbClr val="B46D3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Shape 917"/>
                <p:cNvSpPr/>
                <p:nvPr/>
              </p:nvSpPr>
              <p:spPr>
                <a:xfrm>
                  <a:off x="10023375" y="1189189"/>
                  <a:ext cx="137160" cy="137160"/>
                </a:xfrm>
                <a:prstGeom prst="ellipse">
                  <a:avLst/>
                </a:prstGeom>
                <a:solidFill>
                  <a:srgbClr val="92CCDC"/>
                </a:solidFill>
                <a:ln w="25400" cap="flat" cmpd="sng">
                  <a:solidFill>
                    <a:srgbClr val="31859B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Shape 918"/>
                <p:cNvSpPr/>
                <p:nvPr/>
              </p:nvSpPr>
              <p:spPr>
                <a:xfrm>
                  <a:off x="10244355" y="1189189"/>
                  <a:ext cx="137160" cy="137160"/>
                </a:xfrm>
                <a:prstGeom prst="ellipse">
                  <a:avLst/>
                </a:prstGeom>
                <a:solidFill>
                  <a:srgbClr val="CCC0D9"/>
                </a:solidFill>
                <a:ln w="25400" cap="flat" cmpd="sng">
                  <a:solidFill>
                    <a:srgbClr val="5F497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Shape 919"/>
                <p:cNvSpPr/>
                <p:nvPr/>
              </p:nvSpPr>
              <p:spPr>
                <a:xfrm>
                  <a:off x="10462159" y="118356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Shape 920"/>
                <p:cNvSpPr/>
                <p:nvPr/>
              </p:nvSpPr>
              <p:spPr>
                <a:xfrm>
                  <a:off x="8904939" y="939097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Shape 921"/>
                <p:cNvSpPr/>
                <p:nvPr/>
              </p:nvSpPr>
              <p:spPr>
                <a:xfrm>
                  <a:off x="9125919" y="939097"/>
                  <a:ext cx="137160" cy="137160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rgbClr val="8C3A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Shape 922"/>
                <p:cNvSpPr/>
                <p:nvPr/>
              </p:nvSpPr>
              <p:spPr>
                <a:xfrm>
                  <a:off x="9347460" y="939097"/>
                  <a:ext cx="137160" cy="137160"/>
                </a:xfrm>
                <a:prstGeom prst="ellipse">
                  <a:avLst/>
                </a:prstGeom>
                <a:solidFill>
                  <a:srgbClr val="494429"/>
                </a:solidFill>
                <a:ln w="25400" cap="flat" cmpd="sng">
                  <a:solidFill>
                    <a:srgbClr val="C4BD97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Shape 923"/>
                <p:cNvSpPr/>
                <p:nvPr/>
              </p:nvSpPr>
              <p:spPr>
                <a:xfrm>
                  <a:off x="8904939" y="1183562"/>
                  <a:ext cx="137160" cy="137160"/>
                </a:xfrm>
                <a:prstGeom prst="ellipse">
                  <a:avLst/>
                </a:prstGeom>
                <a:solidFill>
                  <a:srgbClr val="FFFF99"/>
                </a:solidFill>
                <a:ln w="25400" cap="flat" cmpd="sng">
                  <a:solidFill>
                    <a:srgbClr val="FF33C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Shape 924"/>
                <p:cNvSpPr/>
                <p:nvPr/>
              </p:nvSpPr>
              <p:spPr>
                <a:xfrm>
                  <a:off x="9130778" y="1183562"/>
                  <a:ext cx="137160" cy="137160"/>
                </a:xfrm>
                <a:prstGeom prst="ellipse">
                  <a:avLst/>
                </a:prstGeom>
                <a:solidFill>
                  <a:srgbClr val="938953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Shape 925"/>
                <p:cNvSpPr/>
                <p:nvPr/>
              </p:nvSpPr>
              <p:spPr>
                <a:xfrm>
                  <a:off x="9351758" y="118356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Shape 926"/>
                <p:cNvSpPr/>
                <p:nvPr/>
              </p:nvSpPr>
              <p:spPr>
                <a:xfrm>
                  <a:off x="9573860" y="1429587"/>
                  <a:ext cx="137160" cy="137160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Shape 927"/>
                <p:cNvSpPr/>
                <p:nvPr/>
              </p:nvSpPr>
              <p:spPr>
                <a:xfrm>
                  <a:off x="9794840" y="1429587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Shape 928"/>
                <p:cNvSpPr/>
                <p:nvPr/>
              </p:nvSpPr>
              <p:spPr>
                <a:xfrm>
                  <a:off x="10016381" y="1429587"/>
                  <a:ext cx="137160" cy="137160"/>
                </a:xfrm>
                <a:prstGeom prst="ellipse">
                  <a:avLst/>
                </a:prstGeom>
                <a:solidFill>
                  <a:srgbClr val="FFFF00"/>
                </a:solidFill>
                <a:ln w="25400" cap="flat" cmpd="sng">
                  <a:solidFill>
                    <a:srgbClr val="E36C0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Shape 929"/>
                <p:cNvSpPr/>
                <p:nvPr/>
              </p:nvSpPr>
              <p:spPr>
                <a:xfrm>
                  <a:off x="10237922" y="1429587"/>
                  <a:ext cx="137160" cy="137160"/>
                </a:xfrm>
                <a:prstGeom prst="ellipse">
                  <a:avLst/>
                </a:prstGeom>
                <a:solidFill>
                  <a:srgbClr val="938953"/>
                </a:solidFill>
                <a:ln w="25400" cap="flat" cmpd="sng">
                  <a:solidFill>
                    <a:srgbClr val="93895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Shape 930"/>
                <p:cNvSpPr/>
                <p:nvPr/>
              </p:nvSpPr>
              <p:spPr>
                <a:xfrm>
                  <a:off x="10459463" y="1429587"/>
                  <a:ext cx="137160" cy="137160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Shape 931"/>
                <p:cNvSpPr/>
                <p:nvPr/>
              </p:nvSpPr>
              <p:spPr>
                <a:xfrm>
                  <a:off x="9573860" y="1674052"/>
                  <a:ext cx="137160" cy="137160"/>
                </a:xfrm>
                <a:prstGeom prst="ellipse">
                  <a:avLst/>
                </a:prstGeom>
                <a:solidFill>
                  <a:srgbClr val="17365D"/>
                </a:solidFill>
                <a:ln w="25400" cap="flat" cmpd="sng">
                  <a:solidFill>
                    <a:srgbClr val="538CD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Shape 932"/>
                <p:cNvSpPr/>
                <p:nvPr/>
              </p:nvSpPr>
              <p:spPr>
                <a:xfrm>
                  <a:off x="9799699" y="1674052"/>
                  <a:ext cx="137160" cy="137160"/>
                </a:xfrm>
                <a:prstGeom prst="ellipse">
                  <a:avLst/>
                </a:prstGeom>
                <a:solidFill>
                  <a:srgbClr val="3333FF"/>
                </a:solidFill>
                <a:ln w="25400" cap="flat" cmpd="sng">
                  <a:solidFill>
                    <a:srgbClr val="538CD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Shape 933"/>
                <p:cNvSpPr/>
                <p:nvPr/>
              </p:nvSpPr>
              <p:spPr>
                <a:xfrm>
                  <a:off x="10020679" y="1674052"/>
                  <a:ext cx="137160" cy="137160"/>
                </a:xfrm>
                <a:prstGeom prst="ellipse">
                  <a:avLst/>
                </a:prstGeom>
                <a:solidFill>
                  <a:srgbClr val="974806"/>
                </a:solidFill>
                <a:ln w="25400" cap="flat" cmpd="sng">
                  <a:solidFill>
                    <a:srgbClr val="FBD4B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Shape 934"/>
                <p:cNvSpPr/>
                <p:nvPr/>
              </p:nvSpPr>
              <p:spPr>
                <a:xfrm>
                  <a:off x="10241659" y="1674052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Shape 935"/>
                <p:cNvSpPr/>
                <p:nvPr/>
              </p:nvSpPr>
              <p:spPr>
                <a:xfrm>
                  <a:off x="10459463" y="1668425"/>
                  <a:ext cx="137160" cy="137160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 cmpd="sng">
                  <a:solidFill>
                    <a:srgbClr val="5D487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Shape 936"/>
                <p:cNvSpPr/>
                <p:nvPr/>
              </p:nvSpPr>
              <p:spPr>
                <a:xfrm>
                  <a:off x="8902243" y="1423960"/>
                  <a:ext cx="137160" cy="137160"/>
                </a:xfrm>
                <a:prstGeom prst="ellipse">
                  <a:avLst/>
                </a:prstGeom>
                <a:solidFill>
                  <a:schemeClr val="dk1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Shape 937"/>
                <p:cNvSpPr/>
                <p:nvPr/>
              </p:nvSpPr>
              <p:spPr>
                <a:xfrm>
                  <a:off x="9123223" y="1423960"/>
                  <a:ext cx="137160" cy="137160"/>
                </a:xfrm>
                <a:prstGeom prst="ellipse">
                  <a:avLst/>
                </a:prstGeom>
                <a:solidFill>
                  <a:srgbClr val="953734"/>
                </a:solidFill>
                <a:ln w="25400" cap="flat" cmpd="sng">
                  <a:solidFill>
                    <a:srgbClr val="D6E3B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Shape 938"/>
                <p:cNvSpPr/>
                <p:nvPr/>
              </p:nvSpPr>
              <p:spPr>
                <a:xfrm>
                  <a:off x="9344764" y="1423960"/>
                  <a:ext cx="137160" cy="137160"/>
                </a:xfrm>
                <a:prstGeom prst="ellipse">
                  <a:avLst/>
                </a:prstGeom>
                <a:solidFill>
                  <a:schemeClr val="accent5"/>
                </a:solidFill>
                <a:ln w="25400" cap="flat" cmpd="sng">
                  <a:solidFill>
                    <a:srgbClr val="367D9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Shape 939"/>
                <p:cNvSpPr/>
                <p:nvPr/>
              </p:nvSpPr>
              <p:spPr>
                <a:xfrm>
                  <a:off x="8902243" y="1668425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Shape 940"/>
                <p:cNvSpPr/>
                <p:nvPr/>
              </p:nvSpPr>
              <p:spPr>
                <a:xfrm>
                  <a:off x="9128082" y="1668425"/>
                  <a:ext cx="137160" cy="137160"/>
                </a:xfrm>
                <a:prstGeom prst="ellipse">
                  <a:avLst/>
                </a:prstGeom>
                <a:solidFill>
                  <a:schemeClr val="accent3"/>
                </a:solidFill>
                <a:ln w="25400" cap="flat" cmpd="sng">
                  <a:solidFill>
                    <a:srgbClr val="71884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Shape 941"/>
                <p:cNvSpPr/>
                <p:nvPr/>
              </p:nvSpPr>
              <p:spPr>
                <a:xfrm>
                  <a:off x="9349062" y="1668425"/>
                  <a:ext cx="137160" cy="137160"/>
                </a:xfrm>
                <a:prstGeom prst="ellipse">
                  <a:avLst/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2" name="Shape 942"/>
              <p:cNvSpPr/>
              <p:nvPr/>
            </p:nvSpPr>
            <p:spPr>
              <a:xfrm>
                <a:off x="6663303" y="2726818"/>
                <a:ext cx="1861322" cy="993701"/>
              </a:xfrm>
              <a:prstGeom prst="rect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43" name="Shape 943"/>
            <p:cNvCxnSpPr/>
            <p:nvPr/>
          </p:nvCxnSpPr>
          <p:spPr>
            <a:xfrm>
              <a:off x="7638301" y="3429000"/>
              <a:ext cx="0" cy="45719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44" name="Shape 944"/>
            <p:cNvSpPr txBox="1"/>
            <p:nvPr/>
          </p:nvSpPr>
          <p:spPr>
            <a:xfrm>
              <a:off x="6171473" y="3878468"/>
              <a:ext cx="286684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Screen the peptides for those giving a phenotype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5" name="Shape 945"/>
            <p:cNvGrpSpPr/>
            <p:nvPr/>
          </p:nvGrpSpPr>
          <p:grpSpPr>
            <a:xfrm>
              <a:off x="6561660" y="4540340"/>
              <a:ext cx="594579" cy="548640"/>
              <a:chOff x="6384991" y="4509120"/>
              <a:chExt cx="457200" cy="457200"/>
            </a:xfrm>
          </p:grpSpPr>
          <p:sp>
            <p:nvSpPr>
              <p:cNvPr id="946" name="Shape 946"/>
              <p:cNvSpPr/>
              <p:nvPr/>
            </p:nvSpPr>
            <p:spPr>
              <a:xfrm>
                <a:off x="6384991" y="4509120"/>
                <a:ext cx="457200" cy="457200"/>
              </a:xfrm>
              <a:prstGeom prst="roundRect">
                <a:avLst>
                  <a:gd name="adj" fmla="val 9829"/>
                </a:avLst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47" name="Shape 947"/>
              <p:cNvGrpSpPr/>
              <p:nvPr/>
            </p:nvGrpSpPr>
            <p:grpSpPr>
              <a:xfrm>
                <a:off x="6439342" y="4630799"/>
                <a:ext cx="343974" cy="191687"/>
                <a:chOff x="6439342" y="4987220"/>
                <a:chExt cx="343974" cy="191687"/>
              </a:xfrm>
            </p:grpSpPr>
            <p:pic>
              <p:nvPicPr>
                <p:cNvPr id="948" name="Shape 94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611329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49" name="Shape 94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flipH="1">
                  <a:off x="6439342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0" name="Shape 950"/>
                <p:cNvPicPr preferRelativeResize="0"/>
                <p:nvPr/>
              </p:nvPicPr>
              <p:blipFill rotWithShape="1">
                <a:blip r:embed="rId6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54649" y="5072227"/>
                  <a:ext cx="115570" cy="1066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51" name="Shape 951"/>
            <p:cNvGrpSpPr/>
            <p:nvPr/>
          </p:nvGrpSpPr>
          <p:grpSpPr>
            <a:xfrm>
              <a:off x="7263972" y="4547613"/>
              <a:ext cx="594579" cy="548640"/>
              <a:chOff x="6384991" y="4509120"/>
              <a:chExt cx="457200" cy="457200"/>
            </a:xfrm>
          </p:grpSpPr>
          <p:sp>
            <p:nvSpPr>
              <p:cNvPr id="952" name="Shape 952"/>
              <p:cNvSpPr/>
              <p:nvPr/>
            </p:nvSpPr>
            <p:spPr>
              <a:xfrm>
                <a:off x="6384991" y="4509120"/>
                <a:ext cx="457200" cy="457200"/>
              </a:xfrm>
              <a:prstGeom prst="roundRect">
                <a:avLst>
                  <a:gd name="adj" fmla="val 9829"/>
                </a:avLst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3" name="Shape 953"/>
              <p:cNvGrpSpPr/>
              <p:nvPr/>
            </p:nvGrpSpPr>
            <p:grpSpPr>
              <a:xfrm>
                <a:off x="6439342" y="4630799"/>
                <a:ext cx="343974" cy="267887"/>
                <a:chOff x="6439342" y="4987220"/>
                <a:chExt cx="343974" cy="267887"/>
              </a:xfrm>
            </p:grpSpPr>
            <p:pic>
              <p:nvPicPr>
                <p:cNvPr id="954" name="Shape 95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611329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5" name="Shape 95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flipH="1">
                  <a:off x="6439342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56" name="Shape 956"/>
                <p:cNvPicPr preferRelativeResize="0"/>
                <p:nvPr/>
              </p:nvPicPr>
              <p:blipFill rotWithShape="1">
                <a:blip r:embed="rId7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15574" y="5072227"/>
                  <a:ext cx="198120" cy="1828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57" name="Shape 957"/>
            <p:cNvGrpSpPr/>
            <p:nvPr/>
          </p:nvGrpSpPr>
          <p:grpSpPr>
            <a:xfrm>
              <a:off x="7983080" y="4540340"/>
              <a:ext cx="594579" cy="548640"/>
              <a:chOff x="6384991" y="4509120"/>
              <a:chExt cx="457200" cy="457200"/>
            </a:xfrm>
          </p:grpSpPr>
          <p:sp>
            <p:nvSpPr>
              <p:cNvPr id="958" name="Shape 958"/>
              <p:cNvSpPr/>
              <p:nvPr/>
            </p:nvSpPr>
            <p:spPr>
              <a:xfrm>
                <a:off x="6384991" y="4509120"/>
                <a:ext cx="457200" cy="457200"/>
              </a:xfrm>
              <a:prstGeom prst="roundRect">
                <a:avLst>
                  <a:gd name="adj" fmla="val 9829"/>
                </a:avLst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9" name="Shape 959"/>
              <p:cNvGrpSpPr/>
              <p:nvPr/>
            </p:nvGrpSpPr>
            <p:grpSpPr>
              <a:xfrm>
                <a:off x="6439342" y="4630799"/>
                <a:ext cx="343974" cy="267887"/>
                <a:chOff x="6439342" y="4987220"/>
                <a:chExt cx="343974" cy="267887"/>
              </a:xfrm>
            </p:grpSpPr>
            <p:pic>
              <p:nvPicPr>
                <p:cNvPr id="960" name="Shape 960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6611329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1" name="Shape 961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flipH="1">
                  <a:off x="6439342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2" name="Shape 962"/>
                <p:cNvPicPr preferRelativeResize="0"/>
                <p:nvPr/>
              </p:nvPicPr>
              <p:blipFill rotWithShape="1">
                <a:blip r:embed="rId7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15574" y="5072227"/>
                  <a:ext cx="198120" cy="1828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63" name="Shape 963"/>
            <p:cNvGrpSpPr/>
            <p:nvPr/>
          </p:nvGrpSpPr>
          <p:grpSpPr>
            <a:xfrm>
              <a:off x="6510753" y="5215836"/>
              <a:ext cx="711330" cy="548640"/>
              <a:chOff x="6337237" y="4509120"/>
              <a:chExt cx="546975" cy="457200"/>
            </a:xfrm>
          </p:grpSpPr>
          <p:sp>
            <p:nvSpPr>
              <p:cNvPr id="964" name="Shape 964"/>
              <p:cNvSpPr/>
              <p:nvPr/>
            </p:nvSpPr>
            <p:spPr>
              <a:xfrm>
                <a:off x="6384991" y="4509120"/>
                <a:ext cx="457200" cy="457200"/>
              </a:xfrm>
              <a:prstGeom prst="roundRect">
                <a:avLst>
                  <a:gd name="adj" fmla="val 9829"/>
                </a:avLst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5" name="Shape 965"/>
              <p:cNvGrpSpPr/>
              <p:nvPr/>
            </p:nvGrpSpPr>
            <p:grpSpPr>
              <a:xfrm>
                <a:off x="6337237" y="4583675"/>
                <a:ext cx="546975" cy="315011"/>
                <a:chOff x="6337237" y="4940096"/>
                <a:chExt cx="546975" cy="315011"/>
              </a:xfrm>
            </p:grpSpPr>
            <p:pic>
              <p:nvPicPr>
                <p:cNvPr id="966" name="Shape 966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6597566" y="4940096"/>
                  <a:ext cx="286646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7" name="Shape 967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 flipH="1">
                  <a:off x="6337237" y="4943943"/>
                  <a:ext cx="286646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68" name="Shape 968"/>
                <p:cNvPicPr preferRelativeResize="0"/>
                <p:nvPr/>
              </p:nvPicPr>
              <p:blipFill rotWithShape="1">
                <a:blip r:embed="rId7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15574" y="5072227"/>
                  <a:ext cx="198120" cy="1828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69" name="Shape 969"/>
            <p:cNvGrpSpPr/>
            <p:nvPr/>
          </p:nvGrpSpPr>
          <p:grpSpPr>
            <a:xfrm>
              <a:off x="7263972" y="5211213"/>
              <a:ext cx="594579" cy="660102"/>
              <a:chOff x="6384991" y="4509120"/>
              <a:chExt cx="457200" cy="550087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6384991" y="4509120"/>
                <a:ext cx="457200" cy="457200"/>
              </a:xfrm>
              <a:prstGeom prst="roundRect">
                <a:avLst>
                  <a:gd name="adj" fmla="val 9829"/>
                </a:avLst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71" name="Shape 971"/>
              <p:cNvGrpSpPr/>
              <p:nvPr/>
            </p:nvGrpSpPr>
            <p:grpSpPr>
              <a:xfrm>
                <a:off x="6404255" y="4602007"/>
                <a:ext cx="429067" cy="457200"/>
                <a:chOff x="6404255" y="4958428"/>
                <a:chExt cx="429067" cy="457200"/>
              </a:xfrm>
            </p:grpSpPr>
            <p:pic>
              <p:nvPicPr>
                <p:cNvPr id="972" name="Shape 97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616047" y="4958428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3" name="Shape 973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flipH="1">
                  <a:off x="6444058" y="4958428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4" name="Shape 974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6404255" y="5040705"/>
                  <a:ext cx="429067" cy="3749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975" name="Shape 975"/>
            <p:cNvGrpSpPr/>
            <p:nvPr/>
          </p:nvGrpSpPr>
          <p:grpSpPr>
            <a:xfrm>
              <a:off x="7980138" y="5220620"/>
              <a:ext cx="594579" cy="548640"/>
              <a:chOff x="6384991" y="4509120"/>
              <a:chExt cx="457200" cy="457200"/>
            </a:xfrm>
          </p:grpSpPr>
          <p:sp>
            <p:nvSpPr>
              <p:cNvPr id="976" name="Shape 976"/>
              <p:cNvSpPr/>
              <p:nvPr/>
            </p:nvSpPr>
            <p:spPr>
              <a:xfrm>
                <a:off x="6384991" y="4509120"/>
                <a:ext cx="457200" cy="457200"/>
              </a:xfrm>
              <a:prstGeom prst="roundRect">
                <a:avLst>
                  <a:gd name="adj" fmla="val 9829"/>
                </a:avLst>
              </a:prstGeom>
              <a:solidFill>
                <a:schemeClr val="lt2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77" name="Shape 977"/>
              <p:cNvGrpSpPr/>
              <p:nvPr/>
            </p:nvGrpSpPr>
            <p:grpSpPr>
              <a:xfrm>
                <a:off x="6439342" y="4630799"/>
                <a:ext cx="343974" cy="267887"/>
                <a:chOff x="6439342" y="4987220"/>
                <a:chExt cx="343974" cy="267887"/>
              </a:xfrm>
            </p:grpSpPr>
            <p:pic>
              <p:nvPicPr>
                <p:cNvPr id="978" name="Shape 97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611329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79" name="Shape 979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flipH="1">
                  <a:off x="6439342" y="4987220"/>
                  <a:ext cx="171987" cy="91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0" name="Shape 980"/>
                <p:cNvPicPr preferRelativeResize="0"/>
                <p:nvPr/>
              </p:nvPicPr>
              <p:blipFill rotWithShape="1">
                <a:blip r:embed="rId7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15574" y="5072227"/>
                  <a:ext cx="198120" cy="1828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981" name="Shape 981"/>
            <p:cNvSpPr/>
            <p:nvPr/>
          </p:nvSpPr>
          <p:spPr>
            <a:xfrm>
              <a:off x="6590516" y="4574601"/>
              <a:ext cx="83652" cy="77189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E36C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Shape 982"/>
            <p:cNvSpPr/>
            <p:nvPr/>
          </p:nvSpPr>
          <p:spPr>
            <a:xfrm>
              <a:off x="7305834" y="4584256"/>
              <a:ext cx="83652" cy="77189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Shape 983"/>
            <p:cNvSpPr/>
            <p:nvPr/>
          </p:nvSpPr>
          <p:spPr>
            <a:xfrm>
              <a:off x="8021669" y="4574600"/>
              <a:ext cx="83652" cy="77189"/>
            </a:xfrm>
            <a:prstGeom prst="ellipse">
              <a:avLst/>
            </a:prstGeom>
            <a:solidFill>
              <a:srgbClr val="3333FF"/>
            </a:solidFill>
            <a:ln w="25400" cap="flat" cmpd="sng">
              <a:solidFill>
                <a:srgbClr val="538C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Shape 984"/>
            <p:cNvSpPr/>
            <p:nvPr/>
          </p:nvSpPr>
          <p:spPr>
            <a:xfrm>
              <a:off x="6611585" y="5249638"/>
              <a:ext cx="83652" cy="77189"/>
            </a:xfrm>
            <a:prstGeom prst="ellipse">
              <a:avLst/>
            </a:prstGeom>
            <a:solidFill>
              <a:srgbClr val="938953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Shape 985"/>
            <p:cNvSpPr/>
            <p:nvPr/>
          </p:nvSpPr>
          <p:spPr>
            <a:xfrm>
              <a:off x="7299325" y="5244968"/>
              <a:ext cx="83652" cy="77189"/>
            </a:xfrm>
            <a:prstGeom prst="ellipse">
              <a:avLst/>
            </a:prstGeom>
            <a:solidFill>
              <a:srgbClr val="974806"/>
            </a:solidFill>
            <a:ln w="25400" cap="flat" cmpd="sng">
              <a:solidFill>
                <a:srgbClr val="FBD4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Shape 986"/>
            <p:cNvSpPr/>
            <p:nvPr/>
          </p:nvSpPr>
          <p:spPr>
            <a:xfrm>
              <a:off x="8008994" y="5255033"/>
              <a:ext cx="83652" cy="77189"/>
            </a:xfrm>
            <a:prstGeom prst="ellipse">
              <a:avLst/>
            </a:prstGeom>
            <a:solidFill>
              <a:schemeClr val="accent4"/>
            </a:solidFill>
            <a:ln w="25400" cap="flat" cmpd="sng">
              <a:solidFill>
                <a:srgbClr val="5D48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7" name="Shape 987"/>
          <p:cNvGrpSpPr/>
          <p:nvPr/>
        </p:nvGrpSpPr>
        <p:grpSpPr>
          <a:xfrm>
            <a:off x="3242575" y="1784959"/>
            <a:ext cx="2723007" cy="3919652"/>
            <a:chOff x="3195982" y="1844824"/>
            <a:chExt cx="2810846" cy="3919652"/>
          </a:xfrm>
        </p:grpSpPr>
        <p:sp>
          <p:nvSpPr>
            <p:cNvPr id="988" name="Shape 988"/>
            <p:cNvSpPr txBox="1"/>
            <p:nvPr/>
          </p:nvSpPr>
          <p:spPr>
            <a:xfrm>
              <a:off x="3197956" y="1844824"/>
              <a:ext cx="2808872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Select mutant line of putative peptide hormone gene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Shape 989"/>
            <p:cNvSpPr/>
            <p:nvPr/>
          </p:nvSpPr>
          <p:spPr>
            <a:xfrm>
              <a:off x="3722286" y="2841728"/>
              <a:ext cx="732423" cy="17361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Shape 990"/>
            <p:cNvSpPr/>
            <p:nvPr/>
          </p:nvSpPr>
          <p:spPr>
            <a:xfrm>
              <a:off x="4560606" y="2846361"/>
              <a:ext cx="198193" cy="173614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Shape 991"/>
            <p:cNvSpPr/>
            <p:nvPr/>
          </p:nvSpPr>
          <p:spPr>
            <a:xfrm>
              <a:off x="5003706" y="2743801"/>
              <a:ext cx="396386" cy="365760"/>
            </a:xfrm>
            <a:prstGeom prst="rightArrow">
              <a:avLst>
                <a:gd name="adj1" fmla="val 45454"/>
                <a:gd name="adj2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2" name="Shape 992"/>
            <p:cNvCxnSpPr/>
            <p:nvPr/>
          </p:nvCxnSpPr>
          <p:spPr>
            <a:xfrm rot="10800000" flipH="1">
              <a:off x="3743307" y="2926681"/>
              <a:ext cx="1585545" cy="185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93" name="Shape 993"/>
            <p:cNvSpPr/>
            <p:nvPr/>
          </p:nvSpPr>
          <p:spPr>
            <a:xfrm rot="10800000">
              <a:off x="4286508" y="2657637"/>
              <a:ext cx="99097" cy="182880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Shape 994"/>
            <p:cNvSpPr txBox="1"/>
            <p:nvPr/>
          </p:nvSpPr>
          <p:spPr>
            <a:xfrm>
              <a:off x="3986073" y="2420888"/>
              <a:ext cx="8968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T-DNA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5" name="Shape 995"/>
            <p:cNvCxnSpPr/>
            <p:nvPr/>
          </p:nvCxnSpPr>
          <p:spPr>
            <a:xfrm>
              <a:off x="4528551" y="3297555"/>
              <a:ext cx="0" cy="45719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996" name="Shape 99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33757" y="4376536"/>
              <a:ext cx="1434152" cy="13879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7" name="Shape 997"/>
            <p:cNvSpPr txBox="1"/>
            <p:nvPr/>
          </p:nvSpPr>
          <p:spPr>
            <a:xfrm>
              <a:off x="3195982" y="3833610"/>
              <a:ext cx="2808872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Search for possible phenotype in the mutant plants</a:t>
              </a:r>
              <a:endParaRPr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8" name="Shape 998"/>
          <p:cNvGrpSpPr/>
          <p:nvPr/>
        </p:nvGrpSpPr>
        <p:grpSpPr>
          <a:xfrm>
            <a:off x="509026" y="4393791"/>
            <a:ext cx="2228684" cy="1572082"/>
            <a:chOff x="-2295546" y="2223131"/>
            <a:chExt cx="2228684" cy="1572082"/>
          </a:xfrm>
        </p:grpSpPr>
        <p:pic>
          <p:nvPicPr>
            <p:cNvPr id="999" name="Shape 99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-2295546" y="2223131"/>
              <a:ext cx="2170364" cy="97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0" name="Shape 1000"/>
            <p:cNvSpPr/>
            <p:nvPr/>
          </p:nvSpPr>
          <p:spPr>
            <a:xfrm>
              <a:off x="-506008" y="2321140"/>
              <a:ext cx="439146" cy="294724"/>
            </a:xfrm>
            <a:custGeom>
              <a:avLst/>
              <a:gdLst/>
              <a:ahLst/>
              <a:cxnLst/>
              <a:rect l="0" t="0" r="0" b="0"/>
              <a:pathLst>
                <a:path w="439146" h="294724" extrusionOk="0">
                  <a:moveTo>
                    <a:pt x="0" y="0"/>
                  </a:moveTo>
                  <a:cubicBezTo>
                    <a:pt x="18263" y="26449"/>
                    <a:pt x="36526" y="52899"/>
                    <a:pt x="68013" y="68013"/>
                  </a:cubicBezTo>
                  <a:cubicBezTo>
                    <a:pt x="99501" y="83127"/>
                    <a:pt x="147361" y="86905"/>
                    <a:pt x="188925" y="90684"/>
                  </a:cubicBezTo>
                  <a:cubicBezTo>
                    <a:pt x="230489" y="94463"/>
                    <a:pt x="285907" y="85646"/>
                    <a:pt x="317395" y="90684"/>
                  </a:cubicBezTo>
                  <a:cubicBezTo>
                    <a:pt x="348883" y="95722"/>
                    <a:pt x="358959" y="103279"/>
                    <a:pt x="377851" y="120912"/>
                  </a:cubicBezTo>
                  <a:cubicBezTo>
                    <a:pt x="396744" y="138545"/>
                    <a:pt x="420674" y="167513"/>
                    <a:pt x="430750" y="196482"/>
                  </a:cubicBezTo>
                  <a:cubicBezTo>
                    <a:pt x="440826" y="225451"/>
                    <a:pt x="439566" y="260087"/>
                    <a:pt x="438307" y="294724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Shape 1001"/>
            <p:cNvSpPr/>
            <p:nvPr/>
          </p:nvSpPr>
          <p:spPr>
            <a:xfrm flipH="1">
              <a:off x="-2295546" y="2326178"/>
              <a:ext cx="1604551" cy="294724"/>
            </a:xfrm>
            <a:custGeom>
              <a:avLst/>
              <a:gdLst/>
              <a:ahLst/>
              <a:cxnLst/>
              <a:rect l="0" t="0" r="0" b="0"/>
              <a:pathLst>
                <a:path w="439146" h="294724" extrusionOk="0">
                  <a:moveTo>
                    <a:pt x="0" y="0"/>
                  </a:moveTo>
                  <a:cubicBezTo>
                    <a:pt x="18263" y="26449"/>
                    <a:pt x="36526" y="52899"/>
                    <a:pt x="68013" y="68013"/>
                  </a:cubicBezTo>
                  <a:cubicBezTo>
                    <a:pt x="99501" y="83127"/>
                    <a:pt x="147361" y="86905"/>
                    <a:pt x="188925" y="90684"/>
                  </a:cubicBezTo>
                  <a:cubicBezTo>
                    <a:pt x="230489" y="94463"/>
                    <a:pt x="285907" y="85646"/>
                    <a:pt x="317395" y="90684"/>
                  </a:cubicBezTo>
                  <a:cubicBezTo>
                    <a:pt x="348883" y="95722"/>
                    <a:pt x="358959" y="103279"/>
                    <a:pt x="377851" y="120912"/>
                  </a:cubicBezTo>
                  <a:cubicBezTo>
                    <a:pt x="396744" y="138545"/>
                    <a:pt x="420674" y="167513"/>
                    <a:pt x="430750" y="196482"/>
                  </a:cubicBezTo>
                  <a:cubicBezTo>
                    <a:pt x="440826" y="225451"/>
                    <a:pt x="439566" y="260087"/>
                    <a:pt x="438307" y="294724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02" name="Shape 1002"/>
            <p:cNvCxnSpPr/>
            <p:nvPr/>
          </p:nvCxnSpPr>
          <p:spPr>
            <a:xfrm>
              <a:off x="-2295546" y="2668197"/>
              <a:ext cx="2227845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3" name="Shape 1003"/>
            <p:cNvCxnSpPr/>
            <p:nvPr/>
          </p:nvCxnSpPr>
          <p:spPr>
            <a:xfrm>
              <a:off x="-2007514" y="2675754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4" name="Shape 1004"/>
            <p:cNvCxnSpPr/>
            <p:nvPr/>
          </p:nvCxnSpPr>
          <p:spPr>
            <a:xfrm>
              <a:off x="-1827494" y="2680792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5" name="Shape 1005"/>
            <p:cNvCxnSpPr/>
            <p:nvPr/>
          </p:nvCxnSpPr>
          <p:spPr>
            <a:xfrm>
              <a:off x="-1791490" y="2673235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6" name="Shape 1006"/>
            <p:cNvCxnSpPr/>
            <p:nvPr/>
          </p:nvCxnSpPr>
          <p:spPr>
            <a:xfrm>
              <a:off x="-1683478" y="2601227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7" name="Shape 1007"/>
            <p:cNvCxnSpPr/>
            <p:nvPr/>
          </p:nvCxnSpPr>
          <p:spPr>
            <a:xfrm>
              <a:off x="-1503458" y="2673235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8" name="Shape 1008"/>
            <p:cNvCxnSpPr/>
            <p:nvPr/>
          </p:nvCxnSpPr>
          <p:spPr>
            <a:xfrm>
              <a:off x="-1251430" y="2673235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9" name="Shape 1009"/>
            <p:cNvCxnSpPr/>
            <p:nvPr/>
          </p:nvCxnSpPr>
          <p:spPr>
            <a:xfrm>
              <a:off x="-1143418" y="2601227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0" name="Shape 1010"/>
            <p:cNvCxnSpPr/>
            <p:nvPr/>
          </p:nvCxnSpPr>
          <p:spPr>
            <a:xfrm>
              <a:off x="-927394" y="2680792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1" name="Shape 1011"/>
            <p:cNvCxnSpPr/>
            <p:nvPr/>
          </p:nvCxnSpPr>
          <p:spPr>
            <a:xfrm>
              <a:off x="-855386" y="2601227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2" name="Shape 1012"/>
            <p:cNvCxnSpPr/>
            <p:nvPr/>
          </p:nvCxnSpPr>
          <p:spPr>
            <a:xfrm>
              <a:off x="-702986" y="2673235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3" name="Shape 1013"/>
            <p:cNvCxnSpPr/>
            <p:nvPr/>
          </p:nvCxnSpPr>
          <p:spPr>
            <a:xfrm>
              <a:off x="-675366" y="2673235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4" name="Shape 1014"/>
            <p:cNvCxnSpPr/>
            <p:nvPr/>
          </p:nvCxnSpPr>
          <p:spPr>
            <a:xfrm>
              <a:off x="-603358" y="2680792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5" name="Shape 1015"/>
            <p:cNvCxnSpPr/>
            <p:nvPr/>
          </p:nvCxnSpPr>
          <p:spPr>
            <a:xfrm>
              <a:off x="-423338" y="2601227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6" name="Shape 1016"/>
            <p:cNvCxnSpPr/>
            <p:nvPr/>
          </p:nvCxnSpPr>
          <p:spPr>
            <a:xfrm>
              <a:off x="-171310" y="2673235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17" name="Shape 1017"/>
            <p:cNvCxnSpPr/>
            <p:nvPr/>
          </p:nvCxnSpPr>
          <p:spPr>
            <a:xfrm>
              <a:off x="-135306" y="2680792"/>
              <a:ext cx="0" cy="72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18" name="Shape 1018"/>
            <p:cNvSpPr/>
            <p:nvPr/>
          </p:nvSpPr>
          <p:spPr>
            <a:xfrm>
              <a:off x="-1010436" y="2698902"/>
              <a:ext cx="803121" cy="294724"/>
            </a:xfrm>
            <a:custGeom>
              <a:avLst/>
              <a:gdLst/>
              <a:ahLst/>
              <a:cxnLst/>
              <a:rect l="0" t="0" r="0" b="0"/>
              <a:pathLst>
                <a:path w="439146" h="294724" extrusionOk="0">
                  <a:moveTo>
                    <a:pt x="0" y="0"/>
                  </a:moveTo>
                  <a:cubicBezTo>
                    <a:pt x="18263" y="26449"/>
                    <a:pt x="36526" y="52899"/>
                    <a:pt x="68013" y="68013"/>
                  </a:cubicBezTo>
                  <a:cubicBezTo>
                    <a:pt x="99501" y="83127"/>
                    <a:pt x="147361" y="86905"/>
                    <a:pt x="188925" y="90684"/>
                  </a:cubicBezTo>
                  <a:cubicBezTo>
                    <a:pt x="230489" y="94463"/>
                    <a:pt x="285907" y="85646"/>
                    <a:pt x="317395" y="90684"/>
                  </a:cubicBezTo>
                  <a:cubicBezTo>
                    <a:pt x="348883" y="95722"/>
                    <a:pt x="358959" y="103279"/>
                    <a:pt x="377851" y="120912"/>
                  </a:cubicBezTo>
                  <a:cubicBezTo>
                    <a:pt x="396744" y="138545"/>
                    <a:pt x="420674" y="167513"/>
                    <a:pt x="430750" y="196482"/>
                  </a:cubicBezTo>
                  <a:cubicBezTo>
                    <a:pt x="440826" y="225451"/>
                    <a:pt x="439566" y="260087"/>
                    <a:pt x="438307" y="294724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Shape 1019"/>
            <p:cNvSpPr/>
            <p:nvPr/>
          </p:nvSpPr>
          <p:spPr>
            <a:xfrm flipH="1">
              <a:off x="-2151531" y="2698902"/>
              <a:ext cx="979076" cy="294724"/>
            </a:xfrm>
            <a:custGeom>
              <a:avLst/>
              <a:gdLst/>
              <a:ahLst/>
              <a:cxnLst/>
              <a:rect l="0" t="0" r="0" b="0"/>
              <a:pathLst>
                <a:path w="439146" h="294724" extrusionOk="0">
                  <a:moveTo>
                    <a:pt x="0" y="0"/>
                  </a:moveTo>
                  <a:cubicBezTo>
                    <a:pt x="18263" y="26449"/>
                    <a:pt x="36526" y="52899"/>
                    <a:pt x="68013" y="68013"/>
                  </a:cubicBezTo>
                  <a:cubicBezTo>
                    <a:pt x="99501" y="83127"/>
                    <a:pt x="147361" y="86905"/>
                    <a:pt x="188925" y="90684"/>
                  </a:cubicBezTo>
                  <a:cubicBezTo>
                    <a:pt x="230489" y="94463"/>
                    <a:pt x="285907" y="85646"/>
                    <a:pt x="317395" y="90684"/>
                  </a:cubicBezTo>
                  <a:cubicBezTo>
                    <a:pt x="348883" y="95722"/>
                    <a:pt x="358959" y="103279"/>
                    <a:pt x="377851" y="120912"/>
                  </a:cubicBezTo>
                  <a:cubicBezTo>
                    <a:pt x="396744" y="138545"/>
                    <a:pt x="420674" y="167513"/>
                    <a:pt x="430750" y="196482"/>
                  </a:cubicBezTo>
                  <a:cubicBezTo>
                    <a:pt x="440826" y="225451"/>
                    <a:pt x="439566" y="260087"/>
                    <a:pt x="438307" y="294724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20" name="Shape 1020"/>
            <p:cNvCxnSpPr/>
            <p:nvPr/>
          </p:nvCxnSpPr>
          <p:spPr>
            <a:xfrm>
              <a:off x="-2151531" y="3055487"/>
              <a:ext cx="19440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21" name="Shape 1021"/>
            <p:cNvGrpSpPr/>
            <p:nvPr/>
          </p:nvGrpSpPr>
          <p:grpSpPr>
            <a:xfrm>
              <a:off x="-1938001" y="3295449"/>
              <a:ext cx="1625375" cy="180000"/>
              <a:chOff x="-2127239" y="2395030"/>
              <a:chExt cx="1625375" cy="365760"/>
            </a:xfrm>
          </p:grpSpPr>
          <p:sp>
            <p:nvSpPr>
              <p:cNvPr id="1022" name="Shape 1022"/>
              <p:cNvSpPr/>
              <p:nvPr/>
            </p:nvSpPr>
            <p:spPr>
              <a:xfrm>
                <a:off x="-2127239" y="2492957"/>
                <a:ext cx="709535" cy="173614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Shape 1023"/>
              <p:cNvSpPr/>
              <p:nvPr/>
            </p:nvSpPr>
            <p:spPr>
              <a:xfrm>
                <a:off x="-1315117" y="2497590"/>
                <a:ext cx="191999" cy="173614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Shape 1024"/>
              <p:cNvSpPr/>
              <p:nvPr/>
            </p:nvSpPr>
            <p:spPr>
              <a:xfrm>
                <a:off x="-885863" y="2395030"/>
                <a:ext cx="383999" cy="365760"/>
              </a:xfrm>
              <a:prstGeom prst="rightArrow">
                <a:avLst>
                  <a:gd name="adj1" fmla="val 45454"/>
                  <a:gd name="adj2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025" name="Shape 1025"/>
              <p:cNvCxnSpPr/>
              <p:nvPr/>
            </p:nvCxnSpPr>
            <p:spPr>
              <a:xfrm rot="10800000" flipH="1">
                <a:off x="-2106875" y="2577910"/>
                <a:ext cx="1535997" cy="18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026" name="Shape 1026"/>
            <p:cNvSpPr/>
            <p:nvPr/>
          </p:nvSpPr>
          <p:spPr>
            <a:xfrm>
              <a:off x="-878608" y="3027827"/>
              <a:ext cx="540000" cy="54000"/>
            </a:xfrm>
            <a:prstGeom prst="rightArrow">
              <a:avLst>
                <a:gd name="adj1" fmla="val 100000"/>
                <a:gd name="adj2" fmla="val 116098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Shape 1027"/>
            <p:cNvSpPr/>
            <p:nvPr/>
          </p:nvSpPr>
          <p:spPr>
            <a:xfrm rot="10800000">
              <a:off x="-1169226" y="3031686"/>
              <a:ext cx="144000" cy="54000"/>
            </a:xfrm>
            <a:prstGeom prst="rightArrow">
              <a:avLst>
                <a:gd name="adj1" fmla="val 100000"/>
                <a:gd name="adj2" fmla="val 116098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Shape 1028"/>
            <p:cNvSpPr/>
            <p:nvPr/>
          </p:nvSpPr>
          <p:spPr>
            <a:xfrm>
              <a:off x="-2052736" y="3027827"/>
              <a:ext cx="360000" cy="54000"/>
            </a:xfrm>
            <a:prstGeom prst="rightArrow">
              <a:avLst>
                <a:gd name="adj1" fmla="val 100000"/>
                <a:gd name="adj2" fmla="val 116098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Shape 1029"/>
            <p:cNvSpPr/>
            <p:nvPr/>
          </p:nvSpPr>
          <p:spPr>
            <a:xfrm rot="10800000">
              <a:off x="-1413722" y="3030518"/>
              <a:ext cx="144000" cy="54000"/>
            </a:xfrm>
            <a:prstGeom prst="rightArrow">
              <a:avLst>
                <a:gd name="adj1" fmla="val 100000"/>
                <a:gd name="adj2" fmla="val 116098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0" name="Shape 1030"/>
            <p:cNvCxnSpPr/>
            <p:nvPr/>
          </p:nvCxnSpPr>
          <p:spPr>
            <a:xfrm>
              <a:off x="-312626" y="3084518"/>
              <a:ext cx="0" cy="2614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031" name="Shape 1031"/>
            <p:cNvCxnSpPr/>
            <p:nvPr/>
          </p:nvCxnSpPr>
          <p:spPr>
            <a:xfrm flipH="1">
              <a:off x="-1917637" y="3082238"/>
              <a:ext cx="1017029" cy="22004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1032" name="Shape 1032"/>
            <p:cNvSpPr txBox="1"/>
            <p:nvPr/>
          </p:nvSpPr>
          <p:spPr>
            <a:xfrm>
              <a:off x="-2248566" y="3518214"/>
              <a:ext cx="11368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 bp deletion</a:t>
              </a:r>
              <a:endParaRPr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Shape 1033"/>
            <p:cNvSpPr/>
            <p:nvPr/>
          </p:nvSpPr>
          <p:spPr>
            <a:xfrm>
              <a:off x="-1872736" y="3345921"/>
              <a:ext cx="45719" cy="8307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Shape 1034"/>
            <p:cNvSpPr/>
            <p:nvPr/>
          </p:nvSpPr>
          <p:spPr>
            <a:xfrm rot="-5400000">
              <a:off x="-1759568" y="3040142"/>
              <a:ext cx="155448" cy="986409"/>
            </a:xfrm>
            <a:prstGeom prst="rightBrace">
              <a:avLst>
                <a:gd name="adj1" fmla="val 8333"/>
                <a:gd name="adj2" fmla="val 33465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5" name="Shape 1035"/>
          <p:cNvSpPr/>
          <p:nvPr/>
        </p:nvSpPr>
        <p:spPr>
          <a:xfrm>
            <a:off x="3224975" y="1150221"/>
            <a:ext cx="2713705" cy="647279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Shape 1036"/>
          <p:cNvSpPr/>
          <p:nvPr/>
        </p:nvSpPr>
        <p:spPr>
          <a:xfrm>
            <a:off x="6100448" y="1156986"/>
            <a:ext cx="2777616" cy="646331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Shape 1037"/>
          <p:cNvSpPr/>
          <p:nvPr/>
        </p:nvSpPr>
        <p:spPr>
          <a:xfrm>
            <a:off x="231031" y="1156986"/>
            <a:ext cx="2821860" cy="646331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Shape 1038"/>
          <p:cNvSpPr/>
          <p:nvPr/>
        </p:nvSpPr>
        <p:spPr>
          <a:xfrm>
            <a:off x="248738" y="1150221"/>
            <a:ext cx="2821860" cy="5047403"/>
          </a:xfrm>
          <a:prstGeom prst="rect">
            <a:avLst/>
          </a:prstGeom>
          <a:noFill/>
          <a:ln w="127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Shape 1039"/>
          <p:cNvSpPr/>
          <p:nvPr/>
        </p:nvSpPr>
        <p:spPr>
          <a:xfrm>
            <a:off x="3224976" y="1150221"/>
            <a:ext cx="2713705" cy="5047402"/>
          </a:xfrm>
          <a:prstGeom prst="rect">
            <a:avLst/>
          </a:prstGeom>
          <a:noFill/>
          <a:ln w="127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6086164" y="1150221"/>
            <a:ext cx="2782532" cy="5044316"/>
          </a:xfrm>
          <a:prstGeom prst="rect">
            <a:avLst/>
          </a:prstGeom>
          <a:noFill/>
          <a:ln w="12700" cap="flat" cmpd="sng">
            <a:solidFill>
              <a:srgbClr val="3185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Shape 1041"/>
          <p:cNvSpPr txBox="1"/>
          <p:nvPr/>
        </p:nvSpPr>
        <p:spPr>
          <a:xfrm>
            <a:off x="266445" y="1313340"/>
            <a:ext cx="280415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Forward genetic screens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Shape 1042"/>
          <p:cNvSpPr txBox="1"/>
          <p:nvPr/>
        </p:nvSpPr>
        <p:spPr>
          <a:xfrm>
            <a:off x="3201045" y="1329264"/>
            <a:ext cx="280415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Reverse genetic screens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Shape 1043"/>
          <p:cNvSpPr txBox="1"/>
          <p:nvPr/>
        </p:nvSpPr>
        <p:spPr>
          <a:xfrm>
            <a:off x="6075353" y="1189426"/>
            <a:ext cx="2804154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Biochemical  genetic screens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/>
          <p:nvPr/>
        </p:nvSpPr>
        <p:spPr>
          <a:xfrm>
            <a:off x="1449709" y="2027405"/>
            <a:ext cx="7442769" cy="292388"/>
          </a:xfrm>
          <a:prstGeom prst="rect">
            <a:avLst/>
          </a:prstGeom>
          <a:solidFill>
            <a:srgbClr val="DAE5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Peptidomics:</a:t>
            </a: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Large-scale, simultaneous analysis of a complex mixture of peptides</a:t>
            </a:r>
            <a:endParaRPr/>
          </a:p>
        </p:txBody>
      </p:sp>
      <p:sp>
        <p:nvSpPr>
          <p:cNvPr id="1050" name="Shape 1050"/>
          <p:cNvSpPr txBox="1"/>
          <p:nvPr/>
        </p:nvSpPr>
        <p:spPr>
          <a:xfrm>
            <a:off x="1449710" y="4144449"/>
            <a:ext cx="7442769" cy="292388"/>
          </a:xfrm>
          <a:prstGeom prst="rect">
            <a:avLst/>
          </a:prstGeom>
          <a:solidFill>
            <a:srgbClr val="DAE5F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Bioassay Screens:</a:t>
            </a:r>
            <a:r>
              <a:rPr lang="en-US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Step-wise purification of a peptide based on a screen for biological activity</a:t>
            </a:r>
            <a:endParaRPr/>
          </a:p>
        </p:txBody>
      </p:sp>
      <p:sp>
        <p:nvSpPr>
          <p:cNvPr id="1051" name="Shape 1051"/>
          <p:cNvSpPr/>
          <p:nvPr/>
        </p:nvSpPr>
        <p:spPr>
          <a:xfrm>
            <a:off x="1444949" y="4133327"/>
            <a:ext cx="7447532" cy="1995973"/>
          </a:xfrm>
          <a:prstGeom prst="roundRect">
            <a:avLst>
              <a:gd name="adj" fmla="val 0"/>
            </a:avLst>
          </a:prstGeom>
          <a:noFill/>
          <a:ln w="2540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Shape 1052"/>
          <p:cNvSpPr/>
          <p:nvPr/>
        </p:nvSpPr>
        <p:spPr>
          <a:xfrm>
            <a:off x="1439652" y="2024844"/>
            <a:ext cx="7452829" cy="1995973"/>
          </a:xfrm>
          <a:prstGeom prst="roundRect">
            <a:avLst>
              <a:gd name="adj" fmla="val 0"/>
            </a:avLst>
          </a:prstGeom>
          <a:noFill/>
          <a:ln w="2540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Shape 1053"/>
          <p:cNvSpPr txBox="1">
            <a:spLocks noGrp="1"/>
          </p:cNvSpPr>
          <p:nvPr>
            <p:ph type="title"/>
          </p:nvPr>
        </p:nvSpPr>
        <p:spPr>
          <a:xfrm>
            <a:off x="0" y="112451"/>
            <a:ext cx="9144000" cy="95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Biochemical methods offer direct detection of peptide hormones</a:t>
            </a:r>
            <a:endParaRPr sz="2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Shape 1054"/>
          <p:cNvSpPr txBox="1"/>
          <p:nvPr/>
        </p:nvSpPr>
        <p:spPr>
          <a:xfrm>
            <a:off x="1439651" y="1174526"/>
            <a:ext cx="7452829" cy="738664"/>
          </a:xfrm>
          <a:prstGeom prst="rect">
            <a:avLst/>
          </a:prstGeom>
          <a:solidFill>
            <a:srgbClr val="DAE5F1"/>
          </a:solidFill>
          <a:ln w="2540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Biochemical Methods Rely on: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Isolation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a Peptide from a diverse mixture of macromolecules, &amp;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arenR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Direct Detection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Peptide, usually by Mass Spectrometry (MS)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5" name="Shape 10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470498" y="4395044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Shape 1056"/>
          <p:cNvSpPr/>
          <p:nvPr/>
        </p:nvSpPr>
        <p:spPr>
          <a:xfrm rot="4020000">
            <a:off x="710195" y="4490073"/>
            <a:ext cx="108000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Shape 1057"/>
          <p:cNvSpPr/>
          <p:nvPr/>
        </p:nvSpPr>
        <p:spPr>
          <a:xfrm rot="1020000">
            <a:off x="480973" y="3766445"/>
            <a:ext cx="1080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8" name="Shape 1058"/>
          <p:cNvGrpSpPr/>
          <p:nvPr/>
        </p:nvGrpSpPr>
        <p:grpSpPr>
          <a:xfrm>
            <a:off x="224551" y="4309283"/>
            <a:ext cx="145156" cy="107956"/>
            <a:chOff x="610368" y="2816972"/>
            <a:chExt cx="145156" cy="107956"/>
          </a:xfrm>
        </p:grpSpPr>
        <p:sp>
          <p:nvSpPr>
            <p:cNvPr id="1059" name="Shape 1059"/>
            <p:cNvSpPr/>
            <p:nvPr/>
          </p:nvSpPr>
          <p:spPr>
            <a:xfrm>
              <a:off x="610368" y="2852928"/>
              <a:ext cx="72000" cy="720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60" name="Shape 1060"/>
            <p:cNvCxnSpPr>
              <a:stCxn id="1059" idx="7"/>
            </p:cNvCxnSpPr>
            <p:nvPr/>
          </p:nvCxnSpPr>
          <p:spPr>
            <a:xfrm rot="10800000" flipH="1">
              <a:off x="671824" y="2816972"/>
              <a:ext cx="82500" cy="4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1" name="Shape 1061"/>
            <p:cNvCxnSpPr>
              <a:stCxn id="1059" idx="7"/>
            </p:cNvCxnSpPr>
            <p:nvPr/>
          </p:nvCxnSpPr>
          <p:spPr>
            <a:xfrm rot="10800000" flipH="1">
              <a:off x="671824" y="2852972"/>
              <a:ext cx="83700" cy="10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062" name="Shape 1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24053" y="3897052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Shape 1063"/>
          <p:cNvSpPr/>
          <p:nvPr/>
        </p:nvSpPr>
        <p:spPr>
          <a:xfrm rot="-3300000">
            <a:off x="242354" y="3949805"/>
            <a:ext cx="108000" cy="3384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Shape 1064"/>
          <p:cNvSpPr/>
          <p:nvPr/>
        </p:nvSpPr>
        <p:spPr>
          <a:xfrm>
            <a:off x="756453" y="3681008"/>
            <a:ext cx="1080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5" name="Shape 10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608" y="4039043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Shape 1066"/>
          <p:cNvSpPr/>
          <p:nvPr/>
        </p:nvSpPr>
        <p:spPr>
          <a:xfrm>
            <a:off x="323528" y="4097062"/>
            <a:ext cx="108000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Shape 1067"/>
          <p:cNvSpPr/>
          <p:nvPr/>
        </p:nvSpPr>
        <p:spPr>
          <a:xfrm rot="-4680000">
            <a:off x="828481" y="4655020"/>
            <a:ext cx="1080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8" name="Shape 10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20000">
            <a:off x="728853" y="4294164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Shape 1069"/>
          <p:cNvSpPr/>
          <p:nvPr/>
        </p:nvSpPr>
        <p:spPr>
          <a:xfrm rot="1020000">
            <a:off x="655730" y="4047423"/>
            <a:ext cx="108000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Shape 1070"/>
          <p:cNvSpPr/>
          <p:nvPr/>
        </p:nvSpPr>
        <p:spPr>
          <a:xfrm rot="-2040000">
            <a:off x="1058659" y="4416139"/>
            <a:ext cx="1080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1" name="Shape 10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42209" y="4663261"/>
            <a:ext cx="158510" cy="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Shape 10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890563" y="3879318"/>
            <a:ext cx="158510" cy="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Shape 10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336" y="4482231"/>
            <a:ext cx="158510" cy="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Shape 10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649178" y="3819437"/>
            <a:ext cx="158510" cy="121931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Shape 1075"/>
          <p:cNvSpPr/>
          <p:nvPr/>
        </p:nvSpPr>
        <p:spPr>
          <a:xfrm rot="1020000">
            <a:off x="586654" y="4171647"/>
            <a:ext cx="1080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76" name="Shape 1076"/>
          <p:cNvGrpSpPr/>
          <p:nvPr/>
        </p:nvGrpSpPr>
        <p:grpSpPr>
          <a:xfrm>
            <a:off x="287524" y="4566602"/>
            <a:ext cx="145156" cy="107956"/>
            <a:chOff x="610368" y="2816972"/>
            <a:chExt cx="145156" cy="107956"/>
          </a:xfrm>
        </p:grpSpPr>
        <p:sp>
          <p:nvSpPr>
            <p:cNvPr id="1077" name="Shape 1077"/>
            <p:cNvSpPr/>
            <p:nvPr/>
          </p:nvSpPr>
          <p:spPr>
            <a:xfrm>
              <a:off x="610368" y="2852928"/>
              <a:ext cx="72000" cy="720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78" name="Shape 1078"/>
            <p:cNvCxnSpPr>
              <a:stCxn id="1077" idx="7"/>
            </p:cNvCxnSpPr>
            <p:nvPr/>
          </p:nvCxnSpPr>
          <p:spPr>
            <a:xfrm rot="10800000" flipH="1">
              <a:off x="671824" y="2816972"/>
              <a:ext cx="82500" cy="4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9" name="Shape 1079"/>
            <p:cNvCxnSpPr>
              <a:stCxn id="1077" idx="7"/>
            </p:cNvCxnSpPr>
            <p:nvPr/>
          </p:nvCxnSpPr>
          <p:spPr>
            <a:xfrm rot="10800000" flipH="1">
              <a:off x="671824" y="2852972"/>
              <a:ext cx="83700" cy="10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080" name="Shape 1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87026" y="4246683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Shape 1081"/>
          <p:cNvSpPr/>
          <p:nvPr/>
        </p:nvSpPr>
        <p:spPr>
          <a:xfrm rot="-3300000">
            <a:off x="381630" y="4309845"/>
            <a:ext cx="108000" cy="3384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791580" y="4041060"/>
            <a:ext cx="108000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3" name="Shape 10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426" y="4689140"/>
            <a:ext cx="18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Shape 1084"/>
          <p:cNvSpPr/>
          <p:nvPr/>
        </p:nvSpPr>
        <p:spPr>
          <a:xfrm>
            <a:off x="487611" y="4457102"/>
            <a:ext cx="108000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Shape 1085"/>
          <p:cNvSpPr/>
          <p:nvPr/>
        </p:nvSpPr>
        <p:spPr>
          <a:xfrm rot="1020000">
            <a:off x="791826" y="4407463"/>
            <a:ext cx="108000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6" name="Shape 10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953536" y="4264973"/>
            <a:ext cx="158510" cy="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Shape 10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704405" y="4223250"/>
            <a:ext cx="158510" cy="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Shape 10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48014" y="3617759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Shape 10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20000">
            <a:off x="80345" y="4133698"/>
            <a:ext cx="180000" cy="18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0" name="Shape 1090"/>
          <p:cNvGrpSpPr/>
          <p:nvPr/>
        </p:nvGrpSpPr>
        <p:grpSpPr>
          <a:xfrm>
            <a:off x="899592" y="2924944"/>
            <a:ext cx="544059" cy="407650"/>
            <a:chOff x="907992" y="2994086"/>
            <a:chExt cx="883082" cy="335662"/>
          </a:xfrm>
        </p:grpSpPr>
        <p:cxnSp>
          <p:nvCxnSpPr>
            <p:cNvPr id="1091" name="Shape 1091"/>
            <p:cNvCxnSpPr/>
            <p:nvPr/>
          </p:nvCxnSpPr>
          <p:spPr>
            <a:xfrm>
              <a:off x="1323074" y="2996952"/>
              <a:ext cx="468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92" name="Shape 1092"/>
            <p:cNvCxnSpPr/>
            <p:nvPr/>
          </p:nvCxnSpPr>
          <p:spPr>
            <a:xfrm rot="10800000" flipH="1">
              <a:off x="907992" y="2994086"/>
              <a:ext cx="415082" cy="33566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093" name="Shape 1093"/>
          <p:cNvGrpSpPr/>
          <p:nvPr/>
        </p:nvGrpSpPr>
        <p:grpSpPr>
          <a:xfrm>
            <a:off x="921292" y="4941148"/>
            <a:ext cx="522359" cy="334800"/>
            <a:chOff x="929692" y="4653136"/>
            <a:chExt cx="870000" cy="334800"/>
          </a:xfrm>
        </p:grpSpPr>
        <p:cxnSp>
          <p:nvCxnSpPr>
            <p:cNvPr id="1094" name="Shape 1094"/>
            <p:cNvCxnSpPr/>
            <p:nvPr/>
          </p:nvCxnSpPr>
          <p:spPr>
            <a:xfrm>
              <a:off x="1331692" y="4983368"/>
              <a:ext cx="468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95" name="Shape 1095"/>
            <p:cNvCxnSpPr/>
            <p:nvPr/>
          </p:nvCxnSpPr>
          <p:spPr>
            <a:xfrm>
              <a:off x="929692" y="4653136"/>
              <a:ext cx="414000" cy="334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96" name="Shape 1096"/>
          <p:cNvSpPr txBox="1"/>
          <p:nvPr/>
        </p:nvSpPr>
        <p:spPr>
          <a:xfrm>
            <a:off x="52114" y="3356972"/>
            <a:ext cx="12298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Ground tissue</a:t>
            </a:r>
            <a:endParaRPr sz="1200" b="1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7" name="Shape 10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00000">
            <a:off x="2420265" y="3463131"/>
            <a:ext cx="180000" cy="195758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Shape 1098"/>
          <p:cNvSpPr/>
          <p:nvPr/>
        </p:nvSpPr>
        <p:spPr>
          <a:xfrm rot="4020000">
            <a:off x="2657292" y="3556085"/>
            <a:ext cx="108000" cy="78303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Shape 1099"/>
          <p:cNvSpPr/>
          <p:nvPr/>
        </p:nvSpPr>
        <p:spPr>
          <a:xfrm rot="1020000">
            <a:off x="3541223" y="3075309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0" name="Shape 1100"/>
          <p:cNvGrpSpPr/>
          <p:nvPr/>
        </p:nvGrpSpPr>
        <p:grpSpPr>
          <a:xfrm>
            <a:off x="2168746" y="3379678"/>
            <a:ext cx="158190" cy="107956"/>
            <a:chOff x="610368" y="2816972"/>
            <a:chExt cx="145456" cy="107956"/>
          </a:xfrm>
        </p:grpSpPr>
        <p:sp>
          <p:nvSpPr>
            <p:cNvPr id="1101" name="Shape 1101"/>
            <p:cNvSpPr/>
            <p:nvPr/>
          </p:nvSpPr>
          <p:spPr>
            <a:xfrm>
              <a:off x="610368" y="2852928"/>
              <a:ext cx="72000" cy="720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02" name="Shape 1102"/>
            <p:cNvCxnSpPr>
              <a:stCxn id="1101" idx="7"/>
            </p:cNvCxnSpPr>
            <p:nvPr/>
          </p:nvCxnSpPr>
          <p:spPr>
            <a:xfrm rot="10800000" flipH="1">
              <a:off x="671824" y="2816972"/>
              <a:ext cx="82500" cy="4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03" name="Shape 1103"/>
            <p:cNvCxnSpPr>
              <a:stCxn id="1101" idx="7"/>
            </p:cNvCxnSpPr>
            <p:nvPr/>
          </p:nvCxnSpPr>
          <p:spPr>
            <a:xfrm rot="10800000" flipH="1">
              <a:off x="671824" y="2852972"/>
              <a:ext cx="84000" cy="10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104" name="Shape 11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376128" y="2959568"/>
            <a:ext cx="180000" cy="195758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Shape 1105"/>
          <p:cNvSpPr/>
          <p:nvPr/>
        </p:nvSpPr>
        <p:spPr>
          <a:xfrm rot="-3300000">
            <a:off x="2191415" y="3017666"/>
            <a:ext cx="108000" cy="45719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3695526" y="2982108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7" name="Shape 11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07804" y="3109438"/>
            <a:ext cx="195758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Shape 1108"/>
          <p:cNvSpPr/>
          <p:nvPr/>
        </p:nvSpPr>
        <p:spPr>
          <a:xfrm>
            <a:off x="2267723" y="3167457"/>
            <a:ext cx="117455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9" name="Shape 1109"/>
          <p:cNvSpPr/>
          <p:nvPr/>
        </p:nvSpPr>
        <p:spPr>
          <a:xfrm rot="-4680000">
            <a:off x="3700252" y="3383729"/>
            <a:ext cx="108000" cy="11745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0" name="Shape 1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20000">
            <a:off x="2672704" y="3366862"/>
            <a:ext cx="195758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Shape 1111"/>
          <p:cNvSpPr/>
          <p:nvPr/>
        </p:nvSpPr>
        <p:spPr>
          <a:xfrm rot="1020000">
            <a:off x="2599719" y="3119200"/>
            <a:ext cx="117455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2" name="Shape 1112"/>
          <p:cNvSpPr/>
          <p:nvPr/>
        </p:nvSpPr>
        <p:spPr>
          <a:xfrm rot="-2040000">
            <a:off x="3913309" y="3280150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3" name="Shape 1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491744" y="3728318"/>
            <a:ext cx="158510" cy="13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Shape 1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840096" y="2944376"/>
            <a:ext cx="158510" cy="13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Shape 1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531" y="3552626"/>
            <a:ext cx="172387" cy="12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Shape 1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2597148" y="2880721"/>
            <a:ext cx="158510" cy="13260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/>
          <p:nvPr/>
        </p:nvSpPr>
        <p:spPr>
          <a:xfrm rot="1020000">
            <a:off x="3525521" y="3292177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8" name="Shape 1118"/>
          <p:cNvGrpSpPr/>
          <p:nvPr/>
        </p:nvGrpSpPr>
        <p:grpSpPr>
          <a:xfrm>
            <a:off x="2231719" y="3636997"/>
            <a:ext cx="158190" cy="107956"/>
            <a:chOff x="610368" y="2816972"/>
            <a:chExt cx="145456" cy="107956"/>
          </a:xfrm>
        </p:grpSpPr>
        <p:sp>
          <p:nvSpPr>
            <p:cNvPr id="1119" name="Shape 1119"/>
            <p:cNvSpPr/>
            <p:nvPr/>
          </p:nvSpPr>
          <p:spPr>
            <a:xfrm>
              <a:off x="610368" y="2852928"/>
              <a:ext cx="72000" cy="72000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20" name="Shape 1120"/>
            <p:cNvCxnSpPr>
              <a:stCxn id="1119" idx="7"/>
            </p:cNvCxnSpPr>
            <p:nvPr/>
          </p:nvCxnSpPr>
          <p:spPr>
            <a:xfrm rot="10800000" flipH="1">
              <a:off x="671824" y="2816972"/>
              <a:ext cx="82500" cy="46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21" name="Shape 1121"/>
            <p:cNvCxnSpPr>
              <a:stCxn id="1119" idx="7"/>
            </p:cNvCxnSpPr>
            <p:nvPr/>
          </p:nvCxnSpPr>
          <p:spPr>
            <a:xfrm rot="10800000" flipH="1">
              <a:off x="671824" y="2852972"/>
              <a:ext cx="84000" cy="105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122" name="Shape 1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439101" y="3309199"/>
            <a:ext cx="180000" cy="195758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Shape 1123"/>
          <p:cNvSpPr/>
          <p:nvPr/>
        </p:nvSpPr>
        <p:spPr>
          <a:xfrm rot="-3300000">
            <a:off x="2330691" y="3377706"/>
            <a:ext cx="108000" cy="45719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Shape 1124"/>
          <p:cNvSpPr/>
          <p:nvPr/>
        </p:nvSpPr>
        <p:spPr>
          <a:xfrm>
            <a:off x="3730653" y="3160208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5" name="Shape 11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3622" y="3759535"/>
            <a:ext cx="195758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Shape 1126"/>
          <p:cNvSpPr/>
          <p:nvPr/>
        </p:nvSpPr>
        <p:spPr>
          <a:xfrm>
            <a:off x="2431806" y="3527497"/>
            <a:ext cx="117455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Shape 1127"/>
          <p:cNvSpPr/>
          <p:nvPr/>
        </p:nvSpPr>
        <p:spPr>
          <a:xfrm rot="1020000">
            <a:off x="2735815" y="3479240"/>
            <a:ext cx="117455" cy="72000"/>
          </a:xfrm>
          <a:prstGeom prst="ellipse">
            <a:avLst/>
          </a:prstGeom>
          <a:solidFill>
            <a:srgbClr val="C5D8F1"/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8" name="Shape 1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903069" y="3330031"/>
            <a:ext cx="158510" cy="13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Shape 1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2652375" y="3284534"/>
            <a:ext cx="158510" cy="13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Shape 1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500089" y="2680275"/>
            <a:ext cx="180000" cy="19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Shape 11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20000">
            <a:off x="2024196" y="3206396"/>
            <a:ext cx="195758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Shape 1132"/>
          <p:cNvSpPr txBox="1"/>
          <p:nvPr/>
        </p:nvSpPr>
        <p:spPr>
          <a:xfrm>
            <a:off x="1511660" y="2438400"/>
            <a:ext cx="32189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Biochemical tools separate out peptides</a:t>
            </a:r>
            <a:endParaRPr sz="12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Shape 1133"/>
          <p:cNvSpPr txBox="1"/>
          <p:nvPr/>
        </p:nvSpPr>
        <p:spPr>
          <a:xfrm>
            <a:off x="4882579" y="2447272"/>
            <a:ext cx="15162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Identification of peptides by MS</a:t>
            </a:r>
            <a:endParaRPr sz="12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4" name="Shape 1134"/>
          <p:cNvCxnSpPr/>
          <p:nvPr/>
        </p:nvCxnSpPr>
        <p:spPr>
          <a:xfrm>
            <a:off x="4427984" y="3214884"/>
            <a:ext cx="2883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35" name="Shape 1135"/>
          <p:cNvCxnSpPr/>
          <p:nvPr/>
        </p:nvCxnSpPr>
        <p:spPr>
          <a:xfrm>
            <a:off x="6335897" y="3197601"/>
            <a:ext cx="2883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6" name="Shape 1136"/>
          <p:cNvSpPr txBox="1"/>
          <p:nvPr/>
        </p:nvSpPr>
        <p:spPr>
          <a:xfrm>
            <a:off x="6553200" y="2447272"/>
            <a:ext cx="2743200" cy="26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of two </a:t>
            </a:r>
            <a:r>
              <a:rPr lang="en-US" sz="1200" b="1" u="sng" dirty="0">
                <a:solidFill>
                  <a:schemeClr val="dk1"/>
                </a:solidFill>
              </a:rPr>
              <a:t>c</a:t>
            </a: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onditions</a:t>
            </a:r>
            <a:endParaRPr sz="12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Shape 1137"/>
          <p:cNvSpPr/>
          <p:nvPr/>
        </p:nvSpPr>
        <p:spPr>
          <a:xfrm rot="1020000">
            <a:off x="7013192" y="3363341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7167495" y="3270140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Shape 1139"/>
          <p:cNvSpPr/>
          <p:nvPr/>
        </p:nvSpPr>
        <p:spPr>
          <a:xfrm rot="-4680000">
            <a:off x="7172221" y="3671761"/>
            <a:ext cx="108000" cy="11745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Shape 1140"/>
          <p:cNvSpPr/>
          <p:nvPr/>
        </p:nvSpPr>
        <p:spPr>
          <a:xfrm rot="-2040000">
            <a:off x="7385278" y="3568182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Shape 1141"/>
          <p:cNvSpPr/>
          <p:nvPr/>
        </p:nvSpPr>
        <p:spPr>
          <a:xfrm rot="1020000">
            <a:off x="6997490" y="3580209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Shape 1142"/>
          <p:cNvSpPr/>
          <p:nvPr/>
        </p:nvSpPr>
        <p:spPr>
          <a:xfrm>
            <a:off x="7202622" y="3448240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Shape 1143"/>
          <p:cNvSpPr/>
          <p:nvPr/>
        </p:nvSpPr>
        <p:spPr>
          <a:xfrm rot="1020000">
            <a:off x="8058746" y="3354485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8213049" y="3261284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Shape 1145"/>
          <p:cNvSpPr/>
          <p:nvPr/>
        </p:nvSpPr>
        <p:spPr>
          <a:xfrm rot="-4680000">
            <a:off x="8217775" y="3662905"/>
            <a:ext cx="108000" cy="11745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Shape 1146"/>
          <p:cNvSpPr/>
          <p:nvPr/>
        </p:nvSpPr>
        <p:spPr>
          <a:xfrm rot="-2040000">
            <a:off x="8430832" y="3559326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7" name="Shape 1147"/>
          <p:cNvSpPr/>
          <p:nvPr/>
        </p:nvSpPr>
        <p:spPr>
          <a:xfrm rot="1020000">
            <a:off x="8043044" y="3571353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Shape 1148"/>
          <p:cNvSpPr/>
          <p:nvPr/>
        </p:nvSpPr>
        <p:spPr>
          <a:xfrm>
            <a:off x="8248176" y="3439384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Shape 1149"/>
          <p:cNvSpPr/>
          <p:nvPr/>
        </p:nvSpPr>
        <p:spPr>
          <a:xfrm rot="1020000">
            <a:off x="8420663" y="3359429"/>
            <a:ext cx="117455" cy="10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Shape 1150"/>
          <p:cNvSpPr txBox="1"/>
          <p:nvPr/>
        </p:nvSpPr>
        <p:spPr>
          <a:xfrm>
            <a:off x="6792911" y="2813109"/>
            <a:ext cx="80342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Untreated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Shape 1151"/>
          <p:cNvSpPr txBox="1"/>
          <p:nvPr/>
        </p:nvSpPr>
        <p:spPr>
          <a:xfrm>
            <a:off x="7971715" y="2816940"/>
            <a:ext cx="67037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Treated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Shape 1152"/>
          <p:cNvSpPr txBox="1"/>
          <p:nvPr/>
        </p:nvSpPr>
        <p:spPr>
          <a:xfrm>
            <a:off x="7574795" y="2811211"/>
            <a:ext cx="3642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sz="11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Shape 1153"/>
          <p:cNvSpPr txBox="1"/>
          <p:nvPr/>
        </p:nvSpPr>
        <p:spPr>
          <a:xfrm>
            <a:off x="3620194" y="4520153"/>
            <a:ext cx="38681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Chromatography steps isolate the peptide</a:t>
            </a:r>
            <a:endParaRPr sz="12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4" name="Shape 1154"/>
          <p:cNvGrpSpPr/>
          <p:nvPr/>
        </p:nvGrpSpPr>
        <p:grpSpPr>
          <a:xfrm>
            <a:off x="3720759" y="5083382"/>
            <a:ext cx="2152684" cy="1081922"/>
            <a:chOff x="3706311" y="4990225"/>
            <a:chExt cx="2152684" cy="1081922"/>
          </a:xfrm>
        </p:grpSpPr>
        <p:cxnSp>
          <p:nvCxnSpPr>
            <p:cNvPr id="1155" name="Shape 1155"/>
            <p:cNvCxnSpPr/>
            <p:nvPr/>
          </p:nvCxnSpPr>
          <p:spPr>
            <a:xfrm rot="10800000">
              <a:off x="4078564" y="5794134"/>
              <a:ext cx="1763744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56" name="Shape 1156"/>
            <p:cNvCxnSpPr/>
            <p:nvPr/>
          </p:nvCxnSpPr>
          <p:spPr>
            <a:xfrm>
              <a:off x="4078564" y="4990225"/>
              <a:ext cx="14707" cy="80986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57" name="Shape 1157"/>
            <p:cNvSpPr txBox="1"/>
            <p:nvPr/>
          </p:nvSpPr>
          <p:spPr>
            <a:xfrm>
              <a:off x="4533909" y="5780620"/>
              <a:ext cx="844819" cy="291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Time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Shape 1158"/>
            <p:cNvSpPr txBox="1"/>
            <p:nvPr/>
          </p:nvSpPr>
          <p:spPr>
            <a:xfrm rot="-5400000">
              <a:off x="3533387" y="5192125"/>
              <a:ext cx="74595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Assay Readout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59" name="Shape 1159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94995" y="5033285"/>
              <a:ext cx="1764000" cy="76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0" name="Shape 1160"/>
          <p:cNvSpPr/>
          <p:nvPr/>
        </p:nvSpPr>
        <p:spPr>
          <a:xfrm rot="-5400000">
            <a:off x="4247965" y="5093691"/>
            <a:ext cx="180000" cy="180000"/>
          </a:xfrm>
          <a:prstGeom prst="righ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Shape 1161"/>
          <p:cNvSpPr/>
          <p:nvPr/>
        </p:nvSpPr>
        <p:spPr>
          <a:xfrm>
            <a:off x="4337417" y="4840590"/>
            <a:ext cx="2394823" cy="513879"/>
          </a:xfrm>
          <a:prstGeom prst="arc">
            <a:avLst>
              <a:gd name="adj1" fmla="val 10845011"/>
              <a:gd name="adj2" fmla="val 15512515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Shape 1162"/>
          <p:cNvSpPr/>
          <p:nvPr/>
        </p:nvSpPr>
        <p:spPr>
          <a:xfrm>
            <a:off x="4276535" y="4836490"/>
            <a:ext cx="2394823" cy="680742"/>
          </a:xfrm>
          <a:prstGeom prst="arc">
            <a:avLst>
              <a:gd name="adj1" fmla="val 16216247"/>
              <a:gd name="adj2" fmla="val 2555747"/>
            </a:avLst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3" name="Shape 1163"/>
          <p:cNvCxnSpPr/>
          <p:nvPr/>
        </p:nvCxnSpPr>
        <p:spPr>
          <a:xfrm>
            <a:off x="3383569" y="5375009"/>
            <a:ext cx="2883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64" name="Shape 1164"/>
          <p:cNvCxnSpPr/>
          <p:nvPr/>
        </p:nvCxnSpPr>
        <p:spPr>
          <a:xfrm>
            <a:off x="6840252" y="5357726"/>
            <a:ext cx="28833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65" name="Shape 1165"/>
          <p:cNvSpPr txBox="1"/>
          <p:nvPr/>
        </p:nvSpPr>
        <p:spPr>
          <a:xfrm>
            <a:off x="7423492" y="4526483"/>
            <a:ext cx="1432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Identification of peptide by MS</a:t>
            </a:r>
            <a:endParaRPr sz="12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6" name="Shape 1166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340" y="2967447"/>
            <a:ext cx="1509370" cy="86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Shape 1167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94" y="5053298"/>
            <a:ext cx="1509370" cy="86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Shape 1168"/>
          <p:cNvSpPr txBox="1"/>
          <p:nvPr/>
        </p:nvSpPr>
        <p:spPr>
          <a:xfrm>
            <a:off x="5257048" y="4956036"/>
            <a:ext cx="14107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Repeat with different chromatographic chemistry</a:t>
            </a:r>
            <a:endParaRPr sz="1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Shape 1169"/>
          <p:cNvSpPr txBox="1"/>
          <p:nvPr/>
        </p:nvSpPr>
        <p:spPr>
          <a:xfrm>
            <a:off x="1450297" y="4521137"/>
            <a:ext cx="1976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Develop/select bioassay</a:t>
            </a:r>
            <a:endParaRPr sz="12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Shape 1170"/>
          <p:cNvSpPr txBox="1"/>
          <p:nvPr/>
        </p:nvSpPr>
        <p:spPr>
          <a:xfrm>
            <a:off x="1542116" y="4892967"/>
            <a:ext cx="20954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Apply mixture and measure: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growth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r>
              <a:rPr lang="en-US" sz="12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spikes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Expression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…….</a:t>
            </a:r>
            <a:endParaRPr/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4427806" y="4926387"/>
            <a:ext cx="7160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Collect fraction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1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to peptide hormones</a:t>
            </a:r>
            <a:endParaRPr sz="27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909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558731205"/>
              </p:ext>
            </p:extLst>
          </p:nvPr>
        </p:nvGraphicFramePr>
        <p:xfrm>
          <a:off x="1019734" y="1560376"/>
          <a:ext cx="7117492" cy="4334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77" name="Shape 1177"/>
          <p:cNvSpPr txBox="1"/>
          <p:nvPr/>
        </p:nvSpPr>
        <p:spPr>
          <a:xfrm>
            <a:off x="0" y="116632"/>
            <a:ext cx="9144000" cy="87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cooperative application of these techniques drives discovery of novel peptide hormones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9" name="Shape 117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0768" y="4458448"/>
            <a:ext cx="835305" cy="8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Shape 1180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599" y="4429503"/>
            <a:ext cx="1064839" cy="87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Shape 1181"/>
          <p:cNvSpPr txBox="1"/>
          <p:nvPr/>
        </p:nvSpPr>
        <p:spPr>
          <a:xfrm>
            <a:off x="321499" y="3755411"/>
            <a:ext cx="1646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Biochemistry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2" name="Shape 118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28856" y="2365309"/>
            <a:ext cx="978622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Shape 1183"/>
          <p:cNvSpPr txBox="1"/>
          <p:nvPr/>
        </p:nvSpPr>
        <p:spPr>
          <a:xfrm>
            <a:off x="321499" y="1535668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Shape 1184"/>
          <p:cNvSpPr txBox="1"/>
          <p:nvPr/>
        </p:nvSpPr>
        <p:spPr>
          <a:xfrm>
            <a:off x="6480212" y="3897868"/>
            <a:ext cx="11592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Genetics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Shape 1185"/>
          <p:cNvSpPr/>
          <p:nvPr/>
        </p:nvSpPr>
        <p:spPr>
          <a:xfrm>
            <a:off x="321499" y="1823514"/>
            <a:ext cx="2449679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Advantage: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predict many SSP genes at a time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Limitation: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Must rely on prior knowledge &amp; assumptions. Requires confirmation from the other techniques</a:t>
            </a:r>
            <a:endParaRPr dirty="0"/>
          </a:p>
        </p:txBody>
      </p:sp>
      <p:sp>
        <p:nvSpPr>
          <p:cNvPr id="1186" name="Shape 1186"/>
          <p:cNvSpPr/>
          <p:nvPr/>
        </p:nvSpPr>
        <p:spPr>
          <a:xfrm>
            <a:off x="336263" y="4084642"/>
            <a:ext cx="2526799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Advantage: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Offers direct detection of a mature peptide and identification of underlying gene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Limitation: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Technically difficult to isolate and identify peptides</a:t>
            </a:r>
            <a:endParaRPr dirty="0"/>
          </a:p>
        </p:txBody>
      </p:sp>
      <p:sp>
        <p:nvSpPr>
          <p:cNvPr id="1187" name="Shape 1187"/>
          <p:cNvSpPr/>
          <p:nvPr/>
        </p:nvSpPr>
        <p:spPr>
          <a:xfrm>
            <a:off x="6480212" y="4211412"/>
            <a:ext cx="253205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Advantage: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Connects peptide hormone genes to functions &amp; phenotypes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Limitation: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 redundancy of genes can limit the potential of discovery</a:t>
            </a:r>
            <a:endParaRPr dirty="0"/>
          </a:p>
        </p:txBody>
      </p:sp>
      <p:pic>
        <p:nvPicPr>
          <p:cNvPr id="1188" name="Shape 118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8921" y="2474711"/>
            <a:ext cx="807198" cy="522734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Shape 1189"/>
          <p:cNvSpPr txBox="1"/>
          <p:nvPr/>
        </p:nvSpPr>
        <p:spPr>
          <a:xfrm>
            <a:off x="6480212" y="1459468"/>
            <a:ext cx="1967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Transcriptomics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Shape 1190"/>
          <p:cNvSpPr/>
          <p:nvPr/>
        </p:nvSpPr>
        <p:spPr>
          <a:xfrm>
            <a:off x="6480212" y="1740932"/>
            <a:ext cx="2532055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Advantage: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classification of an ORF as an active, expressed peptide hormone gene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Limitation: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 and activity require confirmation from the other techniques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5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Mobility &amp; perception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peptide hormones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hape 1201"/>
          <p:cNvSpPr/>
          <p:nvPr/>
        </p:nvSpPr>
        <p:spPr>
          <a:xfrm>
            <a:off x="6093059" y="1927918"/>
            <a:ext cx="2775637" cy="553586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Shape 1202"/>
          <p:cNvSpPr txBox="1">
            <a:spLocks noGrp="1"/>
          </p:cNvSpPr>
          <p:nvPr>
            <p:ph type="title"/>
          </p:nvPr>
        </p:nvSpPr>
        <p:spPr>
          <a:xfrm>
            <a:off x="-9835" y="129812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Mechanisms of peptide hormone mobility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3" name="Shape 120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3523" y="2520367"/>
            <a:ext cx="2217283" cy="334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Shape 120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31" y="2647215"/>
            <a:ext cx="2539458" cy="279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Shape 1205"/>
          <p:cNvSpPr txBox="1"/>
          <p:nvPr/>
        </p:nvSpPr>
        <p:spPr>
          <a:xfrm>
            <a:off x="255633" y="800708"/>
            <a:ext cx="8613064" cy="646331"/>
          </a:xfrm>
          <a:prstGeom prst="rect">
            <a:avLst/>
          </a:prstGeom>
          <a:solidFill>
            <a:srgbClr val="DAE5F1"/>
          </a:solidFill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 expressed in one cell but receptor expressed in another cell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 … how does a peptide move from its source to its receptor target?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6" name="Shape 1206"/>
          <p:cNvGrpSpPr/>
          <p:nvPr/>
        </p:nvGrpSpPr>
        <p:grpSpPr>
          <a:xfrm>
            <a:off x="6179905" y="3044190"/>
            <a:ext cx="2172516" cy="2958686"/>
            <a:chOff x="6948264" y="3861334"/>
            <a:chExt cx="889687" cy="1828750"/>
          </a:xfrm>
        </p:grpSpPr>
        <p:pic>
          <p:nvPicPr>
            <p:cNvPr id="1207" name="Shape 120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48264" y="3861334"/>
              <a:ext cx="889687" cy="1828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8" name="Shape 1208"/>
            <p:cNvSpPr/>
            <p:nvPr/>
          </p:nvSpPr>
          <p:spPr>
            <a:xfrm>
              <a:off x="7033974" y="4316394"/>
              <a:ext cx="336831" cy="565803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Shape 1209"/>
            <p:cNvSpPr/>
            <p:nvPr/>
          </p:nvSpPr>
          <p:spPr>
            <a:xfrm flipH="1">
              <a:off x="7370805" y="4535890"/>
              <a:ext cx="336831" cy="565803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Shape 1210"/>
            <p:cNvSpPr/>
            <p:nvPr/>
          </p:nvSpPr>
          <p:spPr>
            <a:xfrm flipH="1">
              <a:off x="7370804" y="4239782"/>
              <a:ext cx="336831" cy="449358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Shape 1211"/>
            <p:cNvSpPr/>
            <p:nvPr/>
          </p:nvSpPr>
          <p:spPr>
            <a:xfrm rot="5400000">
              <a:off x="6925641" y="4748753"/>
              <a:ext cx="603717" cy="266886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Shape 1212"/>
            <p:cNvSpPr/>
            <p:nvPr/>
          </p:nvSpPr>
          <p:spPr>
            <a:xfrm rot="-5400000" flipH="1">
              <a:off x="7195672" y="4775193"/>
              <a:ext cx="603717" cy="266886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3" name="Shape 1213"/>
          <p:cNvSpPr txBox="1"/>
          <p:nvPr/>
        </p:nvSpPr>
        <p:spPr>
          <a:xfrm>
            <a:off x="7225462" y="2892051"/>
            <a:ext cx="13659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Shoot-expressed peptide hormones are loaded into the phloem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Shape 1214"/>
          <p:cNvSpPr txBox="1"/>
          <p:nvPr/>
        </p:nvSpPr>
        <p:spPr>
          <a:xfrm>
            <a:off x="7481740" y="5083688"/>
            <a:ext cx="1187159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Phloem-transported </a:t>
            </a:r>
            <a:r>
              <a:rPr lang="en-US" sz="900" b="1" dirty="0">
                <a:solidFill>
                  <a:schemeClr val="dk1"/>
                </a:solidFill>
              </a:rPr>
              <a:t>p</a:t>
            </a: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eptides </a:t>
            </a: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</a:t>
            </a: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distributed </a:t>
            </a: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root </a:t>
            </a:r>
            <a:r>
              <a:rPr lang="en-US" sz="900" b="1" dirty="0">
                <a:solidFill>
                  <a:schemeClr val="dk1"/>
                </a:solidFill>
              </a:rPr>
              <a:t>t</a:t>
            </a: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Shape 1215"/>
          <p:cNvSpPr txBox="1"/>
          <p:nvPr/>
        </p:nvSpPr>
        <p:spPr>
          <a:xfrm>
            <a:off x="4904297" y="1430130"/>
            <a:ext cx="2091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LONG-DISTANCE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Shape 1216"/>
          <p:cNvSpPr txBox="1"/>
          <p:nvPr/>
        </p:nvSpPr>
        <p:spPr>
          <a:xfrm>
            <a:off x="1202312" y="1469291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  <a:endParaRPr sz="1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7" name="Shape 1217"/>
          <p:cNvCxnSpPr/>
          <p:nvPr/>
        </p:nvCxnSpPr>
        <p:spPr>
          <a:xfrm>
            <a:off x="370109" y="1787561"/>
            <a:ext cx="252028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8" name="Shape 1218"/>
          <p:cNvCxnSpPr/>
          <p:nvPr/>
        </p:nvCxnSpPr>
        <p:spPr>
          <a:xfrm>
            <a:off x="3357736" y="1783086"/>
            <a:ext cx="5292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9" name="Shape 1219"/>
          <p:cNvSpPr/>
          <p:nvPr/>
        </p:nvSpPr>
        <p:spPr>
          <a:xfrm>
            <a:off x="3236167" y="1922162"/>
            <a:ext cx="2713705" cy="553586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255633" y="1897204"/>
            <a:ext cx="2821860" cy="55277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Shape 1221"/>
          <p:cNvSpPr/>
          <p:nvPr/>
        </p:nvSpPr>
        <p:spPr>
          <a:xfrm>
            <a:off x="248738" y="1916456"/>
            <a:ext cx="2821860" cy="4316796"/>
          </a:xfrm>
          <a:prstGeom prst="rect">
            <a:avLst/>
          </a:prstGeom>
          <a:noFill/>
          <a:ln w="1270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Shape 1222"/>
          <p:cNvSpPr/>
          <p:nvPr/>
        </p:nvSpPr>
        <p:spPr>
          <a:xfrm>
            <a:off x="3224976" y="1916455"/>
            <a:ext cx="2713705" cy="4316795"/>
          </a:xfrm>
          <a:prstGeom prst="rect">
            <a:avLst/>
          </a:prstGeom>
          <a:noFill/>
          <a:ln w="127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Shape 1223"/>
          <p:cNvSpPr/>
          <p:nvPr/>
        </p:nvSpPr>
        <p:spPr>
          <a:xfrm>
            <a:off x="6086164" y="1916009"/>
            <a:ext cx="2782532" cy="4314156"/>
          </a:xfrm>
          <a:prstGeom prst="rect">
            <a:avLst/>
          </a:prstGeom>
          <a:noFill/>
          <a:ln w="12700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4" name="Shape 1224"/>
          <p:cNvSpPr txBox="1"/>
          <p:nvPr/>
        </p:nvSpPr>
        <p:spPr>
          <a:xfrm>
            <a:off x="350931" y="1965569"/>
            <a:ext cx="26773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Apoplastic diffusion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Shape 1225"/>
          <p:cNvSpPr txBox="1"/>
          <p:nvPr/>
        </p:nvSpPr>
        <p:spPr>
          <a:xfrm>
            <a:off x="3699926" y="1990542"/>
            <a:ext cx="187904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Xylem stream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Shape 1226"/>
          <p:cNvSpPr txBox="1"/>
          <p:nvPr/>
        </p:nvSpPr>
        <p:spPr>
          <a:xfrm>
            <a:off x="6086164" y="1990542"/>
            <a:ext cx="28491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Phloem translocation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902" y="5786735"/>
            <a:ext cx="282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Murphy, E., Smith, S., &amp; De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Smet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(2012). Small signaling peptides in Arabidopsis development: How cells communicate over a short distance. Plant Cell 24: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3198–3217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1762" y="5809818"/>
            <a:ext cx="270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Okamoto,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Tabata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Matsubayashi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(2016). Long-distance peptide signaling essential for nutrient homeostasis in plants. Curr. Opin. Plant Biol. 34: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35–40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with permission.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/>
          <p:nvPr/>
        </p:nvSpPr>
        <p:spPr>
          <a:xfrm>
            <a:off x="6086164" y="776482"/>
            <a:ext cx="2775637" cy="563642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Shape 1233"/>
          <p:cNvSpPr/>
          <p:nvPr/>
        </p:nvSpPr>
        <p:spPr>
          <a:xfrm>
            <a:off x="3231188" y="798760"/>
            <a:ext cx="2713705" cy="54217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Shape 1234"/>
          <p:cNvSpPr/>
          <p:nvPr/>
        </p:nvSpPr>
        <p:spPr>
          <a:xfrm>
            <a:off x="250654" y="773996"/>
            <a:ext cx="2821860" cy="56694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Shape 1235"/>
          <p:cNvSpPr txBox="1">
            <a:spLocks noGrp="1"/>
          </p:cNvSpPr>
          <p:nvPr>
            <p:ph type="title"/>
          </p:nvPr>
        </p:nvSpPr>
        <p:spPr>
          <a:xfrm>
            <a:off x="0" y="91953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 to determine how a peptide is mobilized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6" name="Shape 1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708645" y="1784687"/>
            <a:ext cx="1772841" cy="1551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 txBox="1"/>
          <p:nvPr/>
        </p:nvSpPr>
        <p:spPr>
          <a:xfrm>
            <a:off x="3192305" y="880243"/>
            <a:ext cx="28077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Vascular sap extraction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Shape 1238"/>
          <p:cNvSpPr txBox="1"/>
          <p:nvPr/>
        </p:nvSpPr>
        <p:spPr>
          <a:xfrm>
            <a:off x="6103567" y="891203"/>
            <a:ext cx="27582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Root–shoot grafting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9" name="Shape 1239"/>
          <p:cNvGrpSpPr/>
          <p:nvPr/>
        </p:nvGrpSpPr>
        <p:grpSpPr>
          <a:xfrm>
            <a:off x="6115527" y="2156121"/>
            <a:ext cx="2659698" cy="3898541"/>
            <a:chOff x="3048499" y="2027325"/>
            <a:chExt cx="2659698" cy="3898541"/>
          </a:xfrm>
        </p:grpSpPr>
        <p:pic>
          <p:nvPicPr>
            <p:cNvPr id="1240" name="Shape 1240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344" y="2203830"/>
              <a:ext cx="669663" cy="4355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1" name="Shape 124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55322" y="2027325"/>
              <a:ext cx="576060" cy="601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Shape 124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1928" y="2730260"/>
              <a:ext cx="576060" cy="601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3" name="Shape 1243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5343" y="2881056"/>
              <a:ext cx="669663" cy="435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4" name="Shape 1244"/>
            <p:cNvSpPr txBox="1"/>
            <p:nvPr/>
          </p:nvSpPr>
          <p:spPr>
            <a:xfrm>
              <a:off x="3913722" y="2242252"/>
              <a:ext cx="11143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Wild type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Shape 1245"/>
            <p:cNvSpPr txBox="1"/>
            <p:nvPr/>
          </p:nvSpPr>
          <p:spPr>
            <a:xfrm>
              <a:off x="4008787" y="2915431"/>
              <a:ext cx="8209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Mutant</a:t>
              </a:r>
              <a:endPara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46" name="Shape 1246"/>
            <p:cNvGrpSpPr/>
            <p:nvPr/>
          </p:nvGrpSpPr>
          <p:grpSpPr>
            <a:xfrm>
              <a:off x="3936766" y="4119344"/>
              <a:ext cx="669663" cy="1036916"/>
              <a:chOff x="3953897" y="3560870"/>
              <a:chExt cx="669663" cy="1036916"/>
            </a:xfrm>
          </p:grpSpPr>
          <p:pic>
            <p:nvPicPr>
              <p:cNvPr id="1247" name="Shape 1247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30369" y="3560870"/>
                <a:ext cx="576060" cy="6013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8" name="Shape 1248"/>
              <p:cNvPicPr preferRelativeResize="0"/>
              <p:nvPr/>
            </p:nvPicPr>
            <p:blipFill rotWithShape="1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3897" y="4162209"/>
                <a:ext cx="669663" cy="4355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9" name="Shape 1249"/>
            <p:cNvGrpSpPr/>
            <p:nvPr/>
          </p:nvGrpSpPr>
          <p:grpSpPr>
            <a:xfrm>
              <a:off x="3181177" y="4111781"/>
              <a:ext cx="576060" cy="855917"/>
              <a:chOff x="3181177" y="3501008"/>
              <a:chExt cx="576060" cy="855917"/>
            </a:xfrm>
          </p:grpSpPr>
          <p:pic>
            <p:nvPicPr>
              <p:cNvPr id="1250" name="Shape 1250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4764" y="4099351"/>
                <a:ext cx="396000" cy="257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1" name="Shape 1251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81177" y="3501008"/>
                <a:ext cx="576060" cy="6013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2" name="Shape 1252"/>
            <p:cNvGrpSpPr/>
            <p:nvPr/>
          </p:nvGrpSpPr>
          <p:grpSpPr>
            <a:xfrm>
              <a:off x="4766813" y="4111141"/>
              <a:ext cx="669663" cy="1036916"/>
              <a:chOff x="4857259" y="3557745"/>
              <a:chExt cx="669663" cy="1036916"/>
            </a:xfrm>
          </p:grpSpPr>
          <p:pic>
            <p:nvPicPr>
              <p:cNvPr id="1253" name="Shape 1253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18628" y="3557745"/>
                <a:ext cx="576060" cy="6013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4" name="Shape 1254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57259" y="4159084"/>
                <a:ext cx="669663" cy="4355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55" name="Shape 1255"/>
            <p:cNvCxnSpPr/>
            <p:nvPr/>
          </p:nvCxnSpPr>
          <p:spPr>
            <a:xfrm flipH="1">
              <a:off x="3742339" y="3411410"/>
              <a:ext cx="468000" cy="576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56" name="Shape 1256"/>
            <p:cNvCxnSpPr/>
            <p:nvPr/>
          </p:nvCxnSpPr>
          <p:spPr>
            <a:xfrm flipH="1">
              <a:off x="4355976" y="3411410"/>
              <a:ext cx="1" cy="51374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257" name="Shape 1257"/>
            <p:cNvCxnSpPr/>
            <p:nvPr/>
          </p:nvCxnSpPr>
          <p:spPr>
            <a:xfrm>
              <a:off x="4485367" y="3411410"/>
              <a:ext cx="468000" cy="5760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258" name="Shape 1258"/>
            <p:cNvSpPr txBox="1"/>
            <p:nvPr/>
          </p:nvSpPr>
          <p:spPr>
            <a:xfrm>
              <a:off x="3048499" y="5157863"/>
              <a:ext cx="9376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Wild type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Shape 1259"/>
            <p:cNvSpPr txBox="1"/>
            <p:nvPr/>
          </p:nvSpPr>
          <p:spPr>
            <a:xfrm>
              <a:off x="3745790" y="5183666"/>
              <a:ext cx="1101768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Root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peptide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mutant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Shape 1260"/>
            <p:cNvSpPr txBox="1"/>
            <p:nvPr/>
          </p:nvSpPr>
          <p:spPr>
            <a:xfrm>
              <a:off x="4606429" y="5187202"/>
              <a:ext cx="1101768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Shoot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mutant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1" name="Shape 1261"/>
          <p:cNvSpPr txBox="1"/>
          <p:nvPr/>
        </p:nvSpPr>
        <p:spPr>
          <a:xfrm>
            <a:off x="3326944" y="3389799"/>
            <a:ext cx="25362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Sap is collected from the stem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2" name="Shape 1262"/>
          <p:cNvCxnSpPr/>
          <p:nvPr/>
        </p:nvCxnSpPr>
        <p:spPr>
          <a:xfrm flipH="1">
            <a:off x="4574593" y="3868547"/>
            <a:ext cx="1" cy="4014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63" name="Shape 1263"/>
          <p:cNvSpPr txBox="1"/>
          <p:nvPr/>
        </p:nvSpPr>
        <p:spPr>
          <a:xfrm>
            <a:off x="3341093" y="4325881"/>
            <a:ext cx="253624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are isolated from the xylem sap by liquid-liquid or solid-phase extraction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4" name="Shape 1264"/>
          <p:cNvCxnSpPr/>
          <p:nvPr/>
        </p:nvCxnSpPr>
        <p:spPr>
          <a:xfrm flipH="1">
            <a:off x="4588040" y="5143370"/>
            <a:ext cx="1" cy="401435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65" name="Shape 1265"/>
          <p:cNvSpPr txBox="1"/>
          <p:nvPr/>
        </p:nvSpPr>
        <p:spPr>
          <a:xfrm>
            <a:off x="3314623" y="5491501"/>
            <a:ext cx="2536244" cy="55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Isolated peptides are identified by 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 spectrometry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Shape 1266"/>
          <p:cNvSpPr txBox="1"/>
          <p:nvPr/>
        </p:nvSpPr>
        <p:spPr>
          <a:xfrm>
            <a:off x="6079269" y="1334529"/>
            <a:ext cx="273159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Tests for: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Spatially-segregated expression of receptor/ligand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Shape 1267"/>
          <p:cNvSpPr txBox="1"/>
          <p:nvPr/>
        </p:nvSpPr>
        <p:spPr>
          <a:xfrm>
            <a:off x="3200214" y="1296464"/>
            <a:ext cx="27444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Tests for: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Presence in vascular streams</a:t>
            </a:r>
            <a:endParaRPr/>
          </a:p>
        </p:txBody>
      </p:sp>
      <p:sp>
        <p:nvSpPr>
          <p:cNvPr id="1268" name="Shape 1268"/>
          <p:cNvSpPr txBox="1"/>
          <p:nvPr/>
        </p:nvSpPr>
        <p:spPr>
          <a:xfrm>
            <a:off x="248738" y="868974"/>
            <a:ext cx="28022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Apoplast </a:t>
            </a:r>
            <a:r>
              <a:rPr lang="en-US" sz="1800" b="1" dirty="0">
                <a:solidFill>
                  <a:schemeClr val="dk1"/>
                </a:solidFill>
              </a:rPr>
              <a:t>e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xtraction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Shape 1269"/>
          <p:cNvSpPr txBox="1"/>
          <p:nvPr/>
        </p:nvSpPr>
        <p:spPr>
          <a:xfrm>
            <a:off x="495754" y="2746064"/>
            <a:ext cx="229582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Apoplast: the extracellular space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Shape 1270"/>
          <p:cNvSpPr txBox="1"/>
          <p:nvPr/>
        </p:nvSpPr>
        <p:spPr>
          <a:xfrm>
            <a:off x="278396" y="4141479"/>
            <a:ext cx="28007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Vacuum infiltrate tissue with buffer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1" name="Shape 1271"/>
          <p:cNvCxnSpPr/>
          <p:nvPr/>
        </p:nvCxnSpPr>
        <p:spPr>
          <a:xfrm flipH="1">
            <a:off x="1715064" y="4486860"/>
            <a:ext cx="1" cy="324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72" name="Shape 1272"/>
          <p:cNvSpPr txBox="1"/>
          <p:nvPr/>
        </p:nvSpPr>
        <p:spPr>
          <a:xfrm>
            <a:off x="442193" y="5654447"/>
            <a:ext cx="24856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Centrifuge tissue to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e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xtract apoplast/buffer mixture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Shape 1273"/>
          <p:cNvSpPr/>
          <p:nvPr/>
        </p:nvSpPr>
        <p:spPr>
          <a:xfrm>
            <a:off x="495754" y="1873340"/>
            <a:ext cx="2295821" cy="1116603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Shape 1274"/>
          <p:cNvSpPr/>
          <p:nvPr/>
        </p:nvSpPr>
        <p:spPr>
          <a:xfrm rot="10800000">
            <a:off x="1325033" y="4897666"/>
            <a:ext cx="720000" cy="72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4143" y="97089"/>
                </a:moveTo>
                <a:lnTo>
                  <a:pt x="24143" y="97089"/>
                </a:lnTo>
                <a:cubicBezTo>
                  <a:pt x="7084" y="80596"/>
                  <a:pt x="3475" y="54595"/>
                  <a:pt x="15396" y="34080"/>
                </a:cubicBezTo>
                <a:cubicBezTo>
                  <a:pt x="27318" y="13565"/>
                  <a:pt x="51695" y="3828"/>
                  <a:pt x="74470" y="10483"/>
                </a:cubicBezTo>
                <a:cubicBezTo>
                  <a:pt x="97245" y="17138"/>
                  <a:pt x="112543" y="38470"/>
                  <a:pt x="111542" y="62176"/>
                </a:cubicBezTo>
                <a:cubicBezTo>
                  <a:pt x="110541" y="85882"/>
                  <a:pt x="93499" y="105849"/>
                  <a:pt x="70244" y="110561"/>
                </a:cubicBezTo>
                <a:lnTo>
                  <a:pt x="68738" y="118182"/>
                </a:lnTo>
                <a:lnTo>
                  <a:pt x="51272" y="104146"/>
                </a:lnTo>
                <a:lnTo>
                  <a:pt x="74556" y="88751"/>
                </a:lnTo>
                <a:lnTo>
                  <a:pt x="73102" y="96109"/>
                </a:lnTo>
                <a:cubicBezTo>
                  <a:pt x="89212" y="90263"/>
                  <a:pt x="99501" y="74452"/>
                  <a:pt x="98321" y="57355"/>
                </a:cubicBezTo>
                <a:cubicBezTo>
                  <a:pt x="97141" y="40257"/>
                  <a:pt x="84777" y="26010"/>
                  <a:pt x="68016" y="22434"/>
                </a:cubicBezTo>
                <a:cubicBezTo>
                  <a:pt x="51255" y="18857"/>
                  <a:pt x="34153" y="26817"/>
                  <a:pt x="26097" y="41943"/>
                </a:cubicBezTo>
                <a:cubicBezTo>
                  <a:pt x="18040" y="57070"/>
                  <a:pt x="20980" y="75704"/>
                  <a:pt x="33301" y="87616"/>
                </a:cubicBezTo>
                <a:close/>
              </a:path>
            </a:pathLst>
          </a:custGeom>
          <a:gradFill>
            <a:gsLst>
              <a:gs pos="0">
                <a:srgbClr val="9E7400"/>
              </a:gs>
              <a:gs pos="50000">
                <a:srgbClr val="E4A800"/>
              </a:gs>
              <a:gs pos="100000">
                <a:srgbClr val="FFC900"/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Shape 1275"/>
          <p:cNvSpPr txBox="1"/>
          <p:nvPr/>
        </p:nvSpPr>
        <p:spPr>
          <a:xfrm>
            <a:off x="241843" y="1314412"/>
            <a:ext cx="28003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Tests for: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Presence in apoplastic fluid</a:t>
            </a:r>
            <a:endParaRPr/>
          </a:p>
        </p:txBody>
      </p:sp>
      <p:pic>
        <p:nvPicPr>
          <p:cNvPr id="1276" name="Shape 12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8724" y="1941605"/>
            <a:ext cx="2022774" cy="857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7" name="Shape 1277"/>
          <p:cNvGrpSpPr/>
          <p:nvPr/>
        </p:nvGrpSpPr>
        <p:grpSpPr>
          <a:xfrm>
            <a:off x="697625" y="3185623"/>
            <a:ext cx="1888814" cy="996575"/>
            <a:chOff x="806633" y="3441395"/>
            <a:chExt cx="1888814" cy="996575"/>
          </a:xfrm>
        </p:grpSpPr>
        <p:pic>
          <p:nvPicPr>
            <p:cNvPr id="1278" name="Shape 127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88300" y="3471117"/>
              <a:ext cx="1407147" cy="857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9" name="Shape 127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06633" y="3441395"/>
              <a:ext cx="498288" cy="9965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80" name="Shape 1280"/>
            <p:cNvCxnSpPr/>
            <p:nvPr/>
          </p:nvCxnSpPr>
          <p:spPr>
            <a:xfrm rot="-4500000">
              <a:off x="1420421" y="3657193"/>
              <a:ext cx="517016" cy="279098"/>
            </a:xfrm>
            <a:prstGeom prst="curvedConnector3">
              <a:avLst>
                <a:gd name="adj1" fmla="val 44804"/>
              </a:avLst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281" name="Shape 1281"/>
            <p:cNvCxnSpPr/>
            <p:nvPr/>
          </p:nvCxnSpPr>
          <p:spPr>
            <a:xfrm rot="-5400000">
              <a:off x="1798280" y="3854845"/>
              <a:ext cx="454488" cy="238556"/>
            </a:xfrm>
            <a:prstGeom prst="curvedConnector3">
              <a:avLst>
                <a:gd name="adj1" fmla="val 47658"/>
              </a:avLst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282" name="Shape 1282"/>
            <p:cNvCxnSpPr/>
            <p:nvPr/>
          </p:nvCxnSpPr>
          <p:spPr>
            <a:xfrm rot="8100000" flipH="1">
              <a:off x="1961366" y="3852719"/>
              <a:ext cx="517016" cy="279098"/>
            </a:xfrm>
            <a:prstGeom prst="curvedConnector3">
              <a:avLst>
                <a:gd name="adj1" fmla="val 66306"/>
              </a:avLst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283" name="Shape 1283"/>
            <p:cNvCxnSpPr/>
            <p:nvPr/>
          </p:nvCxnSpPr>
          <p:spPr>
            <a:xfrm rot="10800000" flipH="1">
              <a:off x="2219874" y="3534078"/>
              <a:ext cx="140950" cy="23672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triangle" w="med" len="med"/>
            </a:ln>
          </p:spPr>
        </p:cxnSp>
      </p:grpSp>
      <p:sp>
        <p:nvSpPr>
          <p:cNvPr id="1284" name="Shape 1284"/>
          <p:cNvSpPr/>
          <p:nvPr/>
        </p:nvSpPr>
        <p:spPr>
          <a:xfrm>
            <a:off x="248738" y="802249"/>
            <a:ext cx="2821860" cy="5431003"/>
          </a:xfrm>
          <a:prstGeom prst="rect">
            <a:avLst/>
          </a:prstGeom>
          <a:noFill/>
          <a:ln w="127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Shape 1285"/>
          <p:cNvSpPr/>
          <p:nvPr/>
        </p:nvSpPr>
        <p:spPr>
          <a:xfrm>
            <a:off x="3224976" y="802249"/>
            <a:ext cx="2713705" cy="5431002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Shape 1286"/>
          <p:cNvSpPr/>
          <p:nvPr/>
        </p:nvSpPr>
        <p:spPr>
          <a:xfrm>
            <a:off x="6086164" y="802484"/>
            <a:ext cx="2782532" cy="5427681"/>
          </a:xfrm>
          <a:prstGeom prst="rect">
            <a:avLst/>
          </a:prstGeom>
          <a:noFill/>
          <a:ln w="127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 txBox="1"/>
          <p:nvPr/>
        </p:nvSpPr>
        <p:spPr>
          <a:xfrm>
            <a:off x="0" y="101381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 kinases recognize peptide hormones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2" name="Shape 129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8" t="798" r="32980" b="15468"/>
          <a:stretch/>
        </p:blipFill>
        <p:spPr>
          <a:xfrm>
            <a:off x="2679730" y="2000869"/>
            <a:ext cx="2431671" cy="3618696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Shape 1293"/>
          <p:cNvSpPr txBox="1"/>
          <p:nvPr/>
        </p:nvSpPr>
        <p:spPr>
          <a:xfrm>
            <a:off x="425509" y="2575125"/>
            <a:ext cx="23836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Ectodomain</a:t>
            </a:r>
            <a:endParaRPr sz="16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(Leucine-Rich Repeats)</a:t>
            </a:r>
            <a:endParaRPr sz="16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Shape 1294"/>
          <p:cNvSpPr txBox="1"/>
          <p:nvPr/>
        </p:nvSpPr>
        <p:spPr>
          <a:xfrm>
            <a:off x="1226861" y="1191488"/>
            <a:ext cx="49147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Leucine-Rich Repeat Receptor-Like Kinase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(LRR-RLK)</a:t>
            </a:r>
            <a:endParaRPr dirty="0"/>
          </a:p>
        </p:txBody>
      </p:sp>
      <p:sp>
        <p:nvSpPr>
          <p:cNvPr id="1295" name="Shape 1295"/>
          <p:cNvSpPr txBox="1"/>
          <p:nvPr/>
        </p:nvSpPr>
        <p:spPr>
          <a:xfrm>
            <a:off x="97207" y="3931434"/>
            <a:ext cx="16822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Transmembrane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Segment</a:t>
            </a:r>
            <a:endParaRPr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Shape 1296"/>
          <p:cNvSpPr txBox="1"/>
          <p:nvPr/>
        </p:nvSpPr>
        <p:spPr>
          <a:xfrm>
            <a:off x="1383761" y="4982575"/>
            <a:ext cx="151676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Protein Kinase</a:t>
            </a:r>
            <a:endParaRPr/>
          </a:p>
        </p:txBody>
      </p:sp>
      <p:sp>
        <p:nvSpPr>
          <p:cNvPr id="1297" name="Shape 1297"/>
          <p:cNvSpPr txBox="1"/>
          <p:nvPr/>
        </p:nvSpPr>
        <p:spPr>
          <a:xfrm>
            <a:off x="4212744" y="4894394"/>
            <a:ext cx="86754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Cytosol</a:t>
            </a:r>
            <a:endParaRPr/>
          </a:p>
        </p:txBody>
      </p:sp>
      <p:sp>
        <p:nvSpPr>
          <p:cNvPr id="1298" name="Shape 1298"/>
          <p:cNvSpPr txBox="1"/>
          <p:nvPr/>
        </p:nvSpPr>
        <p:spPr>
          <a:xfrm>
            <a:off x="5087896" y="3931434"/>
            <a:ext cx="116570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Plasma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Membrane</a:t>
            </a:r>
            <a:endParaRPr sz="16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9" name="Shape 1299"/>
          <p:cNvCxnSpPr/>
          <p:nvPr/>
        </p:nvCxnSpPr>
        <p:spPr>
          <a:xfrm>
            <a:off x="2938511" y="2894558"/>
            <a:ext cx="612559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0" name="Shape 1300"/>
          <p:cNvCxnSpPr/>
          <p:nvPr/>
        </p:nvCxnSpPr>
        <p:spPr>
          <a:xfrm>
            <a:off x="1815691" y="4250007"/>
            <a:ext cx="74576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01" name="Shape 1301"/>
          <p:cNvCxnSpPr/>
          <p:nvPr/>
        </p:nvCxnSpPr>
        <p:spPr>
          <a:xfrm>
            <a:off x="2958739" y="5143167"/>
            <a:ext cx="534936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02" name="Shape 1302"/>
          <p:cNvSpPr txBox="1"/>
          <p:nvPr/>
        </p:nvSpPr>
        <p:spPr>
          <a:xfrm>
            <a:off x="4201448" y="2867512"/>
            <a:ext cx="19287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Extracellular Matrix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(apoplast)</a:t>
            </a:r>
            <a:endParaRPr sz="16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Shape 1303"/>
          <p:cNvSpPr txBox="1"/>
          <p:nvPr/>
        </p:nvSpPr>
        <p:spPr>
          <a:xfrm>
            <a:off x="6414950" y="2808405"/>
            <a:ext cx="22815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Perceive signal by binding peptide ligand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Shape 1304"/>
          <p:cNvSpPr txBox="1"/>
          <p:nvPr/>
        </p:nvSpPr>
        <p:spPr>
          <a:xfrm>
            <a:off x="7631637" y="3984586"/>
            <a:ext cx="13436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Convey signal into the cell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Shape 1305"/>
          <p:cNvSpPr txBox="1"/>
          <p:nvPr/>
        </p:nvSpPr>
        <p:spPr>
          <a:xfrm>
            <a:off x="6414950" y="4993828"/>
            <a:ext cx="16455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Initiate intracellular signaling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Shape 1306"/>
          <p:cNvSpPr/>
          <p:nvPr/>
        </p:nvSpPr>
        <p:spPr>
          <a:xfrm>
            <a:off x="6608972" y="3410608"/>
            <a:ext cx="843378" cy="1679697"/>
          </a:xfrm>
          <a:prstGeom prst="arc">
            <a:avLst>
              <a:gd name="adj1" fmla="val 16872818"/>
              <a:gd name="adj2" fmla="val 4474098"/>
            </a:avLst>
          </a:prstGeom>
          <a:noFill/>
          <a:ln w="57150" cap="flat" cmpd="sng">
            <a:solidFill>
              <a:srgbClr val="4A7DBA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hormones can be perceived by 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receptor/co-receptor pairs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Shape 1314"/>
          <p:cNvSpPr txBox="1"/>
          <p:nvPr/>
        </p:nvSpPr>
        <p:spPr>
          <a:xfrm>
            <a:off x="426128" y="1187872"/>
            <a:ext cx="8202967" cy="646331"/>
          </a:xfrm>
          <a:prstGeom prst="rect">
            <a:avLst/>
          </a:prstGeom>
          <a:solidFill>
            <a:srgbClr val="DAE5F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receptors are typically Leucine-Rich Repeat Receptor-Like Kinases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 &amp; co-receptor </a:t>
            </a:r>
            <a:r>
              <a:rPr lang="en-US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cooperate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bind the peptide ligand</a:t>
            </a:r>
            <a:endParaRPr dirty="0"/>
          </a:p>
        </p:txBody>
      </p:sp>
      <p:sp>
        <p:nvSpPr>
          <p:cNvPr id="1319" name="Shape 1319"/>
          <p:cNvSpPr txBox="1"/>
          <p:nvPr/>
        </p:nvSpPr>
        <p:spPr>
          <a:xfrm>
            <a:off x="533400" y="2065189"/>
            <a:ext cx="83238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IDA peptide in complex with its receptor &amp; co-receptor (only the </a:t>
            </a:r>
            <a:r>
              <a:rPr lang="en-US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ectodomains</a:t>
            </a: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shown)</a:t>
            </a:r>
            <a:endParaRPr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Shape 1356"/>
          <p:cNvGrpSpPr>
            <a:grpSpLocks noChangeAspect="1"/>
          </p:cNvGrpSpPr>
          <p:nvPr/>
        </p:nvGrpSpPr>
        <p:grpSpPr>
          <a:xfrm>
            <a:off x="3124200" y="2307997"/>
            <a:ext cx="3749040" cy="3906058"/>
            <a:chOff x="1652536" y="2996972"/>
            <a:chExt cx="3124200" cy="3255048"/>
          </a:xfrm>
        </p:grpSpPr>
        <p:pic>
          <p:nvPicPr>
            <p:cNvPr id="11" name="Shape 1357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2536" y="3032956"/>
              <a:ext cx="3124200" cy="3219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1358"/>
            <p:cNvSpPr/>
            <p:nvPr/>
          </p:nvSpPr>
          <p:spPr>
            <a:xfrm>
              <a:off x="1727684" y="2996972"/>
              <a:ext cx="180020" cy="1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Shape 1359"/>
          <p:cNvSpPr txBox="1"/>
          <p:nvPr/>
        </p:nvSpPr>
        <p:spPr>
          <a:xfrm>
            <a:off x="1829674" y="2813358"/>
            <a:ext cx="1492716" cy="69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Receptor </a:t>
            </a:r>
            <a:r>
              <a:rPr lang="en-US" sz="1800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(HAE)</a:t>
            </a:r>
            <a:endParaRPr sz="1800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360"/>
          <p:cNvSpPr txBox="1"/>
          <p:nvPr/>
        </p:nvSpPr>
        <p:spPr>
          <a:xfrm>
            <a:off x="5743575" y="4876800"/>
            <a:ext cx="166584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BC4814"/>
                </a:solidFill>
                <a:sym typeface="Arial"/>
              </a:rPr>
              <a:t>Co-receptor </a:t>
            </a:r>
            <a:r>
              <a:rPr lang="en-US" sz="1800" dirty="0">
                <a:solidFill>
                  <a:srgbClr val="BC4814"/>
                </a:solidFill>
                <a:sym typeface="Arial"/>
              </a:rPr>
              <a:t>(SERK1)</a:t>
            </a:r>
            <a:endParaRPr sz="1800" dirty="0"/>
          </a:p>
        </p:txBody>
      </p:sp>
      <p:sp>
        <p:nvSpPr>
          <p:cNvPr id="15" name="Shape 1361"/>
          <p:cNvSpPr txBox="1"/>
          <p:nvPr/>
        </p:nvSpPr>
        <p:spPr>
          <a:xfrm>
            <a:off x="5715000" y="4015142"/>
            <a:ext cx="1905000" cy="63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Peptide ligand </a:t>
            </a:r>
            <a:r>
              <a:rPr lang="en-US" sz="18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(IDA)</a:t>
            </a:r>
            <a:endParaRPr sz="180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6116851"/>
            <a:ext cx="91440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Santiago, J., Brandt, B.,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Wildhagen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Hohmann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Hothorn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L.A.,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Butenko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M.A., and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Hothorn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(2016). Mechanistic insight into a peptide hormone signaling complex mediating floral organ abscission.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eLife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e15075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92672" y="3248025"/>
            <a:ext cx="461734" cy="304800"/>
          </a:xfrm>
          <a:prstGeom prst="straightConnector1">
            <a:avLst/>
          </a:prstGeom>
          <a:ln w="28575"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253266" y="3869407"/>
            <a:ext cx="461734" cy="3048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54904" y="4648200"/>
            <a:ext cx="461734" cy="304800"/>
          </a:xfrm>
          <a:prstGeom prst="straightConnector1">
            <a:avLst/>
          </a:prstGeom>
          <a:ln w="28575">
            <a:solidFill>
              <a:srgbClr val="CC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1325"/>
          <p:cNvSpPr/>
          <p:nvPr/>
        </p:nvSpPr>
        <p:spPr>
          <a:xfrm>
            <a:off x="5181600" y="1943544"/>
            <a:ext cx="3819451" cy="3085655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dk1"/>
              </a:gs>
              <a:gs pos="80000">
                <a:schemeClr val="dk1"/>
              </a:gs>
              <a:gs pos="100000">
                <a:schemeClr val="dk1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Shape 13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Specific receptor/co-receptor combinations may </a:t>
            </a:r>
            <a:r>
              <a:rPr lang="en-US" sz="2800" dirty="0"/>
              <a:t>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pecify the target ligand recognized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Shape 1327"/>
          <p:cNvSpPr txBox="1"/>
          <p:nvPr/>
        </p:nvSpPr>
        <p:spPr>
          <a:xfrm>
            <a:off x="267511" y="1092392"/>
            <a:ext cx="8608978" cy="646331"/>
          </a:xfrm>
          <a:prstGeom prst="rect">
            <a:avLst/>
          </a:prstGeom>
          <a:solidFill>
            <a:srgbClr val="DAE5F1"/>
          </a:solidFill>
          <a:ln w="1905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hormones, receptors &amp; co-receptors are each in multi-gene families providing </a:t>
            </a: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many possible combinations for interaction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Shape 1328"/>
          <p:cNvSpPr txBox="1"/>
          <p:nvPr/>
        </p:nvSpPr>
        <p:spPr>
          <a:xfrm>
            <a:off x="76200" y="2380135"/>
            <a:ext cx="23762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4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thaliana </a:t>
            </a:r>
            <a:r>
              <a:rPr lang="en-US" sz="1400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IDA family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six members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29" name="Shape 1329"/>
          <p:cNvGraphicFramePr/>
          <p:nvPr>
            <p:extLst>
              <p:ext uri="{D42A27DB-BD31-4B8C-83A1-F6EECF244321}">
                <p14:modId xmlns:p14="http://schemas.microsoft.com/office/powerpoint/2010/main" val="168302095"/>
              </p:ext>
            </p:extLst>
          </p:nvPr>
        </p:nvGraphicFramePr>
        <p:xfrm>
          <a:off x="438738" y="2915580"/>
          <a:ext cx="1499825" cy="2347030"/>
        </p:xfrm>
        <a:graphic>
          <a:graphicData uri="http://schemas.openxmlformats.org/drawingml/2006/table">
            <a:tbl>
              <a:tblPr firstRow="1" bandRow="1">
                <a:noFill/>
                <a:tableStyleId>{93DC4DEE-8308-496A-A779-F076718721E7}</a:tableStyleId>
              </a:tblPr>
              <a:tblGrid>
                <a:gridCol w="149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Peptide Hormone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IDA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IDA-LIKE 1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IDA-LIKE 2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IDA-LIKE 3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IDA-LIKE 4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IDA-LIKE 5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30" name="Shape 1330"/>
          <p:cNvGraphicFramePr/>
          <p:nvPr>
            <p:extLst>
              <p:ext uri="{D42A27DB-BD31-4B8C-83A1-F6EECF244321}">
                <p14:modId xmlns:p14="http://schemas.microsoft.com/office/powerpoint/2010/main" val="3469803171"/>
              </p:ext>
            </p:extLst>
          </p:nvPr>
        </p:nvGraphicFramePr>
        <p:xfrm>
          <a:off x="3071859" y="4372508"/>
          <a:ext cx="1499825" cy="1828860"/>
        </p:xfrm>
        <a:graphic>
          <a:graphicData uri="http://schemas.openxmlformats.org/drawingml/2006/table">
            <a:tbl>
              <a:tblPr firstRow="1" bandRow="1">
                <a:noFill/>
                <a:tableStyleId>{93DC4DEE-8308-496A-A779-F076718721E7}</a:tableStyleId>
              </a:tblPr>
              <a:tblGrid>
                <a:gridCol w="149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Co-receptor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SERK1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SERK2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SERK3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SERK4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SERK5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31" name="Shape 1331"/>
          <p:cNvGraphicFramePr/>
          <p:nvPr>
            <p:extLst>
              <p:ext uri="{D42A27DB-BD31-4B8C-83A1-F6EECF244321}">
                <p14:modId xmlns:p14="http://schemas.microsoft.com/office/powerpoint/2010/main" val="1770284492"/>
              </p:ext>
            </p:extLst>
          </p:nvPr>
        </p:nvGraphicFramePr>
        <p:xfrm>
          <a:off x="3076872" y="2933743"/>
          <a:ext cx="1499825" cy="1219240"/>
        </p:xfrm>
        <a:graphic>
          <a:graphicData uri="http://schemas.openxmlformats.org/drawingml/2006/table">
            <a:tbl>
              <a:tblPr firstRow="1" bandRow="1">
                <a:noFill/>
                <a:tableStyleId>{93DC4DEE-8308-496A-A779-F076718721E7}</a:tableStyleId>
              </a:tblPr>
              <a:tblGrid>
                <a:gridCol w="149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Receptor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HAESA</a:t>
                      </a:r>
                      <a:endParaRPr sz="1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HAESA-LIKE 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HAESA-LIKE 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2" name="Shape 1332"/>
          <p:cNvSpPr txBox="1"/>
          <p:nvPr/>
        </p:nvSpPr>
        <p:spPr>
          <a:xfrm>
            <a:off x="2524472" y="2378740"/>
            <a:ext cx="27723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 receptors &amp; co-receptors are also in multi-gene families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Shape 1333"/>
          <p:cNvSpPr txBox="1"/>
          <p:nvPr/>
        </p:nvSpPr>
        <p:spPr>
          <a:xfrm>
            <a:off x="76200" y="1943544"/>
            <a:ext cx="37155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example from the IDA Family</a:t>
            </a:r>
            <a:endParaRPr sz="1800" b="1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Shape 1334"/>
          <p:cNvSpPr/>
          <p:nvPr/>
        </p:nvSpPr>
        <p:spPr>
          <a:xfrm>
            <a:off x="5292080" y="3252951"/>
            <a:ext cx="2055322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HAESA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lang="en-US" sz="1800" b="1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SERK1</a:t>
            </a:r>
            <a:endParaRPr sz="1800" b="1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Shape 1335"/>
          <p:cNvSpPr txBox="1"/>
          <p:nvPr/>
        </p:nvSpPr>
        <p:spPr>
          <a:xfrm>
            <a:off x="5282555" y="2878898"/>
            <a:ext cx="26019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co-receptor</a:t>
            </a:r>
            <a:endParaRPr sz="1800" dirty="0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Shape 1336"/>
          <p:cNvSpPr txBox="1"/>
          <p:nvPr/>
        </p:nvSpPr>
        <p:spPr>
          <a:xfrm>
            <a:off x="5321618" y="2051266"/>
            <a:ext cx="35643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Does the specific receptor/co-receptor pair determine which ligand to bind?</a:t>
            </a:r>
            <a:endParaRPr sz="1400" b="1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Shape 1337"/>
          <p:cNvSpPr txBox="1"/>
          <p:nvPr/>
        </p:nvSpPr>
        <p:spPr>
          <a:xfrm>
            <a:off x="7744773" y="3272597"/>
            <a:ext cx="569387" cy="36933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IDA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Shape 1338"/>
          <p:cNvSpPr/>
          <p:nvPr/>
        </p:nvSpPr>
        <p:spPr>
          <a:xfrm>
            <a:off x="5277627" y="4244513"/>
            <a:ext cx="2458834" cy="40862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HAESA-Like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lang="en-US" sz="1800" b="1">
                <a:solidFill>
                  <a:srgbClr val="538CD5"/>
                </a:solidFill>
                <a:latin typeface="Arial"/>
                <a:ea typeface="Arial"/>
                <a:cs typeface="Arial"/>
                <a:sym typeface="Arial"/>
              </a:rPr>
              <a:t>SERK</a:t>
            </a:r>
            <a:endParaRPr sz="1800" b="1">
              <a:solidFill>
                <a:srgbClr val="538C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Shape 1339"/>
          <p:cNvSpPr txBox="1"/>
          <p:nvPr/>
        </p:nvSpPr>
        <p:spPr>
          <a:xfrm>
            <a:off x="7784887" y="4264158"/>
            <a:ext cx="1069524" cy="36933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IDA-Like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0" name="Shape 1340"/>
          <p:cNvCxnSpPr>
            <a:stCxn id="1334" idx="3"/>
            <a:endCxn id="1337" idx="1"/>
          </p:cNvCxnSpPr>
          <p:nvPr/>
        </p:nvCxnSpPr>
        <p:spPr>
          <a:xfrm>
            <a:off x="7347402" y="3457262"/>
            <a:ext cx="3975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1" name="Shape 1341"/>
          <p:cNvCxnSpPr>
            <a:stCxn id="1338" idx="3"/>
            <a:endCxn id="1339" idx="1"/>
          </p:cNvCxnSpPr>
          <p:nvPr/>
        </p:nvCxnSpPr>
        <p:spPr>
          <a:xfrm>
            <a:off x="7736461" y="4448824"/>
            <a:ext cx="48300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2" name="Shape 1342"/>
          <p:cNvSpPr txBox="1"/>
          <p:nvPr/>
        </p:nvSpPr>
        <p:spPr>
          <a:xfrm>
            <a:off x="5334000" y="5105400"/>
            <a:ext cx="3492388" cy="584775"/>
          </a:xfrm>
          <a:prstGeom prst="roundRect">
            <a:avLst>
              <a:gd name="adj" fmla="val 3132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Specificity for a ligand results in distinct downstream effects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Shape 1348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91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sym typeface="Arial"/>
              </a:rPr>
              <a:t>Receptor/co-receptor pairs </a:t>
            </a:r>
            <a:r>
              <a:rPr lang="en-US" sz="2800" dirty="0"/>
              <a:t>a</a:t>
            </a:r>
            <a:r>
              <a:rPr lang="en-US" sz="2800" b="1" i="0" u="none" strike="noStrike" cap="none" dirty="0">
                <a:solidFill>
                  <a:schemeClr val="dk1"/>
                </a:solidFill>
                <a:sym typeface="Arial"/>
              </a:rPr>
              <a:t>re also involved in perception of non-peptide hormones</a:t>
            </a:r>
            <a:endParaRPr sz="28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349" name="Shape 1349"/>
          <p:cNvSpPr txBox="1"/>
          <p:nvPr/>
        </p:nvSpPr>
        <p:spPr>
          <a:xfrm>
            <a:off x="1885945" y="1232756"/>
            <a:ext cx="2095445" cy="369332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Peptide Hormone</a:t>
            </a:r>
            <a:endParaRPr/>
          </a:p>
        </p:txBody>
      </p:sp>
      <p:sp>
        <p:nvSpPr>
          <p:cNvPr id="1350" name="Shape 1350"/>
          <p:cNvSpPr txBox="1"/>
          <p:nvPr/>
        </p:nvSpPr>
        <p:spPr>
          <a:xfrm>
            <a:off x="4990214" y="1232756"/>
            <a:ext cx="2700000" cy="369332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Classical Hormone</a:t>
            </a:r>
            <a:endParaRPr/>
          </a:p>
        </p:txBody>
      </p:sp>
      <p:sp>
        <p:nvSpPr>
          <p:cNvPr id="1351" name="Shape 1351"/>
          <p:cNvSpPr txBox="1"/>
          <p:nvPr/>
        </p:nvSpPr>
        <p:spPr>
          <a:xfrm>
            <a:off x="2204428" y="1667829"/>
            <a:ext cx="1471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IDA Peptide</a:t>
            </a:r>
            <a:endParaRPr sz="1800" b="1" u="sng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2" name="Shape 1352"/>
          <p:cNvSpPr txBox="1"/>
          <p:nvPr/>
        </p:nvSpPr>
        <p:spPr>
          <a:xfrm>
            <a:off x="5555384" y="1645586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Brassinolide</a:t>
            </a:r>
            <a:endParaRPr sz="1800" b="1" u="sng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Shape 1353"/>
          <p:cNvSpPr/>
          <p:nvPr/>
        </p:nvSpPr>
        <p:spPr>
          <a:xfrm>
            <a:off x="1532796" y="1686032"/>
            <a:ext cx="2808312" cy="111611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Shape 1354"/>
          <p:cNvSpPr/>
          <p:nvPr/>
        </p:nvSpPr>
        <p:spPr>
          <a:xfrm>
            <a:off x="4936058" y="1686032"/>
            <a:ext cx="2808312" cy="1116112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5" name="Shape 13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457" y="1974144"/>
            <a:ext cx="1043641" cy="82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6" name="Shape 1356"/>
          <p:cNvGrpSpPr/>
          <p:nvPr/>
        </p:nvGrpSpPr>
        <p:grpSpPr>
          <a:xfrm>
            <a:off x="1436918" y="2886088"/>
            <a:ext cx="6015809" cy="3255048"/>
            <a:chOff x="1652535" y="2996972"/>
            <a:chExt cx="6015809" cy="3255048"/>
          </a:xfrm>
        </p:grpSpPr>
        <p:pic>
          <p:nvPicPr>
            <p:cNvPr id="1357" name="Shape 1357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2535" y="3032956"/>
              <a:ext cx="6015809" cy="3219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8" name="Shape 1358"/>
            <p:cNvSpPr/>
            <p:nvPr/>
          </p:nvSpPr>
          <p:spPr>
            <a:xfrm>
              <a:off x="1727684" y="2996972"/>
              <a:ext cx="180020" cy="1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9" name="Shape 1359"/>
          <p:cNvSpPr txBox="1"/>
          <p:nvPr/>
        </p:nvSpPr>
        <p:spPr>
          <a:xfrm>
            <a:off x="321844" y="2867351"/>
            <a:ext cx="14927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Receptor	</a:t>
            </a:r>
            <a:r>
              <a:rPr lang="en-US" sz="11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(HAE)</a:t>
            </a:r>
            <a:endParaRPr sz="120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Shape 1360"/>
          <p:cNvSpPr txBox="1"/>
          <p:nvPr/>
        </p:nvSpPr>
        <p:spPr>
          <a:xfrm>
            <a:off x="321844" y="3070722"/>
            <a:ext cx="16658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BC4814"/>
                </a:solidFill>
                <a:latin typeface="Arial"/>
                <a:ea typeface="Arial"/>
                <a:cs typeface="Arial"/>
                <a:sym typeface="Arial"/>
              </a:rPr>
              <a:t>Co-receptor	</a:t>
            </a:r>
            <a:r>
              <a:rPr lang="en-US" sz="1100">
                <a:solidFill>
                  <a:srgbClr val="BC4814"/>
                </a:solidFill>
                <a:latin typeface="Arial"/>
                <a:ea typeface="Arial"/>
                <a:cs typeface="Arial"/>
                <a:sym typeface="Arial"/>
              </a:rPr>
              <a:t>(SERK1)</a:t>
            </a:r>
            <a:endParaRPr/>
          </a:p>
        </p:txBody>
      </p:sp>
      <p:sp>
        <p:nvSpPr>
          <p:cNvPr id="1361" name="Shape 1361"/>
          <p:cNvSpPr txBox="1"/>
          <p:nvPr/>
        </p:nvSpPr>
        <p:spPr>
          <a:xfrm>
            <a:off x="321844" y="3270422"/>
            <a:ext cx="14366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Ligand	</a:t>
            </a:r>
            <a:r>
              <a:rPr lang="en-US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(IDA)</a:t>
            </a:r>
            <a:endParaRPr sz="1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Shape 1362"/>
          <p:cNvSpPr txBox="1"/>
          <p:nvPr/>
        </p:nvSpPr>
        <p:spPr>
          <a:xfrm>
            <a:off x="1814560" y="2240868"/>
            <a:ext cx="211147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G-V-P-I-P-P-S-A-P-S-K-R-H-N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3" name="Shape 1363"/>
          <p:cNvCxnSpPr/>
          <p:nvPr/>
        </p:nvCxnSpPr>
        <p:spPr>
          <a:xfrm rot="10800000">
            <a:off x="3023828" y="2207837"/>
            <a:ext cx="0" cy="7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4" name="Shape 1364"/>
          <p:cNvSpPr txBox="1"/>
          <p:nvPr/>
        </p:nvSpPr>
        <p:spPr>
          <a:xfrm>
            <a:off x="2858720" y="2009976"/>
            <a:ext cx="37702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OH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Shape 1365"/>
          <p:cNvSpPr txBox="1"/>
          <p:nvPr/>
        </p:nvSpPr>
        <p:spPr>
          <a:xfrm>
            <a:off x="7125044" y="4171430"/>
            <a:ext cx="15151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Receptor	</a:t>
            </a:r>
            <a:r>
              <a:rPr lang="en-US" sz="11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(BRI1)</a:t>
            </a:r>
            <a:endParaRPr sz="120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Shape 1366"/>
          <p:cNvSpPr txBox="1"/>
          <p:nvPr/>
        </p:nvSpPr>
        <p:spPr>
          <a:xfrm>
            <a:off x="7125044" y="4374801"/>
            <a:ext cx="16658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BC4814"/>
                </a:solidFill>
                <a:latin typeface="Arial"/>
                <a:ea typeface="Arial"/>
                <a:cs typeface="Arial"/>
                <a:sym typeface="Arial"/>
              </a:rPr>
              <a:t>Co-receptor	</a:t>
            </a:r>
            <a:r>
              <a:rPr lang="en-US" sz="1100">
                <a:solidFill>
                  <a:srgbClr val="BC4814"/>
                </a:solidFill>
                <a:latin typeface="Arial"/>
                <a:ea typeface="Arial"/>
                <a:cs typeface="Arial"/>
                <a:sym typeface="Arial"/>
              </a:rPr>
              <a:t>(SERK1)</a:t>
            </a:r>
            <a:endParaRPr/>
          </a:p>
        </p:txBody>
      </p:sp>
      <p:sp>
        <p:nvSpPr>
          <p:cNvPr id="1367" name="Shape 1367"/>
          <p:cNvSpPr txBox="1"/>
          <p:nvPr/>
        </p:nvSpPr>
        <p:spPr>
          <a:xfrm>
            <a:off x="7125044" y="4574501"/>
            <a:ext cx="197201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Ligand	</a:t>
            </a:r>
            <a:r>
              <a:rPr lang="en-US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(Brassinolide)</a:t>
            </a:r>
            <a:endParaRPr sz="1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6116851"/>
            <a:ext cx="9144000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Santiago, J., Brandt, B.,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Wildhagen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Hohmann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Hothorn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L.A.,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Butenko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M.A., and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Hothorn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(2016). Mechanistic insight into a peptide hormone signaling complex mediating floral organ abscission.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eLife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e15075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 txBox="1"/>
          <p:nvPr/>
        </p:nvSpPr>
        <p:spPr>
          <a:xfrm>
            <a:off x="0" y="116632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sym typeface="Arial"/>
              </a:rPr>
              <a:t>IDA peptide </a:t>
            </a:r>
            <a:r>
              <a:rPr lang="en-US" sz="2800" b="1" dirty="0">
                <a:solidFill>
                  <a:schemeClr val="dk1"/>
                </a:solidFill>
              </a:rPr>
              <a:t>s</a:t>
            </a:r>
            <a:r>
              <a:rPr lang="en-US" sz="2800" b="1" dirty="0">
                <a:solidFill>
                  <a:schemeClr val="dk1"/>
                </a:solidFill>
                <a:sym typeface="Arial"/>
              </a:rPr>
              <a:t>ignaling activates a MAP kinase cascade for floral organ </a:t>
            </a:r>
            <a:r>
              <a:rPr lang="en-US" sz="2800" b="1" dirty="0">
                <a:solidFill>
                  <a:schemeClr val="dk1"/>
                </a:solidFill>
              </a:rPr>
              <a:t>s</a:t>
            </a:r>
            <a:r>
              <a:rPr lang="en-US" sz="2800" b="1" dirty="0">
                <a:solidFill>
                  <a:schemeClr val="dk1"/>
                </a:solidFill>
                <a:sym typeface="Arial"/>
              </a:rPr>
              <a:t>hedding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373" name="Shape 1373"/>
          <p:cNvSpPr/>
          <p:nvPr/>
        </p:nvSpPr>
        <p:spPr>
          <a:xfrm>
            <a:off x="5841185" y="3098446"/>
            <a:ext cx="300293" cy="140677"/>
          </a:xfrm>
          <a:prstGeom prst="ellipse">
            <a:avLst/>
          </a:prstGeom>
          <a:solidFill>
            <a:srgbClr val="FFFF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4" name="Shape 1374"/>
          <p:cNvGrpSpPr/>
          <p:nvPr/>
        </p:nvGrpSpPr>
        <p:grpSpPr>
          <a:xfrm>
            <a:off x="664530" y="1884725"/>
            <a:ext cx="2137754" cy="1294612"/>
            <a:chOff x="932559" y="1380187"/>
            <a:chExt cx="2929276" cy="2103745"/>
          </a:xfrm>
        </p:grpSpPr>
        <p:grpSp>
          <p:nvGrpSpPr>
            <p:cNvPr id="1375" name="Shape 1375"/>
            <p:cNvGrpSpPr/>
            <p:nvPr/>
          </p:nvGrpSpPr>
          <p:grpSpPr>
            <a:xfrm>
              <a:off x="1690967" y="2260581"/>
              <a:ext cx="91494" cy="247249"/>
              <a:chOff x="2087670" y="1808820"/>
              <a:chExt cx="91494" cy="247249"/>
            </a:xfrm>
          </p:grpSpPr>
          <p:sp>
            <p:nvSpPr>
              <p:cNvPr id="1376" name="Shape 1376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77" name="Shape 1377"/>
              <p:cNvCxnSpPr>
                <a:stCxn id="1376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78" name="Shape 1378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79" name="Shape 1379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380" name="Shape 1380"/>
            <p:cNvGrpSpPr/>
            <p:nvPr/>
          </p:nvGrpSpPr>
          <p:grpSpPr>
            <a:xfrm flipH="1">
              <a:off x="1827623" y="2261104"/>
              <a:ext cx="91494" cy="247249"/>
              <a:chOff x="2087670" y="1808820"/>
              <a:chExt cx="91494" cy="247249"/>
            </a:xfrm>
          </p:grpSpPr>
          <p:sp>
            <p:nvSpPr>
              <p:cNvPr id="1381" name="Shape 1381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82" name="Shape 1382"/>
              <p:cNvCxnSpPr>
                <a:stCxn id="1381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83" name="Shape 1383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84" name="Shape 1384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385" name="Shape 1385"/>
            <p:cNvGrpSpPr/>
            <p:nvPr/>
          </p:nvGrpSpPr>
          <p:grpSpPr>
            <a:xfrm>
              <a:off x="1951542" y="2266012"/>
              <a:ext cx="91494" cy="247249"/>
              <a:chOff x="2087670" y="1808820"/>
              <a:chExt cx="91494" cy="247249"/>
            </a:xfrm>
          </p:grpSpPr>
          <p:sp>
            <p:nvSpPr>
              <p:cNvPr id="1386" name="Shape 1386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87" name="Shape 1387"/>
              <p:cNvCxnSpPr>
                <a:stCxn id="1386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88" name="Shape 1388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89" name="Shape 1389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390" name="Shape 1390"/>
            <p:cNvGrpSpPr/>
            <p:nvPr/>
          </p:nvGrpSpPr>
          <p:grpSpPr>
            <a:xfrm rot="10800000">
              <a:off x="1690967" y="2524647"/>
              <a:ext cx="91494" cy="247249"/>
              <a:chOff x="2087670" y="1808820"/>
              <a:chExt cx="91494" cy="247249"/>
            </a:xfrm>
          </p:grpSpPr>
          <p:sp>
            <p:nvSpPr>
              <p:cNvPr id="1391" name="Shape 1391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92" name="Shape 1392"/>
              <p:cNvCxnSpPr>
                <a:stCxn id="1391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3" name="Shape 1393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4" name="Shape 1394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395" name="Shape 1395"/>
            <p:cNvGrpSpPr/>
            <p:nvPr/>
          </p:nvGrpSpPr>
          <p:grpSpPr>
            <a:xfrm rot="10800000" flipH="1">
              <a:off x="1827569" y="2524647"/>
              <a:ext cx="91494" cy="247249"/>
              <a:chOff x="2087670" y="1808820"/>
              <a:chExt cx="91494" cy="247249"/>
            </a:xfrm>
          </p:grpSpPr>
          <p:sp>
            <p:nvSpPr>
              <p:cNvPr id="1396" name="Shape 1396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97" name="Shape 1397"/>
              <p:cNvCxnSpPr>
                <a:stCxn id="1396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8" name="Shape 1398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99" name="Shape 1399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00" name="Shape 1400"/>
            <p:cNvGrpSpPr/>
            <p:nvPr/>
          </p:nvGrpSpPr>
          <p:grpSpPr>
            <a:xfrm rot="10800000">
              <a:off x="1951596" y="2528085"/>
              <a:ext cx="91494" cy="247249"/>
              <a:chOff x="2087670" y="1808820"/>
              <a:chExt cx="91494" cy="247249"/>
            </a:xfrm>
          </p:grpSpPr>
          <p:sp>
            <p:nvSpPr>
              <p:cNvPr id="1401" name="Shape 1401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02" name="Shape 1402"/>
              <p:cNvCxnSpPr>
                <a:stCxn id="1401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03" name="Shape 1403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04" name="Shape 1404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1405" name="Shape 1405"/>
            <p:cNvSpPr/>
            <p:nvPr/>
          </p:nvSpPr>
          <p:spPr>
            <a:xfrm>
              <a:off x="1086200" y="1606668"/>
              <a:ext cx="461369" cy="895348"/>
            </a:xfrm>
            <a:prstGeom prst="blockArc">
              <a:avLst>
                <a:gd name="adj1" fmla="val 16996010"/>
                <a:gd name="adj2" fmla="val 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06" name="Shape 14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30927" y="2183617"/>
              <a:ext cx="309783" cy="689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07" name="Shape 1407"/>
            <p:cNvCxnSpPr>
              <a:stCxn id="1405" idx="1"/>
              <a:endCxn id="1406" idx="0"/>
            </p:cNvCxnSpPr>
            <p:nvPr/>
          </p:nvCxnSpPr>
          <p:spPr>
            <a:xfrm flipH="1">
              <a:off x="1485698" y="2054342"/>
              <a:ext cx="4200" cy="129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408" name="Shape 1408"/>
            <p:cNvGrpSpPr/>
            <p:nvPr/>
          </p:nvGrpSpPr>
          <p:grpSpPr>
            <a:xfrm rot="10800000">
              <a:off x="1193188" y="2528085"/>
              <a:ext cx="91494" cy="247249"/>
              <a:chOff x="2087670" y="1808820"/>
              <a:chExt cx="91494" cy="247249"/>
            </a:xfrm>
          </p:grpSpPr>
          <p:sp>
            <p:nvSpPr>
              <p:cNvPr id="1409" name="Shape 1409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0" name="Shape 1410"/>
              <p:cNvCxnSpPr>
                <a:stCxn id="1409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11" name="Shape 1411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12" name="Shape 1412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13" name="Shape 1413"/>
            <p:cNvGrpSpPr/>
            <p:nvPr/>
          </p:nvGrpSpPr>
          <p:grpSpPr>
            <a:xfrm rot="10800000" flipH="1">
              <a:off x="1056532" y="2527562"/>
              <a:ext cx="91494" cy="247249"/>
              <a:chOff x="2087670" y="1808820"/>
              <a:chExt cx="91494" cy="247249"/>
            </a:xfrm>
          </p:grpSpPr>
          <p:sp>
            <p:nvSpPr>
              <p:cNvPr id="1414" name="Shape 1414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5" name="Shape 1415"/>
              <p:cNvCxnSpPr>
                <a:stCxn id="1414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16" name="Shape 1416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17" name="Shape 1417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18" name="Shape 1418"/>
            <p:cNvGrpSpPr/>
            <p:nvPr/>
          </p:nvGrpSpPr>
          <p:grpSpPr>
            <a:xfrm rot="10800000">
              <a:off x="932613" y="2522654"/>
              <a:ext cx="91494" cy="247249"/>
              <a:chOff x="2087670" y="1808820"/>
              <a:chExt cx="91494" cy="247249"/>
            </a:xfrm>
          </p:grpSpPr>
          <p:sp>
            <p:nvSpPr>
              <p:cNvPr id="1419" name="Shape 1419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20" name="Shape 1420"/>
              <p:cNvCxnSpPr>
                <a:stCxn id="1419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21" name="Shape 1421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22" name="Shape 1422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23" name="Shape 1423"/>
            <p:cNvGrpSpPr/>
            <p:nvPr/>
          </p:nvGrpSpPr>
          <p:grpSpPr>
            <a:xfrm>
              <a:off x="1193188" y="2264019"/>
              <a:ext cx="91494" cy="247249"/>
              <a:chOff x="2087670" y="1808820"/>
              <a:chExt cx="91494" cy="247249"/>
            </a:xfrm>
          </p:grpSpPr>
          <p:sp>
            <p:nvSpPr>
              <p:cNvPr id="1424" name="Shape 1424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25" name="Shape 1425"/>
              <p:cNvCxnSpPr>
                <a:stCxn id="1424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26" name="Shape 1426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27" name="Shape 1427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28" name="Shape 1428"/>
            <p:cNvGrpSpPr/>
            <p:nvPr/>
          </p:nvGrpSpPr>
          <p:grpSpPr>
            <a:xfrm flipH="1">
              <a:off x="1056586" y="2264019"/>
              <a:ext cx="91494" cy="247249"/>
              <a:chOff x="2087670" y="1808820"/>
              <a:chExt cx="91494" cy="247249"/>
            </a:xfrm>
          </p:grpSpPr>
          <p:sp>
            <p:nvSpPr>
              <p:cNvPr id="1429" name="Shape 1429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30" name="Shape 1430"/>
              <p:cNvCxnSpPr>
                <a:stCxn id="1429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31" name="Shape 1431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32" name="Shape 1432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433" name="Shape 1433"/>
            <p:cNvGrpSpPr/>
            <p:nvPr/>
          </p:nvGrpSpPr>
          <p:grpSpPr>
            <a:xfrm>
              <a:off x="932559" y="2260581"/>
              <a:ext cx="91494" cy="247249"/>
              <a:chOff x="2087670" y="1808820"/>
              <a:chExt cx="91494" cy="247249"/>
            </a:xfrm>
          </p:grpSpPr>
          <p:sp>
            <p:nvSpPr>
              <p:cNvPr id="1434" name="Shape 1434"/>
              <p:cNvSpPr/>
              <p:nvPr/>
            </p:nvSpPr>
            <p:spPr>
              <a:xfrm>
                <a:off x="2087724" y="180882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35" name="Shape 1435"/>
              <p:cNvCxnSpPr>
                <a:stCxn id="1434" idx="5"/>
              </p:cNvCxnSpPr>
              <p:nvPr/>
            </p:nvCxnSpPr>
            <p:spPr>
              <a:xfrm>
                <a:off x="2165773" y="1886869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36" name="Shape 1436"/>
              <p:cNvCxnSpPr/>
              <p:nvPr/>
            </p:nvCxnSpPr>
            <p:spPr>
              <a:xfrm flipH="1">
                <a:off x="2087724" y="190026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37" name="Shape 1437"/>
              <p:cNvCxnSpPr/>
              <p:nvPr/>
            </p:nvCxnSpPr>
            <p:spPr>
              <a:xfrm>
                <a:off x="2087670" y="196562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1438" name="Shape 1438"/>
            <p:cNvCxnSpPr/>
            <p:nvPr/>
          </p:nvCxnSpPr>
          <p:spPr>
            <a:xfrm>
              <a:off x="1483735" y="2860997"/>
              <a:ext cx="0" cy="18288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39" name="Shape 1439"/>
            <p:cNvSpPr/>
            <p:nvPr/>
          </p:nvSpPr>
          <p:spPr>
            <a:xfrm>
              <a:off x="1248133" y="3026732"/>
              <a:ext cx="457200" cy="457200"/>
            </a:xfrm>
            <a:prstGeom prst="cloud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40" name="Shape 1440"/>
            <p:cNvGrpSpPr/>
            <p:nvPr/>
          </p:nvGrpSpPr>
          <p:grpSpPr>
            <a:xfrm>
              <a:off x="2520892" y="1380187"/>
              <a:ext cx="1340943" cy="2103745"/>
              <a:chOff x="2698070" y="1380187"/>
              <a:chExt cx="1340943" cy="2103745"/>
            </a:xfrm>
          </p:grpSpPr>
          <p:sp>
            <p:nvSpPr>
              <p:cNvPr id="1441" name="Shape 1441"/>
              <p:cNvSpPr/>
              <p:nvPr/>
            </p:nvSpPr>
            <p:spPr>
              <a:xfrm>
                <a:off x="3686998" y="2260581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42" name="Shape 1442"/>
              <p:cNvCxnSpPr>
                <a:stCxn id="1441" idx="5"/>
              </p:cNvCxnSpPr>
              <p:nvPr/>
            </p:nvCxnSpPr>
            <p:spPr>
              <a:xfrm>
                <a:off x="3765047" y="2338630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3" name="Shape 1443"/>
              <p:cNvCxnSpPr/>
              <p:nvPr/>
            </p:nvCxnSpPr>
            <p:spPr>
              <a:xfrm flipH="1">
                <a:off x="3686998" y="2352021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4" name="Shape 1444"/>
              <p:cNvCxnSpPr/>
              <p:nvPr/>
            </p:nvCxnSpPr>
            <p:spPr>
              <a:xfrm>
                <a:off x="3686944" y="2417388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45" name="Shape 1445"/>
              <p:cNvSpPr/>
              <p:nvPr/>
            </p:nvSpPr>
            <p:spPr>
              <a:xfrm flipH="1">
                <a:off x="3823600" y="2261104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46" name="Shape 1446"/>
              <p:cNvCxnSpPr>
                <a:stCxn id="1445" idx="5"/>
              </p:cNvCxnSpPr>
              <p:nvPr/>
            </p:nvCxnSpPr>
            <p:spPr>
              <a:xfrm>
                <a:off x="3836991" y="2339153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7" name="Shape 1447"/>
              <p:cNvCxnSpPr/>
              <p:nvPr/>
            </p:nvCxnSpPr>
            <p:spPr>
              <a:xfrm>
                <a:off x="3889407" y="2352544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48" name="Shape 1448"/>
              <p:cNvCxnSpPr/>
              <p:nvPr/>
            </p:nvCxnSpPr>
            <p:spPr>
              <a:xfrm flipH="1">
                <a:off x="3902277" y="2417911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49" name="Shape 1449"/>
              <p:cNvSpPr/>
              <p:nvPr/>
            </p:nvSpPr>
            <p:spPr>
              <a:xfrm>
                <a:off x="3947573" y="2266012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50" name="Shape 1450"/>
              <p:cNvCxnSpPr/>
              <p:nvPr/>
            </p:nvCxnSpPr>
            <p:spPr>
              <a:xfrm flipH="1">
                <a:off x="3947573" y="235745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1" name="Shape 1451"/>
              <p:cNvCxnSpPr/>
              <p:nvPr/>
            </p:nvCxnSpPr>
            <p:spPr>
              <a:xfrm>
                <a:off x="3947519" y="2422819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52" name="Shape 1452"/>
              <p:cNvSpPr/>
              <p:nvPr/>
            </p:nvSpPr>
            <p:spPr>
              <a:xfrm rot="10800000">
                <a:off x="3686944" y="2680456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53" name="Shape 1453"/>
              <p:cNvCxnSpPr>
                <a:stCxn id="1452" idx="5"/>
              </p:cNvCxnSpPr>
              <p:nvPr/>
            </p:nvCxnSpPr>
            <p:spPr>
              <a:xfrm rot="10800000">
                <a:off x="3700335" y="2524647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4" name="Shape 1454"/>
              <p:cNvCxnSpPr/>
              <p:nvPr/>
            </p:nvCxnSpPr>
            <p:spPr>
              <a:xfrm rot="10800000" flipH="1">
                <a:off x="3752751" y="2606858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5" name="Shape 1455"/>
              <p:cNvCxnSpPr/>
              <p:nvPr/>
            </p:nvCxnSpPr>
            <p:spPr>
              <a:xfrm rot="10800000">
                <a:off x="3765621" y="2528099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56" name="Shape 1456"/>
              <p:cNvSpPr/>
              <p:nvPr/>
            </p:nvSpPr>
            <p:spPr>
              <a:xfrm rot="10800000" flipH="1">
                <a:off x="3823600" y="2680456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57" name="Shape 1457"/>
              <p:cNvCxnSpPr>
                <a:stCxn id="1456" idx="5"/>
              </p:cNvCxnSpPr>
              <p:nvPr/>
            </p:nvCxnSpPr>
            <p:spPr>
              <a:xfrm rot="10800000">
                <a:off x="3901649" y="2524647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8" name="Shape 1458"/>
              <p:cNvCxnSpPr/>
              <p:nvPr/>
            </p:nvCxnSpPr>
            <p:spPr>
              <a:xfrm rot="10800000">
                <a:off x="3823600" y="2606858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59" name="Shape 1459"/>
              <p:cNvCxnSpPr/>
              <p:nvPr/>
            </p:nvCxnSpPr>
            <p:spPr>
              <a:xfrm rot="10800000" flipH="1">
                <a:off x="3823546" y="2528099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60" name="Shape 1460"/>
              <p:cNvSpPr/>
              <p:nvPr/>
            </p:nvSpPr>
            <p:spPr>
              <a:xfrm rot="10800000">
                <a:off x="3947573" y="2683894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61" name="Shape 1461"/>
              <p:cNvCxnSpPr>
                <a:stCxn id="1460" idx="5"/>
              </p:cNvCxnSpPr>
              <p:nvPr/>
            </p:nvCxnSpPr>
            <p:spPr>
              <a:xfrm rot="10800000">
                <a:off x="3960964" y="2528085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62" name="Shape 1462"/>
              <p:cNvSpPr/>
              <p:nvPr/>
            </p:nvSpPr>
            <p:spPr>
              <a:xfrm>
                <a:off x="2698070" y="1380187"/>
                <a:ext cx="896112" cy="1371600"/>
              </a:xfrm>
              <a:prstGeom prst="blockArc">
                <a:avLst>
                  <a:gd name="adj1" fmla="val 15145735"/>
                  <a:gd name="adj2" fmla="val 0"/>
                  <a:gd name="adj3" fmla="val 25000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63" name="Shape 146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326904" y="2183617"/>
                <a:ext cx="309783" cy="6890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64" name="Shape 1464"/>
              <p:cNvCxnSpPr>
                <a:stCxn id="1462" idx="1"/>
                <a:endCxn id="1463" idx="0"/>
              </p:cNvCxnSpPr>
              <p:nvPr/>
            </p:nvCxnSpPr>
            <p:spPr>
              <a:xfrm flipH="1">
                <a:off x="3481868" y="2065987"/>
                <a:ext cx="300" cy="117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65" name="Shape 1465"/>
              <p:cNvSpPr/>
              <p:nvPr/>
            </p:nvSpPr>
            <p:spPr>
              <a:xfrm rot="10800000">
                <a:off x="3189165" y="2683894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66" name="Shape 1466"/>
              <p:cNvCxnSpPr>
                <a:stCxn id="1465" idx="5"/>
              </p:cNvCxnSpPr>
              <p:nvPr/>
            </p:nvCxnSpPr>
            <p:spPr>
              <a:xfrm rot="10800000">
                <a:off x="3202556" y="2528085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7" name="Shape 1467"/>
              <p:cNvCxnSpPr/>
              <p:nvPr/>
            </p:nvCxnSpPr>
            <p:spPr>
              <a:xfrm rot="10800000" flipH="1">
                <a:off x="3254972" y="2610296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68" name="Shape 1468"/>
              <p:cNvCxnSpPr/>
              <p:nvPr/>
            </p:nvCxnSpPr>
            <p:spPr>
              <a:xfrm rot="10800000">
                <a:off x="3267842" y="2531537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69" name="Shape 1469"/>
              <p:cNvSpPr/>
              <p:nvPr/>
            </p:nvSpPr>
            <p:spPr>
              <a:xfrm rot="10800000" flipH="1">
                <a:off x="3052563" y="2683371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70" name="Shape 1470"/>
              <p:cNvCxnSpPr>
                <a:stCxn id="1469" idx="5"/>
              </p:cNvCxnSpPr>
              <p:nvPr/>
            </p:nvCxnSpPr>
            <p:spPr>
              <a:xfrm rot="10800000">
                <a:off x="3130612" y="2527562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1" name="Shape 1471"/>
              <p:cNvCxnSpPr/>
              <p:nvPr/>
            </p:nvCxnSpPr>
            <p:spPr>
              <a:xfrm rot="10800000">
                <a:off x="3052563" y="2609773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2" name="Shape 1472"/>
              <p:cNvCxnSpPr/>
              <p:nvPr/>
            </p:nvCxnSpPr>
            <p:spPr>
              <a:xfrm rot="10800000" flipH="1">
                <a:off x="3052509" y="2531014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73" name="Shape 1473"/>
              <p:cNvSpPr/>
              <p:nvPr/>
            </p:nvSpPr>
            <p:spPr>
              <a:xfrm rot="10800000">
                <a:off x="2928590" y="2678463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74" name="Shape 1474"/>
              <p:cNvCxnSpPr/>
              <p:nvPr/>
            </p:nvCxnSpPr>
            <p:spPr>
              <a:xfrm rot="10800000" flipH="1">
                <a:off x="2994397" y="2604865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5" name="Shape 1475"/>
              <p:cNvCxnSpPr/>
              <p:nvPr/>
            </p:nvCxnSpPr>
            <p:spPr>
              <a:xfrm rot="10800000">
                <a:off x="3007267" y="2526106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76" name="Shape 1476"/>
              <p:cNvSpPr/>
              <p:nvPr/>
            </p:nvSpPr>
            <p:spPr>
              <a:xfrm>
                <a:off x="3189219" y="2264019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77" name="Shape 1477"/>
              <p:cNvCxnSpPr>
                <a:stCxn id="1476" idx="5"/>
              </p:cNvCxnSpPr>
              <p:nvPr/>
            </p:nvCxnSpPr>
            <p:spPr>
              <a:xfrm>
                <a:off x="3267268" y="2342068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8" name="Shape 1478"/>
              <p:cNvCxnSpPr/>
              <p:nvPr/>
            </p:nvCxnSpPr>
            <p:spPr>
              <a:xfrm flipH="1">
                <a:off x="3189219" y="2355459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79" name="Shape 1479"/>
              <p:cNvCxnSpPr/>
              <p:nvPr/>
            </p:nvCxnSpPr>
            <p:spPr>
              <a:xfrm>
                <a:off x="3189165" y="2420826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0" name="Shape 1480"/>
              <p:cNvSpPr/>
              <p:nvPr/>
            </p:nvSpPr>
            <p:spPr>
              <a:xfrm flipH="1">
                <a:off x="3052563" y="2264019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81" name="Shape 1481"/>
              <p:cNvCxnSpPr>
                <a:stCxn id="1480" idx="5"/>
              </p:cNvCxnSpPr>
              <p:nvPr/>
            </p:nvCxnSpPr>
            <p:spPr>
              <a:xfrm>
                <a:off x="3065954" y="2342068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82" name="Shape 1482"/>
              <p:cNvCxnSpPr/>
              <p:nvPr/>
            </p:nvCxnSpPr>
            <p:spPr>
              <a:xfrm>
                <a:off x="3118370" y="2355459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83" name="Shape 1483"/>
              <p:cNvCxnSpPr/>
              <p:nvPr/>
            </p:nvCxnSpPr>
            <p:spPr>
              <a:xfrm flipH="1">
                <a:off x="3131240" y="2420826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4" name="Shape 1484"/>
              <p:cNvSpPr/>
              <p:nvPr/>
            </p:nvSpPr>
            <p:spPr>
              <a:xfrm>
                <a:off x="2928590" y="2260581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85" name="Shape 1485"/>
              <p:cNvCxnSpPr>
                <a:stCxn id="1484" idx="5"/>
              </p:cNvCxnSpPr>
              <p:nvPr/>
            </p:nvCxnSpPr>
            <p:spPr>
              <a:xfrm>
                <a:off x="3006639" y="2338630"/>
                <a:ext cx="0" cy="1692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486" name="Shape 1486"/>
              <p:cNvCxnSpPr/>
              <p:nvPr/>
            </p:nvCxnSpPr>
            <p:spPr>
              <a:xfrm>
                <a:off x="3479712" y="2860997"/>
                <a:ext cx="0" cy="18288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7" name="Shape 1487"/>
              <p:cNvSpPr/>
              <p:nvPr/>
            </p:nvSpPr>
            <p:spPr>
              <a:xfrm>
                <a:off x="3244110" y="3026732"/>
                <a:ext cx="457200" cy="457200"/>
              </a:xfrm>
              <a:prstGeom prst="cloud">
                <a:avLst/>
              </a:prstGeom>
              <a:solidFill>
                <a:schemeClr val="accent5"/>
              </a:solidFill>
              <a:ln w="25400" cap="flat" cmpd="sng">
                <a:solidFill>
                  <a:srgbClr val="367D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8" name="Shape 1488"/>
            <p:cNvGrpSpPr/>
            <p:nvPr/>
          </p:nvGrpSpPr>
          <p:grpSpPr>
            <a:xfrm>
              <a:off x="2105563" y="2257143"/>
              <a:ext cx="612123" cy="514753"/>
              <a:chOff x="2087670" y="1808820"/>
              <a:chExt cx="612123" cy="514753"/>
            </a:xfrm>
          </p:grpSpPr>
          <p:grpSp>
            <p:nvGrpSpPr>
              <p:cNvPr id="1489" name="Shape 1489"/>
              <p:cNvGrpSpPr/>
              <p:nvPr/>
            </p:nvGrpSpPr>
            <p:grpSpPr>
              <a:xfrm>
                <a:off x="2087670" y="1808820"/>
                <a:ext cx="91494" cy="247249"/>
                <a:chOff x="2087670" y="1808820"/>
                <a:chExt cx="91494" cy="247249"/>
              </a:xfrm>
            </p:grpSpPr>
            <p:sp>
              <p:nvSpPr>
                <p:cNvPr id="1490" name="Shape 1490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91" name="Shape 1491"/>
                <p:cNvCxnSpPr>
                  <a:stCxn id="1490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92" name="Shape 1492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93" name="Shape 1493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94" name="Shape 1494"/>
              <p:cNvGrpSpPr/>
              <p:nvPr/>
            </p:nvGrpSpPr>
            <p:grpSpPr>
              <a:xfrm flipH="1">
                <a:off x="2224326" y="1809343"/>
                <a:ext cx="91494" cy="247249"/>
                <a:chOff x="2087670" y="1808820"/>
                <a:chExt cx="91494" cy="247249"/>
              </a:xfrm>
            </p:grpSpPr>
            <p:sp>
              <p:nvSpPr>
                <p:cNvPr id="1495" name="Shape 1495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96" name="Shape 1496"/>
                <p:cNvCxnSpPr>
                  <a:stCxn id="1495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97" name="Shape 1497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98" name="Shape 1498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99" name="Shape 1499"/>
              <p:cNvGrpSpPr/>
              <p:nvPr/>
            </p:nvGrpSpPr>
            <p:grpSpPr>
              <a:xfrm>
                <a:off x="2348245" y="1814251"/>
                <a:ext cx="91494" cy="247249"/>
                <a:chOff x="2087670" y="1808820"/>
                <a:chExt cx="91494" cy="247249"/>
              </a:xfrm>
            </p:grpSpPr>
            <p:sp>
              <p:nvSpPr>
                <p:cNvPr id="1500" name="Shape 1500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01" name="Shape 1501"/>
                <p:cNvCxnSpPr>
                  <a:stCxn id="1500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2" name="Shape 1502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3" name="Shape 1503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04" name="Shape 1504"/>
              <p:cNvGrpSpPr/>
              <p:nvPr/>
            </p:nvGrpSpPr>
            <p:grpSpPr>
              <a:xfrm flipH="1">
                <a:off x="2472164" y="1814251"/>
                <a:ext cx="91494" cy="247249"/>
                <a:chOff x="2087670" y="1808820"/>
                <a:chExt cx="91494" cy="247249"/>
              </a:xfrm>
            </p:grpSpPr>
            <p:sp>
              <p:nvSpPr>
                <p:cNvPr id="1505" name="Shape 1505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06" name="Shape 1506"/>
                <p:cNvCxnSpPr>
                  <a:stCxn id="1505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7" name="Shape 1507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8" name="Shape 1508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09" name="Shape 1509"/>
              <p:cNvGrpSpPr/>
              <p:nvPr/>
            </p:nvGrpSpPr>
            <p:grpSpPr>
              <a:xfrm flipH="1">
                <a:off x="2608299" y="1809343"/>
                <a:ext cx="91494" cy="247249"/>
                <a:chOff x="2087670" y="1808820"/>
                <a:chExt cx="91494" cy="247249"/>
              </a:xfrm>
            </p:grpSpPr>
            <p:sp>
              <p:nvSpPr>
                <p:cNvPr id="1510" name="Shape 1510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11" name="Shape 1511"/>
                <p:cNvCxnSpPr>
                  <a:stCxn id="1510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12" name="Shape 1512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13" name="Shape 1513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14" name="Shape 1514"/>
              <p:cNvGrpSpPr/>
              <p:nvPr/>
            </p:nvGrpSpPr>
            <p:grpSpPr>
              <a:xfrm rot="10800000">
                <a:off x="2087670" y="2072886"/>
                <a:ext cx="91494" cy="247249"/>
                <a:chOff x="2087670" y="1808820"/>
                <a:chExt cx="91494" cy="247249"/>
              </a:xfrm>
            </p:grpSpPr>
            <p:sp>
              <p:nvSpPr>
                <p:cNvPr id="1515" name="Shape 1515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16" name="Shape 1516"/>
                <p:cNvCxnSpPr>
                  <a:stCxn id="1515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17" name="Shape 1517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18" name="Shape 1518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19" name="Shape 1519"/>
              <p:cNvGrpSpPr/>
              <p:nvPr/>
            </p:nvGrpSpPr>
            <p:grpSpPr>
              <a:xfrm rot="10800000" flipH="1">
                <a:off x="2224272" y="2072886"/>
                <a:ext cx="91494" cy="247249"/>
                <a:chOff x="2087670" y="1808820"/>
                <a:chExt cx="91494" cy="247249"/>
              </a:xfrm>
            </p:grpSpPr>
            <p:sp>
              <p:nvSpPr>
                <p:cNvPr id="1520" name="Shape 1520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21" name="Shape 1521"/>
                <p:cNvCxnSpPr>
                  <a:stCxn id="1520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22" name="Shape 1522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23" name="Shape 1523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24" name="Shape 1524"/>
              <p:cNvGrpSpPr/>
              <p:nvPr/>
            </p:nvGrpSpPr>
            <p:grpSpPr>
              <a:xfrm rot="10800000">
                <a:off x="2348299" y="2076324"/>
                <a:ext cx="91494" cy="247249"/>
                <a:chOff x="2087670" y="1808820"/>
                <a:chExt cx="91494" cy="247249"/>
              </a:xfrm>
            </p:grpSpPr>
            <p:sp>
              <p:nvSpPr>
                <p:cNvPr id="1525" name="Shape 1525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26" name="Shape 1526"/>
                <p:cNvCxnSpPr>
                  <a:stCxn id="1525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27" name="Shape 1527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28" name="Shape 1528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29" name="Shape 1529"/>
              <p:cNvGrpSpPr/>
              <p:nvPr/>
            </p:nvGrpSpPr>
            <p:grpSpPr>
              <a:xfrm rot="10800000" flipH="1">
                <a:off x="2472164" y="2072886"/>
                <a:ext cx="91494" cy="247249"/>
                <a:chOff x="2087670" y="1808820"/>
                <a:chExt cx="91494" cy="247249"/>
              </a:xfrm>
            </p:grpSpPr>
            <p:sp>
              <p:nvSpPr>
                <p:cNvPr id="1530" name="Shape 1530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31" name="Shape 1531"/>
                <p:cNvCxnSpPr>
                  <a:stCxn id="1530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2" name="Shape 1532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3" name="Shape 1533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34" name="Shape 1534"/>
              <p:cNvGrpSpPr/>
              <p:nvPr/>
            </p:nvGrpSpPr>
            <p:grpSpPr>
              <a:xfrm rot="10800000" flipH="1">
                <a:off x="2605776" y="2076324"/>
                <a:ext cx="91494" cy="247249"/>
                <a:chOff x="2087670" y="1808820"/>
                <a:chExt cx="91494" cy="247249"/>
              </a:xfrm>
            </p:grpSpPr>
            <p:sp>
              <p:nvSpPr>
                <p:cNvPr id="1535" name="Shape 1535"/>
                <p:cNvSpPr/>
                <p:nvPr/>
              </p:nvSpPr>
              <p:spPr>
                <a:xfrm>
                  <a:off x="2087724" y="1808820"/>
                  <a:ext cx="91440" cy="91440"/>
                </a:xfrm>
                <a:prstGeom prst="ellipse">
                  <a:avLst/>
                </a:prstGeom>
                <a:solidFill>
                  <a:srgbClr val="FFC000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536" name="Shape 1536"/>
                <p:cNvCxnSpPr>
                  <a:stCxn id="1535" idx="5"/>
                </p:cNvCxnSpPr>
                <p:nvPr/>
              </p:nvCxnSpPr>
              <p:spPr>
                <a:xfrm>
                  <a:off x="2165773" y="1886869"/>
                  <a:ext cx="0" cy="1692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7" name="Shape 1537"/>
                <p:cNvCxnSpPr/>
                <p:nvPr/>
              </p:nvCxnSpPr>
              <p:spPr>
                <a:xfrm flipH="1">
                  <a:off x="2087724" y="1900260"/>
                  <a:ext cx="25633" cy="73598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8" name="Shape 1538"/>
                <p:cNvCxnSpPr/>
                <p:nvPr/>
              </p:nvCxnSpPr>
              <p:spPr>
                <a:xfrm>
                  <a:off x="2087670" y="1965627"/>
                  <a:ext cx="12817" cy="8699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539" name="Shape 1539"/>
          <p:cNvSpPr/>
          <p:nvPr/>
        </p:nvSpPr>
        <p:spPr>
          <a:xfrm>
            <a:off x="2851767" y="2412675"/>
            <a:ext cx="1327573" cy="298235"/>
          </a:xfrm>
          <a:prstGeom prst="rightArrow">
            <a:avLst>
              <a:gd name="adj1" fmla="val 31858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0" name="Shape 1540"/>
          <p:cNvSpPr/>
          <p:nvPr/>
        </p:nvSpPr>
        <p:spPr>
          <a:xfrm>
            <a:off x="5085899" y="241176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1" name="Shape 1541"/>
          <p:cNvCxnSpPr>
            <a:stCxn id="1540" idx="5"/>
          </p:cNvCxnSpPr>
          <p:nvPr/>
        </p:nvCxnSpPr>
        <p:spPr>
          <a:xfrm>
            <a:off x="5142858" y="2459793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2" name="Shape 1542"/>
          <p:cNvCxnSpPr/>
          <p:nvPr/>
        </p:nvCxnSpPr>
        <p:spPr>
          <a:xfrm flipH="1">
            <a:off x="5085899" y="2468034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3" name="Shape 1543"/>
          <p:cNvCxnSpPr/>
          <p:nvPr/>
        </p:nvCxnSpPr>
        <p:spPr>
          <a:xfrm>
            <a:off x="5085860" y="2508260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4" name="Shape 1544"/>
          <p:cNvSpPr/>
          <p:nvPr/>
        </p:nvSpPr>
        <p:spPr>
          <a:xfrm flipH="1">
            <a:off x="5185591" y="2412085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5" name="Shape 1545"/>
          <p:cNvCxnSpPr>
            <a:stCxn id="1544" idx="5"/>
          </p:cNvCxnSpPr>
          <p:nvPr/>
        </p:nvCxnSpPr>
        <p:spPr>
          <a:xfrm>
            <a:off x="5195364" y="2460115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6" name="Shape 1546"/>
          <p:cNvCxnSpPr/>
          <p:nvPr/>
        </p:nvCxnSpPr>
        <p:spPr>
          <a:xfrm>
            <a:off x="5233616" y="2468355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7" name="Shape 1547"/>
          <p:cNvCxnSpPr/>
          <p:nvPr/>
        </p:nvCxnSpPr>
        <p:spPr>
          <a:xfrm flipH="1">
            <a:off x="5243007" y="2508581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8" name="Shape 1548"/>
          <p:cNvSpPr/>
          <p:nvPr/>
        </p:nvSpPr>
        <p:spPr>
          <a:xfrm>
            <a:off x="5276064" y="2415104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9" name="Shape 1549"/>
          <p:cNvCxnSpPr>
            <a:stCxn id="1548" idx="5"/>
          </p:cNvCxnSpPr>
          <p:nvPr/>
        </p:nvCxnSpPr>
        <p:spPr>
          <a:xfrm>
            <a:off x="5333023" y="2463134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0" name="Shape 1550"/>
          <p:cNvCxnSpPr/>
          <p:nvPr/>
        </p:nvCxnSpPr>
        <p:spPr>
          <a:xfrm flipH="1">
            <a:off x="5276064" y="2471375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1" name="Shape 1551"/>
          <p:cNvCxnSpPr/>
          <p:nvPr/>
        </p:nvCxnSpPr>
        <p:spPr>
          <a:xfrm>
            <a:off x="5276025" y="2511601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2" name="Shape 1552"/>
          <p:cNvSpPr/>
          <p:nvPr/>
        </p:nvSpPr>
        <p:spPr>
          <a:xfrm rot="10800000">
            <a:off x="5085860" y="2670147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3" name="Shape 1553"/>
          <p:cNvCxnSpPr>
            <a:stCxn id="1552" idx="5"/>
          </p:cNvCxnSpPr>
          <p:nvPr/>
        </p:nvCxnSpPr>
        <p:spPr>
          <a:xfrm rot="10800000">
            <a:off x="5095633" y="2574288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4" name="Shape 1554"/>
          <p:cNvCxnSpPr/>
          <p:nvPr/>
        </p:nvCxnSpPr>
        <p:spPr>
          <a:xfrm rot="10800000" flipH="1">
            <a:off x="5133886" y="2624856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5" name="Shape 1555"/>
          <p:cNvCxnSpPr/>
          <p:nvPr/>
        </p:nvCxnSpPr>
        <p:spPr>
          <a:xfrm rot="10800000">
            <a:off x="5143278" y="2576389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56" name="Shape 1556"/>
          <p:cNvSpPr/>
          <p:nvPr/>
        </p:nvSpPr>
        <p:spPr>
          <a:xfrm rot="10800000" flipH="1">
            <a:off x="5185591" y="2670147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7" name="Shape 1557"/>
          <p:cNvCxnSpPr>
            <a:stCxn id="1556" idx="5"/>
          </p:cNvCxnSpPr>
          <p:nvPr/>
        </p:nvCxnSpPr>
        <p:spPr>
          <a:xfrm rot="10800000">
            <a:off x="5242550" y="2574288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8" name="Shape 1558"/>
          <p:cNvCxnSpPr/>
          <p:nvPr/>
        </p:nvCxnSpPr>
        <p:spPr>
          <a:xfrm rot="10800000">
            <a:off x="5185591" y="2624856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9" name="Shape 1559"/>
          <p:cNvCxnSpPr/>
          <p:nvPr/>
        </p:nvCxnSpPr>
        <p:spPr>
          <a:xfrm rot="10800000" flipH="1">
            <a:off x="5185550" y="2576389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0" name="Shape 1560"/>
          <p:cNvSpPr/>
          <p:nvPr/>
        </p:nvSpPr>
        <p:spPr>
          <a:xfrm rot="10800000">
            <a:off x="5276064" y="267226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1" name="Shape 1561"/>
          <p:cNvCxnSpPr>
            <a:stCxn id="1560" idx="5"/>
          </p:cNvCxnSpPr>
          <p:nvPr/>
        </p:nvCxnSpPr>
        <p:spPr>
          <a:xfrm rot="10800000">
            <a:off x="5285837" y="2576404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2" name="Shape 1562"/>
          <p:cNvCxnSpPr/>
          <p:nvPr/>
        </p:nvCxnSpPr>
        <p:spPr>
          <a:xfrm rot="10800000" flipH="1">
            <a:off x="5324089" y="2626972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3" name="Shape 1563"/>
          <p:cNvCxnSpPr/>
          <p:nvPr/>
        </p:nvCxnSpPr>
        <p:spPr>
          <a:xfrm rot="10800000">
            <a:off x="5333482" y="257850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4" name="Shape 1564"/>
          <p:cNvSpPr/>
          <p:nvPr/>
        </p:nvSpPr>
        <p:spPr>
          <a:xfrm rot="10800000">
            <a:off x="4963096" y="267226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5" name="Shape 1565"/>
          <p:cNvCxnSpPr>
            <a:stCxn id="1564" idx="5"/>
          </p:cNvCxnSpPr>
          <p:nvPr/>
        </p:nvCxnSpPr>
        <p:spPr>
          <a:xfrm rot="10800000">
            <a:off x="4972869" y="2576404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6" name="Shape 1566"/>
          <p:cNvCxnSpPr/>
          <p:nvPr/>
        </p:nvCxnSpPr>
        <p:spPr>
          <a:xfrm rot="10800000" flipH="1">
            <a:off x="5011122" y="2626972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67" name="Shape 1567"/>
          <p:cNvCxnSpPr/>
          <p:nvPr/>
        </p:nvCxnSpPr>
        <p:spPr>
          <a:xfrm rot="10800000">
            <a:off x="5020514" y="257850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8" name="Shape 1568"/>
          <p:cNvSpPr/>
          <p:nvPr/>
        </p:nvSpPr>
        <p:spPr>
          <a:xfrm rot="10800000" flipH="1">
            <a:off x="4863406" y="2671941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69" name="Shape 1569"/>
          <p:cNvCxnSpPr>
            <a:stCxn id="1568" idx="5"/>
          </p:cNvCxnSpPr>
          <p:nvPr/>
        </p:nvCxnSpPr>
        <p:spPr>
          <a:xfrm rot="10800000">
            <a:off x="4920365" y="2576082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0" name="Shape 1570"/>
          <p:cNvCxnSpPr/>
          <p:nvPr/>
        </p:nvCxnSpPr>
        <p:spPr>
          <a:xfrm rot="10800000">
            <a:off x="4863406" y="2626650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1" name="Shape 1571"/>
          <p:cNvCxnSpPr/>
          <p:nvPr/>
        </p:nvCxnSpPr>
        <p:spPr>
          <a:xfrm rot="10800000" flipH="1">
            <a:off x="4863366" y="2578183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2" name="Shape 1572"/>
          <p:cNvSpPr/>
          <p:nvPr/>
        </p:nvSpPr>
        <p:spPr>
          <a:xfrm rot="10800000">
            <a:off x="4772932" y="2668920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3" name="Shape 1573"/>
          <p:cNvCxnSpPr>
            <a:stCxn id="1572" idx="5"/>
          </p:cNvCxnSpPr>
          <p:nvPr/>
        </p:nvCxnSpPr>
        <p:spPr>
          <a:xfrm rot="10800000">
            <a:off x="4782705" y="2573061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4" name="Shape 1574"/>
          <p:cNvCxnSpPr/>
          <p:nvPr/>
        </p:nvCxnSpPr>
        <p:spPr>
          <a:xfrm rot="10800000" flipH="1">
            <a:off x="4820957" y="2623629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5" name="Shape 1575"/>
          <p:cNvCxnSpPr/>
          <p:nvPr/>
        </p:nvCxnSpPr>
        <p:spPr>
          <a:xfrm rot="10800000">
            <a:off x="4830350" y="2575162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6" name="Shape 1576"/>
          <p:cNvSpPr/>
          <p:nvPr/>
        </p:nvSpPr>
        <p:spPr>
          <a:xfrm>
            <a:off x="4963136" y="2413879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7" name="Shape 1577"/>
          <p:cNvCxnSpPr>
            <a:stCxn id="1576" idx="5"/>
          </p:cNvCxnSpPr>
          <p:nvPr/>
        </p:nvCxnSpPr>
        <p:spPr>
          <a:xfrm>
            <a:off x="5020095" y="2461909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8" name="Shape 1578"/>
          <p:cNvCxnSpPr/>
          <p:nvPr/>
        </p:nvCxnSpPr>
        <p:spPr>
          <a:xfrm flipH="1">
            <a:off x="4963136" y="2470149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9" name="Shape 1579"/>
          <p:cNvCxnSpPr/>
          <p:nvPr/>
        </p:nvCxnSpPr>
        <p:spPr>
          <a:xfrm>
            <a:off x="4963096" y="251037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0" name="Shape 1580"/>
          <p:cNvSpPr/>
          <p:nvPr/>
        </p:nvSpPr>
        <p:spPr>
          <a:xfrm flipH="1">
            <a:off x="4863406" y="2413879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1" name="Shape 1581"/>
          <p:cNvCxnSpPr>
            <a:stCxn id="1580" idx="5"/>
          </p:cNvCxnSpPr>
          <p:nvPr/>
        </p:nvCxnSpPr>
        <p:spPr>
          <a:xfrm>
            <a:off x="4873179" y="2461909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2" name="Shape 1582"/>
          <p:cNvCxnSpPr/>
          <p:nvPr/>
        </p:nvCxnSpPr>
        <p:spPr>
          <a:xfrm>
            <a:off x="4911432" y="2470149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3" name="Shape 1583"/>
          <p:cNvCxnSpPr/>
          <p:nvPr/>
        </p:nvCxnSpPr>
        <p:spPr>
          <a:xfrm flipH="1">
            <a:off x="4920823" y="251037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4" name="Shape 1584"/>
          <p:cNvSpPr/>
          <p:nvPr/>
        </p:nvSpPr>
        <p:spPr>
          <a:xfrm>
            <a:off x="4772932" y="241176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5" name="Shape 1585"/>
          <p:cNvCxnSpPr>
            <a:stCxn id="1584" idx="5"/>
          </p:cNvCxnSpPr>
          <p:nvPr/>
        </p:nvCxnSpPr>
        <p:spPr>
          <a:xfrm>
            <a:off x="4829891" y="2459793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6" name="Shape 1586"/>
          <p:cNvCxnSpPr/>
          <p:nvPr/>
        </p:nvCxnSpPr>
        <p:spPr>
          <a:xfrm flipH="1">
            <a:off x="4772932" y="2468034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87" name="Shape 1587"/>
          <p:cNvCxnSpPr/>
          <p:nvPr/>
        </p:nvCxnSpPr>
        <p:spPr>
          <a:xfrm>
            <a:off x="4772893" y="2508260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588" name="Shape 1588"/>
          <p:cNvGrpSpPr/>
          <p:nvPr/>
        </p:nvGrpSpPr>
        <p:grpSpPr>
          <a:xfrm>
            <a:off x="5206201" y="1988840"/>
            <a:ext cx="451836" cy="1155239"/>
            <a:chOff x="5664137" y="2418220"/>
            <a:chExt cx="619133" cy="1877264"/>
          </a:xfrm>
        </p:grpSpPr>
        <p:sp>
          <p:nvSpPr>
            <p:cNvPr id="1589" name="Shape 1589"/>
            <p:cNvSpPr/>
            <p:nvPr/>
          </p:nvSpPr>
          <p:spPr>
            <a:xfrm>
              <a:off x="5664137" y="2418220"/>
              <a:ext cx="461369" cy="895348"/>
            </a:xfrm>
            <a:prstGeom prst="blockArc">
              <a:avLst>
                <a:gd name="adj1" fmla="val 16996010"/>
                <a:gd name="adj2" fmla="val 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0" name="Shape 15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08864" y="2995169"/>
              <a:ext cx="309783" cy="689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91" name="Shape 1591"/>
            <p:cNvCxnSpPr>
              <a:stCxn id="1589" idx="1"/>
              <a:endCxn id="1590" idx="0"/>
            </p:cNvCxnSpPr>
            <p:nvPr/>
          </p:nvCxnSpPr>
          <p:spPr>
            <a:xfrm flipH="1">
              <a:off x="6063635" y="2865894"/>
              <a:ext cx="4200" cy="129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2" name="Shape 1592"/>
            <p:cNvCxnSpPr/>
            <p:nvPr/>
          </p:nvCxnSpPr>
          <p:spPr>
            <a:xfrm>
              <a:off x="6061672" y="3672549"/>
              <a:ext cx="0" cy="18288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593" name="Shape 1593"/>
            <p:cNvSpPr/>
            <p:nvPr/>
          </p:nvSpPr>
          <p:spPr>
            <a:xfrm>
              <a:off x="5826070" y="3838284"/>
              <a:ext cx="457200" cy="457200"/>
            </a:xfrm>
            <a:prstGeom prst="cloud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4" name="Shape 1594"/>
          <p:cNvSpPr/>
          <p:nvPr/>
        </p:nvSpPr>
        <p:spPr>
          <a:xfrm>
            <a:off x="6123850" y="241717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5" name="Shape 1595"/>
          <p:cNvCxnSpPr>
            <a:stCxn id="1594" idx="5"/>
          </p:cNvCxnSpPr>
          <p:nvPr/>
        </p:nvCxnSpPr>
        <p:spPr>
          <a:xfrm>
            <a:off x="6180809" y="2465203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6" name="Shape 1596"/>
          <p:cNvCxnSpPr/>
          <p:nvPr/>
        </p:nvCxnSpPr>
        <p:spPr>
          <a:xfrm flipH="1">
            <a:off x="6123850" y="2473444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7" name="Shape 1597"/>
          <p:cNvCxnSpPr/>
          <p:nvPr/>
        </p:nvCxnSpPr>
        <p:spPr>
          <a:xfrm>
            <a:off x="6123811" y="2513669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8" name="Shape 1598"/>
          <p:cNvSpPr/>
          <p:nvPr/>
        </p:nvSpPr>
        <p:spPr>
          <a:xfrm flipH="1">
            <a:off x="6223541" y="2417495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9" name="Shape 1599"/>
          <p:cNvCxnSpPr>
            <a:stCxn id="1598" idx="5"/>
          </p:cNvCxnSpPr>
          <p:nvPr/>
        </p:nvCxnSpPr>
        <p:spPr>
          <a:xfrm>
            <a:off x="6233314" y="2465525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0" name="Shape 1600"/>
          <p:cNvCxnSpPr/>
          <p:nvPr/>
        </p:nvCxnSpPr>
        <p:spPr>
          <a:xfrm>
            <a:off x="6271567" y="2473765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1" name="Shape 1601"/>
          <p:cNvCxnSpPr/>
          <p:nvPr/>
        </p:nvCxnSpPr>
        <p:spPr>
          <a:xfrm flipH="1">
            <a:off x="6280958" y="2513991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2" name="Shape 1602"/>
          <p:cNvSpPr/>
          <p:nvPr/>
        </p:nvSpPr>
        <p:spPr>
          <a:xfrm>
            <a:off x="6314014" y="2420515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3" name="Shape 1603"/>
          <p:cNvCxnSpPr/>
          <p:nvPr/>
        </p:nvCxnSpPr>
        <p:spPr>
          <a:xfrm flipH="1">
            <a:off x="6314014" y="2476786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4" name="Shape 1604"/>
          <p:cNvCxnSpPr/>
          <p:nvPr/>
        </p:nvCxnSpPr>
        <p:spPr>
          <a:xfrm>
            <a:off x="6313975" y="2517012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5" name="Shape 1605"/>
          <p:cNvSpPr/>
          <p:nvPr/>
        </p:nvSpPr>
        <p:spPr>
          <a:xfrm rot="10800000">
            <a:off x="6123811" y="2675558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6" name="Shape 1606"/>
          <p:cNvCxnSpPr>
            <a:stCxn id="1605" idx="5"/>
          </p:cNvCxnSpPr>
          <p:nvPr/>
        </p:nvCxnSpPr>
        <p:spPr>
          <a:xfrm rot="10800000">
            <a:off x="6133584" y="2579699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7" name="Shape 1607"/>
          <p:cNvCxnSpPr/>
          <p:nvPr/>
        </p:nvCxnSpPr>
        <p:spPr>
          <a:xfrm rot="10800000" flipH="1">
            <a:off x="6171836" y="2630267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8" name="Shape 1608"/>
          <p:cNvCxnSpPr/>
          <p:nvPr/>
        </p:nvCxnSpPr>
        <p:spPr>
          <a:xfrm rot="10800000">
            <a:off x="6181229" y="2581799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9" name="Shape 1609"/>
          <p:cNvSpPr/>
          <p:nvPr/>
        </p:nvSpPr>
        <p:spPr>
          <a:xfrm rot="10800000" flipH="1">
            <a:off x="6223541" y="2675558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0" name="Shape 1610"/>
          <p:cNvCxnSpPr>
            <a:stCxn id="1609" idx="5"/>
          </p:cNvCxnSpPr>
          <p:nvPr/>
        </p:nvCxnSpPr>
        <p:spPr>
          <a:xfrm rot="10800000">
            <a:off x="6280500" y="2579699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1" name="Shape 1611"/>
          <p:cNvCxnSpPr/>
          <p:nvPr/>
        </p:nvCxnSpPr>
        <p:spPr>
          <a:xfrm rot="10800000">
            <a:off x="6223541" y="2630267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2" name="Shape 1612"/>
          <p:cNvCxnSpPr/>
          <p:nvPr/>
        </p:nvCxnSpPr>
        <p:spPr>
          <a:xfrm rot="10800000" flipH="1">
            <a:off x="6223501" y="2581799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3" name="Shape 1613"/>
          <p:cNvSpPr/>
          <p:nvPr/>
        </p:nvSpPr>
        <p:spPr>
          <a:xfrm rot="10800000">
            <a:off x="6314014" y="267767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4" name="Shape 1614"/>
          <p:cNvCxnSpPr>
            <a:stCxn id="1613" idx="5"/>
          </p:cNvCxnSpPr>
          <p:nvPr/>
        </p:nvCxnSpPr>
        <p:spPr>
          <a:xfrm rot="10800000">
            <a:off x="6323787" y="2581814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5" name="Shape 1615"/>
          <p:cNvSpPr/>
          <p:nvPr/>
        </p:nvSpPr>
        <p:spPr>
          <a:xfrm rot="10800000">
            <a:off x="6014030" y="267226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6" name="Shape 1616"/>
          <p:cNvCxnSpPr>
            <a:stCxn id="1615" idx="5"/>
          </p:cNvCxnSpPr>
          <p:nvPr/>
        </p:nvCxnSpPr>
        <p:spPr>
          <a:xfrm rot="10800000">
            <a:off x="6023803" y="2576404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7" name="Shape 1617"/>
          <p:cNvCxnSpPr/>
          <p:nvPr/>
        </p:nvCxnSpPr>
        <p:spPr>
          <a:xfrm rot="10800000" flipH="1">
            <a:off x="6062056" y="2626972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8" name="Shape 1618"/>
          <p:cNvCxnSpPr/>
          <p:nvPr/>
        </p:nvCxnSpPr>
        <p:spPr>
          <a:xfrm rot="10800000">
            <a:off x="6071447" y="257850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9" name="Shape 1619"/>
          <p:cNvSpPr/>
          <p:nvPr/>
        </p:nvSpPr>
        <p:spPr>
          <a:xfrm rot="10800000" flipH="1">
            <a:off x="5914339" y="2671941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0" name="Shape 1620"/>
          <p:cNvCxnSpPr>
            <a:stCxn id="1619" idx="5"/>
          </p:cNvCxnSpPr>
          <p:nvPr/>
        </p:nvCxnSpPr>
        <p:spPr>
          <a:xfrm rot="10800000">
            <a:off x="5971298" y="2576082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1" name="Shape 1621"/>
          <p:cNvCxnSpPr/>
          <p:nvPr/>
        </p:nvCxnSpPr>
        <p:spPr>
          <a:xfrm rot="10800000">
            <a:off x="5914339" y="2626650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2" name="Shape 1622"/>
          <p:cNvCxnSpPr/>
          <p:nvPr/>
        </p:nvCxnSpPr>
        <p:spPr>
          <a:xfrm rot="10800000" flipH="1">
            <a:off x="5914300" y="2578183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3" name="Shape 1623"/>
          <p:cNvSpPr/>
          <p:nvPr/>
        </p:nvSpPr>
        <p:spPr>
          <a:xfrm rot="10800000">
            <a:off x="5823865" y="2668920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4" name="Shape 1624"/>
          <p:cNvCxnSpPr/>
          <p:nvPr/>
        </p:nvCxnSpPr>
        <p:spPr>
          <a:xfrm rot="10800000" flipH="1">
            <a:off x="5871890" y="2623629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5" name="Shape 1625"/>
          <p:cNvCxnSpPr/>
          <p:nvPr/>
        </p:nvCxnSpPr>
        <p:spPr>
          <a:xfrm rot="10800000">
            <a:off x="5881283" y="2575162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6" name="Shape 1626"/>
          <p:cNvSpPr/>
          <p:nvPr/>
        </p:nvSpPr>
        <p:spPr>
          <a:xfrm>
            <a:off x="6014070" y="2413879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7" name="Shape 1627"/>
          <p:cNvCxnSpPr>
            <a:stCxn id="1626" idx="5"/>
          </p:cNvCxnSpPr>
          <p:nvPr/>
        </p:nvCxnSpPr>
        <p:spPr>
          <a:xfrm>
            <a:off x="6071029" y="2461909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8" name="Shape 1628"/>
          <p:cNvCxnSpPr/>
          <p:nvPr/>
        </p:nvCxnSpPr>
        <p:spPr>
          <a:xfrm flipH="1">
            <a:off x="6014070" y="2470149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29" name="Shape 1629"/>
          <p:cNvCxnSpPr/>
          <p:nvPr/>
        </p:nvCxnSpPr>
        <p:spPr>
          <a:xfrm>
            <a:off x="6014030" y="251037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0" name="Shape 1630"/>
          <p:cNvSpPr/>
          <p:nvPr/>
        </p:nvSpPr>
        <p:spPr>
          <a:xfrm flipH="1">
            <a:off x="5914339" y="2413879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1" name="Shape 1631"/>
          <p:cNvCxnSpPr>
            <a:stCxn id="1630" idx="5"/>
          </p:cNvCxnSpPr>
          <p:nvPr/>
        </p:nvCxnSpPr>
        <p:spPr>
          <a:xfrm>
            <a:off x="5924112" y="2461909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2" name="Shape 1632"/>
          <p:cNvCxnSpPr/>
          <p:nvPr/>
        </p:nvCxnSpPr>
        <p:spPr>
          <a:xfrm>
            <a:off x="5962365" y="2470149"/>
            <a:ext cx="18707" cy="45291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33" name="Shape 1633"/>
          <p:cNvCxnSpPr/>
          <p:nvPr/>
        </p:nvCxnSpPr>
        <p:spPr>
          <a:xfrm flipH="1">
            <a:off x="5971757" y="2510375"/>
            <a:ext cx="9354" cy="53532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34" name="Shape 1634"/>
          <p:cNvSpPr/>
          <p:nvPr/>
        </p:nvSpPr>
        <p:spPr>
          <a:xfrm>
            <a:off x="5823865" y="2411763"/>
            <a:ext cx="66732" cy="5627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35" name="Shape 1635"/>
          <p:cNvCxnSpPr>
            <a:stCxn id="1634" idx="5"/>
          </p:cNvCxnSpPr>
          <p:nvPr/>
        </p:nvCxnSpPr>
        <p:spPr>
          <a:xfrm>
            <a:off x="5880824" y="2459793"/>
            <a:ext cx="0" cy="104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36" name="Shape 1636"/>
          <p:cNvGrpSpPr/>
          <p:nvPr/>
        </p:nvGrpSpPr>
        <p:grpSpPr>
          <a:xfrm>
            <a:off x="5130539" y="1844537"/>
            <a:ext cx="733035" cy="1309233"/>
            <a:chOff x="7097621" y="2167981"/>
            <a:chExt cx="1004448" cy="2127503"/>
          </a:xfrm>
        </p:grpSpPr>
        <p:sp>
          <p:nvSpPr>
            <p:cNvPr id="1637" name="Shape 1637"/>
            <p:cNvSpPr/>
            <p:nvPr/>
          </p:nvSpPr>
          <p:spPr>
            <a:xfrm>
              <a:off x="7097621" y="2167981"/>
              <a:ext cx="892458" cy="1367238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8" name="Shape 16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27663" y="2995169"/>
              <a:ext cx="309783" cy="6890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39" name="Shape 1639"/>
            <p:cNvCxnSpPr>
              <a:stCxn id="1637" idx="1"/>
              <a:endCxn id="1638" idx="0"/>
            </p:cNvCxnSpPr>
            <p:nvPr/>
          </p:nvCxnSpPr>
          <p:spPr>
            <a:xfrm>
              <a:off x="7878522" y="2851600"/>
              <a:ext cx="4200" cy="143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0" name="Shape 1640"/>
            <p:cNvCxnSpPr/>
            <p:nvPr/>
          </p:nvCxnSpPr>
          <p:spPr>
            <a:xfrm>
              <a:off x="7880471" y="3672549"/>
              <a:ext cx="0" cy="18288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41" name="Shape 1641"/>
            <p:cNvSpPr/>
            <p:nvPr/>
          </p:nvSpPr>
          <p:spPr>
            <a:xfrm>
              <a:off x="7644869" y="3838284"/>
              <a:ext cx="457200" cy="457200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2" name="Shape 1642"/>
          <p:cNvGrpSpPr/>
          <p:nvPr/>
        </p:nvGrpSpPr>
        <p:grpSpPr>
          <a:xfrm>
            <a:off x="4299896" y="2409646"/>
            <a:ext cx="66772" cy="152154"/>
            <a:chOff x="6683500" y="3068695"/>
            <a:chExt cx="91494" cy="247249"/>
          </a:xfrm>
        </p:grpSpPr>
        <p:sp>
          <p:nvSpPr>
            <p:cNvPr id="1643" name="Shape 1643"/>
            <p:cNvSpPr/>
            <p:nvPr/>
          </p:nvSpPr>
          <p:spPr>
            <a:xfrm>
              <a:off x="6683554" y="3068695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4" name="Shape 1644"/>
            <p:cNvCxnSpPr>
              <a:stCxn id="1643" idx="5"/>
            </p:cNvCxnSpPr>
            <p:nvPr/>
          </p:nvCxnSpPr>
          <p:spPr>
            <a:xfrm>
              <a:off x="6761603" y="3146744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5" name="Shape 1645"/>
            <p:cNvCxnSpPr/>
            <p:nvPr/>
          </p:nvCxnSpPr>
          <p:spPr>
            <a:xfrm flipH="1">
              <a:off x="6683554" y="3160135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6" name="Shape 1646"/>
            <p:cNvCxnSpPr/>
            <p:nvPr/>
          </p:nvCxnSpPr>
          <p:spPr>
            <a:xfrm>
              <a:off x="6683500" y="3225502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47" name="Shape 1647"/>
          <p:cNvGrpSpPr/>
          <p:nvPr/>
        </p:nvGrpSpPr>
        <p:grpSpPr>
          <a:xfrm>
            <a:off x="4399626" y="2409969"/>
            <a:ext cx="66772" cy="152154"/>
            <a:chOff x="6820156" y="3069218"/>
            <a:chExt cx="91494" cy="247249"/>
          </a:xfrm>
        </p:grpSpPr>
        <p:sp>
          <p:nvSpPr>
            <p:cNvPr id="1648" name="Shape 1648"/>
            <p:cNvSpPr/>
            <p:nvPr/>
          </p:nvSpPr>
          <p:spPr>
            <a:xfrm flipH="1">
              <a:off x="6820156" y="3069218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9" name="Shape 1649"/>
            <p:cNvCxnSpPr>
              <a:stCxn id="1648" idx="5"/>
            </p:cNvCxnSpPr>
            <p:nvPr/>
          </p:nvCxnSpPr>
          <p:spPr>
            <a:xfrm>
              <a:off x="6833547" y="3147267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0" name="Shape 1650"/>
            <p:cNvCxnSpPr/>
            <p:nvPr/>
          </p:nvCxnSpPr>
          <p:spPr>
            <a:xfrm>
              <a:off x="6885963" y="3160658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1" name="Shape 1651"/>
            <p:cNvCxnSpPr/>
            <p:nvPr/>
          </p:nvCxnSpPr>
          <p:spPr>
            <a:xfrm flipH="1">
              <a:off x="6898833" y="3226025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52" name="Shape 1652"/>
          <p:cNvGrpSpPr/>
          <p:nvPr/>
        </p:nvGrpSpPr>
        <p:grpSpPr>
          <a:xfrm>
            <a:off x="4490060" y="2412989"/>
            <a:ext cx="66772" cy="152154"/>
            <a:chOff x="6944075" y="3074126"/>
            <a:chExt cx="91494" cy="247249"/>
          </a:xfrm>
        </p:grpSpPr>
        <p:sp>
          <p:nvSpPr>
            <p:cNvPr id="1653" name="Shape 1653"/>
            <p:cNvSpPr/>
            <p:nvPr/>
          </p:nvSpPr>
          <p:spPr>
            <a:xfrm>
              <a:off x="6944129" y="3074126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54" name="Shape 1654"/>
            <p:cNvCxnSpPr>
              <a:stCxn id="1653" idx="5"/>
            </p:cNvCxnSpPr>
            <p:nvPr/>
          </p:nvCxnSpPr>
          <p:spPr>
            <a:xfrm>
              <a:off x="7022178" y="3152175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5" name="Shape 1655"/>
            <p:cNvCxnSpPr/>
            <p:nvPr/>
          </p:nvCxnSpPr>
          <p:spPr>
            <a:xfrm flipH="1">
              <a:off x="6944129" y="3165566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6" name="Shape 1656"/>
            <p:cNvCxnSpPr/>
            <p:nvPr/>
          </p:nvCxnSpPr>
          <p:spPr>
            <a:xfrm>
              <a:off x="6944075" y="3230933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57" name="Shape 1657"/>
          <p:cNvGrpSpPr/>
          <p:nvPr/>
        </p:nvGrpSpPr>
        <p:grpSpPr>
          <a:xfrm>
            <a:off x="4580496" y="2412989"/>
            <a:ext cx="66772" cy="152154"/>
            <a:chOff x="7067994" y="3074126"/>
            <a:chExt cx="91494" cy="247249"/>
          </a:xfrm>
        </p:grpSpPr>
        <p:sp>
          <p:nvSpPr>
            <p:cNvPr id="1658" name="Shape 1658"/>
            <p:cNvSpPr/>
            <p:nvPr/>
          </p:nvSpPr>
          <p:spPr>
            <a:xfrm flipH="1">
              <a:off x="7067994" y="3074126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59" name="Shape 1659"/>
            <p:cNvCxnSpPr>
              <a:stCxn id="1658" idx="5"/>
            </p:cNvCxnSpPr>
            <p:nvPr/>
          </p:nvCxnSpPr>
          <p:spPr>
            <a:xfrm>
              <a:off x="7081385" y="3152175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0" name="Shape 1660"/>
            <p:cNvCxnSpPr/>
            <p:nvPr/>
          </p:nvCxnSpPr>
          <p:spPr>
            <a:xfrm>
              <a:off x="7133801" y="3165566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1" name="Shape 1661"/>
            <p:cNvCxnSpPr/>
            <p:nvPr/>
          </p:nvCxnSpPr>
          <p:spPr>
            <a:xfrm flipH="1">
              <a:off x="7146671" y="3230933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62" name="Shape 1662"/>
          <p:cNvGrpSpPr/>
          <p:nvPr/>
        </p:nvGrpSpPr>
        <p:grpSpPr>
          <a:xfrm>
            <a:off x="4679846" y="2409969"/>
            <a:ext cx="66772" cy="152154"/>
            <a:chOff x="7204129" y="3069218"/>
            <a:chExt cx="91494" cy="247249"/>
          </a:xfrm>
        </p:grpSpPr>
        <p:sp>
          <p:nvSpPr>
            <p:cNvPr id="1663" name="Shape 1663"/>
            <p:cNvSpPr/>
            <p:nvPr/>
          </p:nvSpPr>
          <p:spPr>
            <a:xfrm flipH="1">
              <a:off x="7204129" y="3069218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64" name="Shape 1664"/>
            <p:cNvCxnSpPr>
              <a:stCxn id="1663" idx="5"/>
            </p:cNvCxnSpPr>
            <p:nvPr/>
          </p:nvCxnSpPr>
          <p:spPr>
            <a:xfrm>
              <a:off x="7217520" y="3147267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5" name="Shape 1665"/>
            <p:cNvCxnSpPr/>
            <p:nvPr/>
          </p:nvCxnSpPr>
          <p:spPr>
            <a:xfrm>
              <a:off x="7269936" y="3160658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66" name="Shape 1666"/>
            <p:cNvCxnSpPr/>
            <p:nvPr/>
          </p:nvCxnSpPr>
          <p:spPr>
            <a:xfrm flipH="1">
              <a:off x="7282806" y="3226025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67" name="Shape 1667"/>
          <p:cNvGrpSpPr/>
          <p:nvPr/>
        </p:nvGrpSpPr>
        <p:grpSpPr>
          <a:xfrm>
            <a:off x="4299896" y="2572150"/>
            <a:ext cx="66772" cy="152154"/>
            <a:chOff x="6683500" y="3332761"/>
            <a:chExt cx="91494" cy="247249"/>
          </a:xfrm>
        </p:grpSpPr>
        <p:sp>
          <p:nvSpPr>
            <p:cNvPr id="1668" name="Shape 1668"/>
            <p:cNvSpPr/>
            <p:nvPr/>
          </p:nvSpPr>
          <p:spPr>
            <a:xfrm rot="10800000">
              <a:off x="6683500" y="3488570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69" name="Shape 1669"/>
            <p:cNvCxnSpPr>
              <a:stCxn id="1668" idx="5"/>
            </p:cNvCxnSpPr>
            <p:nvPr/>
          </p:nvCxnSpPr>
          <p:spPr>
            <a:xfrm rot="10800000">
              <a:off x="6696891" y="3332761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0" name="Shape 1670"/>
            <p:cNvCxnSpPr/>
            <p:nvPr/>
          </p:nvCxnSpPr>
          <p:spPr>
            <a:xfrm rot="10800000" flipH="1">
              <a:off x="6749307" y="3414972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1" name="Shape 1671"/>
            <p:cNvCxnSpPr/>
            <p:nvPr/>
          </p:nvCxnSpPr>
          <p:spPr>
            <a:xfrm rot="10800000">
              <a:off x="6762177" y="3336213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72" name="Shape 1672"/>
          <p:cNvGrpSpPr/>
          <p:nvPr/>
        </p:nvGrpSpPr>
        <p:grpSpPr>
          <a:xfrm>
            <a:off x="4399587" y="2572150"/>
            <a:ext cx="66772" cy="152154"/>
            <a:chOff x="6820102" y="3332761"/>
            <a:chExt cx="91494" cy="247249"/>
          </a:xfrm>
        </p:grpSpPr>
        <p:sp>
          <p:nvSpPr>
            <p:cNvPr id="1673" name="Shape 1673"/>
            <p:cNvSpPr/>
            <p:nvPr/>
          </p:nvSpPr>
          <p:spPr>
            <a:xfrm rot="10800000" flipH="1">
              <a:off x="6820156" y="3488570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4" name="Shape 1674"/>
            <p:cNvCxnSpPr>
              <a:stCxn id="1673" idx="5"/>
            </p:cNvCxnSpPr>
            <p:nvPr/>
          </p:nvCxnSpPr>
          <p:spPr>
            <a:xfrm rot="10800000">
              <a:off x="6898205" y="3332761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5" name="Shape 1675"/>
            <p:cNvCxnSpPr/>
            <p:nvPr/>
          </p:nvCxnSpPr>
          <p:spPr>
            <a:xfrm rot="10800000">
              <a:off x="6820156" y="3414972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76" name="Shape 1676"/>
            <p:cNvCxnSpPr/>
            <p:nvPr/>
          </p:nvCxnSpPr>
          <p:spPr>
            <a:xfrm rot="10800000" flipH="1">
              <a:off x="6820102" y="3336213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77" name="Shape 1677"/>
          <p:cNvGrpSpPr/>
          <p:nvPr/>
        </p:nvGrpSpPr>
        <p:grpSpPr>
          <a:xfrm>
            <a:off x="4490101" y="2574266"/>
            <a:ext cx="66772" cy="152154"/>
            <a:chOff x="6944129" y="3336199"/>
            <a:chExt cx="91494" cy="247249"/>
          </a:xfrm>
        </p:grpSpPr>
        <p:sp>
          <p:nvSpPr>
            <p:cNvPr id="1678" name="Shape 1678"/>
            <p:cNvSpPr/>
            <p:nvPr/>
          </p:nvSpPr>
          <p:spPr>
            <a:xfrm rot="10800000">
              <a:off x="6944129" y="3492008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9" name="Shape 1679"/>
            <p:cNvCxnSpPr>
              <a:stCxn id="1678" idx="5"/>
            </p:cNvCxnSpPr>
            <p:nvPr/>
          </p:nvCxnSpPr>
          <p:spPr>
            <a:xfrm rot="10800000">
              <a:off x="6957520" y="3336199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80" name="Shape 1680"/>
            <p:cNvCxnSpPr/>
            <p:nvPr/>
          </p:nvCxnSpPr>
          <p:spPr>
            <a:xfrm rot="10800000" flipH="1">
              <a:off x="7009936" y="3418410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81" name="Shape 1681"/>
            <p:cNvCxnSpPr/>
            <p:nvPr/>
          </p:nvCxnSpPr>
          <p:spPr>
            <a:xfrm rot="10800000">
              <a:off x="7022806" y="3339651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82" name="Shape 1682"/>
          <p:cNvGrpSpPr/>
          <p:nvPr/>
        </p:nvGrpSpPr>
        <p:grpSpPr>
          <a:xfrm>
            <a:off x="4580496" y="2572150"/>
            <a:ext cx="66772" cy="152154"/>
            <a:chOff x="7067994" y="3332761"/>
            <a:chExt cx="91494" cy="247249"/>
          </a:xfrm>
        </p:grpSpPr>
        <p:sp>
          <p:nvSpPr>
            <p:cNvPr id="1683" name="Shape 1683"/>
            <p:cNvSpPr/>
            <p:nvPr/>
          </p:nvSpPr>
          <p:spPr>
            <a:xfrm rot="10800000" flipH="1">
              <a:off x="7068048" y="3488570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4" name="Shape 1684"/>
            <p:cNvCxnSpPr>
              <a:stCxn id="1683" idx="5"/>
            </p:cNvCxnSpPr>
            <p:nvPr/>
          </p:nvCxnSpPr>
          <p:spPr>
            <a:xfrm rot="10800000">
              <a:off x="7146097" y="3332761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85" name="Shape 1685"/>
            <p:cNvCxnSpPr/>
            <p:nvPr/>
          </p:nvCxnSpPr>
          <p:spPr>
            <a:xfrm rot="10800000">
              <a:off x="7068048" y="3414972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86" name="Shape 1686"/>
            <p:cNvCxnSpPr/>
            <p:nvPr/>
          </p:nvCxnSpPr>
          <p:spPr>
            <a:xfrm rot="10800000" flipH="1">
              <a:off x="7067994" y="3336213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687" name="Shape 1687"/>
          <p:cNvGrpSpPr/>
          <p:nvPr/>
        </p:nvGrpSpPr>
        <p:grpSpPr>
          <a:xfrm>
            <a:off x="4678004" y="2574266"/>
            <a:ext cx="66772" cy="152154"/>
            <a:chOff x="7201606" y="3336199"/>
            <a:chExt cx="91494" cy="247249"/>
          </a:xfrm>
        </p:grpSpPr>
        <p:sp>
          <p:nvSpPr>
            <p:cNvPr id="1688" name="Shape 1688"/>
            <p:cNvSpPr/>
            <p:nvPr/>
          </p:nvSpPr>
          <p:spPr>
            <a:xfrm rot="10800000" flipH="1">
              <a:off x="7201660" y="3492008"/>
              <a:ext cx="91440" cy="91440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9" name="Shape 1689"/>
            <p:cNvCxnSpPr>
              <a:stCxn id="1688" idx="5"/>
            </p:cNvCxnSpPr>
            <p:nvPr/>
          </p:nvCxnSpPr>
          <p:spPr>
            <a:xfrm rot="10800000">
              <a:off x="7279709" y="3336199"/>
              <a:ext cx="0" cy="1692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90" name="Shape 1690"/>
            <p:cNvCxnSpPr/>
            <p:nvPr/>
          </p:nvCxnSpPr>
          <p:spPr>
            <a:xfrm rot="10800000">
              <a:off x="7201660" y="3418410"/>
              <a:ext cx="25633" cy="73598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91" name="Shape 1691"/>
            <p:cNvCxnSpPr/>
            <p:nvPr/>
          </p:nvCxnSpPr>
          <p:spPr>
            <a:xfrm rot="10800000" flipH="1">
              <a:off x="7201606" y="3339651"/>
              <a:ext cx="12817" cy="8699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92" name="Shape 1692"/>
          <p:cNvSpPr/>
          <p:nvPr/>
        </p:nvSpPr>
        <p:spPr>
          <a:xfrm rot="10800000">
            <a:off x="3632577" y="1978008"/>
            <a:ext cx="667319" cy="562708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Shape 1693"/>
          <p:cNvSpPr/>
          <p:nvPr/>
        </p:nvSpPr>
        <p:spPr>
          <a:xfrm>
            <a:off x="5289569" y="2856975"/>
            <a:ext cx="448465" cy="572025"/>
          </a:xfrm>
          <a:prstGeom prst="arc">
            <a:avLst>
              <a:gd name="adj1" fmla="val 20701986"/>
              <a:gd name="adj2" fmla="val 9390248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Shape 1694"/>
          <p:cNvSpPr/>
          <p:nvPr/>
        </p:nvSpPr>
        <p:spPr>
          <a:xfrm flipH="1">
            <a:off x="5440005" y="2858854"/>
            <a:ext cx="448465" cy="503677"/>
          </a:xfrm>
          <a:prstGeom prst="arc">
            <a:avLst>
              <a:gd name="adj1" fmla="val 20701986"/>
              <a:gd name="adj2" fmla="val 8877430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5" name="Shape 1695"/>
          <p:cNvSpPr txBox="1"/>
          <p:nvPr/>
        </p:nvSpPr>
        <p:spPr>
          <a:xfrm>
            <a:off x="5861080" y="3075039"/>
            <a:ext cx="25359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800" b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6" name="Shape 1696"/>
          <p:cNvCxnSpPr/>
          <p:nvPr/>
        </p:nvCxnSpPr>
        <p:spPr>
          <a:xfrm rot="10800000">
            <a:off x="5766617" y="3080449"/>
            <a:ext cx="80984" cy="53292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7" name="Shape 1697"/>
          <p:cNvSpPr/>
          <p:nvPr/>
        </p:nvSpPr>
        <p:spPr>
          <a:xfrm>
            <a:off x="5009079" y="3100486"/>
            <a:ext cx="300293" cy="140677"/>
          </a:xfrm>
          <a:prstGeom prst="ellipse">
            <a:avLst/>
          </a:prstGeom>
          <a:solidFill>
            <a:srgbClr val="FFFF9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Shape 1698"/>
          <p:cNvSpPr txBox="1"/>
          <p:nvPr/>
        </p:nvSpPr>
        <p:spPr>
          <a:xfrm>
            <a:off x="5010848" y="3079808"/>
            <a:ext cx="25359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800" b="1" baseline="-2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9" name="Shape 1699"/>
          <p:cNvCxnSpPr/>
          <p:nvPr/>
        </p:nvCxnSpPr>
        <p:spPr>
          <a:xfrm rot="10800000" flipH="1">
            <a:off x="5293661" y="3074499"/>
            <a:ext cx="80078" cy="5870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00" name="Shape 1700"/>
          <p:cNvSpPr txBox="1"/>
          <p:nvPr/>
        </p:nvSpPr>
        <p:spPr>
          <a:xfrm>
            <a:off x="4729363" y="1362636"/>
            <a:ext cx="1721946" cy="261610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Trans-phosphorylation</a:t>
            </a: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1" name="Shape 17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4482" y="1879501"/>
            <a:ext cx="476190" cy="43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Shape 1702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089120" y="1933171"/>
            <a:ext cx="476190" cy="438095"/>
          </a:xfrm>
          <a:prstGeom prst="rect">
            <a:avLst/>
          </a:prstGeom>
          <a:noFill/>
          <a:ln>
            <a:noFill/>
          </a:ln>
        </p:spPr>
      </p:pic>
      <p:sp>
        <p:nvSpPr>
          <p:cNvPr id="1756" name="Shape 1756"/>
          <p:cNvSpPr/>
          <p:nvPr/>
        </p:nvSpPr>
        <p:spPr>
          <a:xfrm>
            <a:off x="7020272" y="1319808"/>
            <a:ext cx="1912346" cy="214633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7" name="Shape 175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4961" y="1405442"/>
            <a:ext cx="300679" cy="271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8" name="Shape 1758"/>
          <p:cNvGrpSpPr/>
          <p:nvPr/>
        </p:nvGrpSpPr>
        <p:grpSpPr>
          <a:xfrm>
            <a:off x="7066039" y="1783911"/>
            <a:ext cx="323430" cy="766786"/>
            <a:chOff x="-159411" y="2491174"/>
            <a:chExt cx="732736" cy="1624396"/>
          </a:xfrm>
        </p:grpSpPr>
        <p:sp>
          <p:nvSpPr>
            <p:cNvPr id="1759" name="Shape 1759"/>
            <p:cNvSpPr/>
            <p:nvPr/>
          </p:nvSpPr>
          <p:spPr>
            <a:xfrm>
              <a:off x="-159411" y="2491174"/>
              <a:ext cx="654493" cy="1059074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0" name="Shape 176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9870" y="3111538"/>
              <a:ext cx="226256" cy="5320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61" name="Shape 1761"/>
            <p:cNvCxnSpPr>
              <a:stCxn id="1759" idx="1"/>
              <a:endCxn id="1760" idx="0"/>
            </p:cNvCxnSpPr>
            <p:nvPr/>
          </p:nvCxnSpPr>
          <p:spPr>
            <a:xfrm>
              <a:off x="413270" y="3020711"/>
              <a:ext cx="0" cy="90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62" name="Shape 1762"/>
            <p:cNvCxnSpPr/>
            <p:nvPr/>
          </p:nvCxnSpPr>
          <p:spPr>
            <a:xfrm>
              <a:off x="411476" y="3634573"/>
              <a:ext cx="0" cy="14121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63" name="Shape 1763"/>
            <p:cNvSpPr/>
            <p:nvPr/>
          </p:nvSpPr>
          <p:spPr>
            <a:xfrm>
              <a:off x="239400" y="3762545"/>
              <a:ext cx="333925" cy="353025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4" name="Shape 1764"/>
          <p:cNvSpPr txBox="1"/>
          <p:nvPr/>
        </p:nvSpPr>
        <p:spPr>
          <a:xfrm>
            <a:off x="7429119" y="1406234"/>
            <a:ext cx="114005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Shape 1765"/>
          <p:cNvSpPr txBox="1"/>
          <p:nvPr/>
        </p:nvSpPr>
        <p:spPr>
          <a:xfrm>
            <a:off x="7450185" y="1901843"/>
            <a:ext cx="84510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Ectodomain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6" name="Shape 1766"/>
          <p:cNvSpPr txBox="1"/>
          <p:nvPr/>
        </p:nvSpPr>
        <p:spPr>
          <a:xfrm>
            <a:off x="7446448" y="2076751"/>
            <a:ext cx="15376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Transmembrane Domain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7" name="Shape 1767"/>
          <p:cNvSpPr txBox="1"/>
          <p:nvPr/>
        </p:nvSpPr>
        <p:spPr>
          <a:xfrm>
            <a:off x="7465865" y="2236270"/>
            <a:ext cx="101822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Kinase Domain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8" name="Shape 1768"/>
          <p:cNvCxnSpPr/>
          <p:nvPr/>
        </p:nvCxnSpPr>
        <p:spPr>
          <a:xfrm rot="10800000">
            <a:off x="7418442" y="1969257"/>
            <a:ext cx="79624" cy="285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9" name="Shape 1769"/>
          <p:cNvCxnSpPr/>
          <p:nvPr/>
        </p:nvCxnSpPr>
        <p:spPr>
          <a:xfrm flipH="1">
            <a:off x="7422557" y="2359299"/>
            <a:ext cx="83974" cy="25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0" name="Shape 1770"/>
          <p:cNvCxnSpPr/>
          <p:nvPr/>
        </p:nvCxnSpPr>
        <p:spPr>
          <a:xfrm rot="10800000">
            <a:off x="7423878" y="2192070"/>
            <a:ext cx="8397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71" name="Shape 1771"/>
          <p:cNvSpPr txBox="1"/>
          <p:nvPr/>
        </p:nvSpPr>
        <p:spPr>
          <a:xfrm>
            <a:off x="1456237" y="1263467"/>
            <a:ext cx="2019945" cy="600164"/>
          </a:xfrm>
          <a:prstGeom prst="rect">
            <a:avLst/>
          </a:prstGeom>
          <a:solidFill>
            <a:srgbClr val="C5D8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Ligand interaction </a:t>
            </a:r>
            <a:r>
              <a:rPr lang="en-US" sz="1100" b="1" dirty="0"/>
              <a:t>d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raws receptor/</a:t>
            </a:r>
            <a:r>
              <a:rPr lang="en-US" sz="1100" b="1" dirty="0"/>
              <a:t>c</a:t>
            </a: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o-receptor together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2" name="Shape 1772"/>
          <p:cNvCxnSpPr>
            <a:stCxn id="1771" idx="3"/>
            <a:endCxn id="1700" idx="1"/>
          </p:cNvCxnSpPr>
          <p:nvPr/>
        </p:nvCxnSpPr>
        <p:spPr>
          <a:xfrm rot="10800000" flipH="1">
            <a:off x="3476182" y="1493349"/>
            <a:ext cx="1253100" cy="70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773" name="Shape 1773"/>
          <p:cNvGrpSpPr/>
          <p:nvPr/>
        </p:nvGrpSpPr>
        <p:grpSpPr>
          <a:xfrm>
            <a:off x="7123738" y="2672916"/>
            <a:ext cx="271101" cy="693143"/>
            <a:chOff x="-314838" y="1859773"/>
            <a:chExt cx="451836" cy="1155239"/>
          </a:xfrm>
        </p:grpSpPr>
        <p:sp>
          <p:nvSpPr>
            <p:cNvPr id="1774" name="Shape 1774"/>
            <p:cNvSpPr/>
            <p:nvPr/>
          </p:nvSpPr>
          <p:spPr>
            <a:xfrm>
              <a:off x="-314838" y="1859773"/>
              <a:ext cx="336702" cy="550983"/>
            </a:xfrm>
            <a:prstGeom prst="blockArc">
              <a:avLst>
                <a:gd name="adj1" fmla="val 16996010"/>
                <a:gd name="adj2" fmla="val 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5" name="Shape 177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136239" y="2214818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76" name="Shape 1776"/>
            <p:cNvCxnSpPr>
              <a:stCxn id="1774" idx="1"/>
              <a:endCxn id="1775" idx="0"/>
            </p:cNvCxnSpPr>
            <p:nvPr/>
          </p:nvCxnSpPr>
          <p:spPr>
            <a:xfrm flipH="1">
              <a:off x="-23224" y="2135265"/>
              <a:ext cx="3000" cy="79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77" name="Shape 1777"/>
            <p:cNvCxnSpPr/>
            <p:nvPr/>
          </p:nvCxnSpPr>
          <p:spPr>
            <a:xfrm>
              <a:off x="-24722" y="2631667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78" name="Shape 1778"/>
            <p:cNvSpPr/>
            <p:nvPr/>
          </p:nvSpPr>
          <p:spPr>
            <a:xfrm>
              <a:off x="-196662" y="2733658"/>
              <a:ext cx="333660" cy="281354"/>
            </a:xfrm>
            <a:prstGeom prst="cloud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9" name="Shape 1779"/>
          <p:cNvSpPr txBox="1"/>
          <p:nvPr/>
        </p:nvSpPr>
        <p:spPr>
          <a:xfrm>
            <a:off x="7482542" y="2749504"/>
            <a:ext cx="84510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Ectodomain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Shape 1780"/>
          <p:cNvSpPr txBox="1"/>
          <p:nvPr/>
        </p:nvSpPr>
        <p:spPr>
          <a:xfrm>
            <a:off x="7478805" y="2924412"/>
            <a:ext cx="15376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Transmembrane Domain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Shape 1781"/>
          <p:cNvSpPr txBox="1"/>
          <p:nvPr/>
        </p:nvSpPr>
        <p:spPr>
          <a:xfrm>
            <a:off x="7498222" y="3083931"/>
            <a:ext cx="101822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Kinase Domain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2" name="Shape 1782"/>
          <p:cNvCxnSpPr/>
          <p:nvPr/>
        </p:nvCxnSpPr>
        <p:spPr>
          <a:xfrm rot="10800000">
            <a:off x="7450799" y="2816918"/>
            <a:ext cx="79624" cy="285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83" name="Shape 1783"/>
          <p:cNvCxnSpPr/>
          <p:nvPr/>
        </p:nvCxnSpPr>
        <p:spPr>
          <a:xfrm flipH="1">
            <a:off x="7454914" y="3124200"/>
            <a:ext cx="83974" cy="2543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84" name="Shape 1784"/>
          <p:cNvCxnSpPr/>
          <p:nvPr/>
        </p:nvCxnSpPr>
        <p:spPr>
          <a:xfrm rot="10800000">
            <a:off x="7456235" y="3039731"/>
            <a:ext cx="8397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Rectangle 1"/>
          <p:cNvSpPr/>
          <p:nvPr/>
        </p:nvSpPr>
        <p:spPr>
          <a:xfrm>
            <a:off x="955255" y="6126480"/>
            <a:ext cx="82537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Shi et al. (2011)</a:t>
            </a:r>
            <a:r>
              <a:rPr lang="en-GB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Arabidopsis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Class I KNOTTED-Like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Homeobox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Proteins Act Downstream in the IDA-HAE/HSL2 Floral Abscission Signaling Pathway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Plant Cell 23: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2553-2567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1700" y="3346240"/>
            <a:ext cx="5860698" cy="2731419"/>
            <a:chOff x="1871700" y="3346240"/>
            <a:chExt cx="5860698" cy="2731419"/>
          </a:xfrm>
        </p:grpSpPr>
        <p:grpSp>
          <p:nvGrpSpPr>
            <p:cNvPr id="1703" name="Shape 1703"/>
            <p:cNvGrpSpPr/>
            <p:nvPr/>
          </p:nvGrpSpPr>
          <p:grpSpPr>
            <a:xfrm>
              <a:off x="1871700" y="3346240"/>
              <a:ext cx="5860698" cy="2731419"/>
              <a:chOff x="2699792" y="3212976"/>
              <a:chExt cx="5860698" cy="3127668"/>
            </a:xfrm>
          </p:grpSpPr>
          <p:sp>
            <p:nvSpPr>
              <p:cNvPr id="1704" name="Shape 1704"/>
              <p:cNvSpPr/>
              <p:nvPr/>
            </p:nvSpPr>
            <p:spPr>
              <a:xfrm>
                <a:off x="2699792" y="3646944"/>
                <a:ext cx="5860698" cy="2693700"/>
              </a:xfrm>
              <a:prstGeom prst="roundRect">
                <a:avLst>
                  <a:gd name="adj" fmla="val 16667"/>
                </a:avLst>
              </a:prstGeom>
              <a:solidFill>
                <a:srgbClr val="DDD9C3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3617700" y="4124368"/>
                <a:ext cx="628319" cy="42891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BABABA"/>
                  </a:gs>
                  <a:gs pos="35000">
                    <a:srgbClr val="CFCFCF"/>
                  </a:gs>
                  <a:gs pos="100000">
                    <a:srgbClr val="EDEDED"/>
                  </a:gs>
                </a:gsLst>
                <a:lin ang="16200000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Kinase </a:t>
                </a:r>
                <a:r>
                  <a:rPr lang="en-US"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(MKKK)</a:t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4537747" y="4406202"/>
                <a:ext cx="628319" cy="42891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BABABA"/>
                  </a:gs>
                  <a:gs pos="35000">
                    <a:srgbClr val="CFCFCF"/>
                  </a:gs>
                  <a:gs pos="100000">
                    <a:srgbClr val="EDEDED"/>
                  </a:gs>
                </a:gsLst>
                <a:lin ang="16200000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Kinase </a:t>
                </a:r>
                <a:r>
                  <a:rPr lang="en-US"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(MKK)</a:t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5435226" y="4646855"/>
                <a:ext cx="628319" cy="42891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BABABA"/>
                  </a:gs>
                  <a:gs pos="35000">
                    <a:srgbClr val="CFCFCF"/>
                  </a:gs>
                  <a:gs pos="100000">
                    <a:srgbClr val="EDEDED"/>
                  </a:gs>
                </a:gsLst>
                <a:lin ang="16200000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Kinase </a:t>
                </a:r>
                <a:r>
                  <a:rPr lang="en-US"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(MK)</a:t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8" name="Shape 1708"/>
              <p:cNvGrpSpPr/>
              <p:nvPr/>
            </p:nvGrpSpPr>
            <p:grpSpPr>
              <a:xfrm>
                <a:off x="5458112" y="5281770"/>
                <a:ext cx="2969067" cy="985108"/>
                <a:chOff x="5346784" y="5155671"/>
                <a:chExt cx="3186580" cy="1030028"/>
              </a:xfrm>
            </p:grpSpPr>
            <p:sp>
              <p:nvSpPr>
                <p:cNvPr id="1709" name="Shape 1709"/>
                <p:cNvSpPr txBox="1"/>
                <p:nvPr/>
              </p:nvSpPr>
              <p:spPr>
                <a:xfrm>
                  <a:off x="6781613" y="5669805"/>
                  <a:ext cx="1751751" cy="5158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Promote</a:t>
                  </a:r>
                  <a:endParaRPr dirty="0"/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100" b="1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Cell Wall Degradation</a:t>
                  </a:r>
                  <a:endParaRPr sz="1100" b="1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710" name="Shape 1710"/>
                <p:cNvPicPr preferRelativeResize="0"/>
                <p:nvPr/>
              </p:nvPicPr>
              <p:blipFill rotWithShape="1"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092787" y="5415823"/>
                  <a:ext cx="1285475" cy="2520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711" name="Shape 1711"/>
                <p:cNvCxnSpPr/>
                <p:nvPr/>
              </p:nvCxnSpPr>
              <p:spPr>
                <a:xfrm rot="10800000" flipH="1">
                  <a:off x="7272300" y="5293857"/>
                  <a:ext cx="403937" cy="131384"/>
                </a:xfrm>
                <a:prstGeom prst="bentConnector3">
                  <a:avLst>
                    <a:gd name="adj1" fmla="val 4214"/>
                  </a:avLst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oval" w="med" len="med"/>
                  <a:tailEnd type="triangle" w="med" len="med"/>
                </a:ln>
              </p:spPr>
            </p:cxnSp>
            <p:pic>
              <p:nvPicPr>
                <p:cNvPr id="1712" name="Shape 1712"/>
                <p:cNvPicPr preferRelativeResize="0"/>
                <p:nvPr/>
              </p:nvPicPr>
              <p:blipFill rotWithShape="1"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346784" y="5407596"/>
                  <a:ext cx="1285475" cy="2520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713" name="Shape 1713"/>
                <p:cNvCxnSpPr/>
                <p:nvPr/>
              </p:nvCxnSpPr>
              <p:spPr>
                <a:xfrm rot="10800000" flipH="1">
                  <a:off x="5526297" y="5285630"/>
                  <a:ext cx="403937" cy="131384"/>
                </a:xfrm>
                <a:prstGeom prst="bentConnector3">
                  <a:avLst>
                    <a:gd name="adj1" fmla="val -27452"/>
                  </a:avLst>
                </a:prstGeom>
                <a:noFill/>
                <a:ln w="12700" cap="flat" cmpd="sng">
                  <a:solidFill>
                    <a:schemeClr val="dk1"/>
                  </a:solidFill>
                  <a:prstDash val="solid"/>
                  <a:round/>
                  <a:headEnd type="oval" w="med" len="med"/>
                  <a:tailEnd type="triangle" w="med" len="med"/>
                </a:ln>
              </p:spPr>
            </p:cxnSp>
            <p:grpSp>
              <p:nvGrpSpPr>
                <p:cNvPr id="1714" name="Shape 1714"/>
                <p:cNvGrpSpPr/>
                <p:nvPr/>
              </p:nvGrpSpPr>
              <p:grpSpPr>
                <a:xfrm>
                  <a:off x="5893127" y="5155671"/>
                  <a:ext cx="810671" cy="425404"/>
                  <a:chOff x="5823843" y="5148237"/>
                  <a:chExt cx="810671" cy="425404"/>
                </a:xfrm>
              </p:grpSpPr>
              <p:sp>
                <p:nvSpPr>
                  <p:cNvPr id="1715" name="Shape 1715"/>
                  <p:cNvSpPr/>
                  <p:nvPr/>
                </p:nvSpPr>
                <p:spPr>
                  <a:xfrm flipH="1">
                    <a:off x="5870868" y="5154007"/>
                    <a:ext cx="682408" cy="410552"/>
                  </a:xfrm>
                  <a:prstGeom prst="pie">
                    <a:avLst>
                      <a:gd name="adj1" fmla="val 6485783"/>
                      <a:gd name="adj2" fmla="val 784973"/>
                    </a:avLst>
                  </a:prstGeom>
                  <a:gradFill>
                    <a:gsLst>
                      <a:gs pos="0">
                        <a:srgbClr val="494949"/>
                      </a:gs>
                      <a:gs pos="50000">
                        <a:srgbClr val="6A6A6A"/>
                      </a:gs>
                      <a:gs pos="100000">
                        <a:srgbClr val="7F7F7F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50800" dist="38100" dir="8100000" algn="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6" name="Shape 1716"/>
                  <p:cNvSpPr txBox="1"/>
                  <p:nvPr/>
                </p:nvSpPr>
                <p:spPr>
                  <a:xfrm>
                    <a:off x="5823843" y="5148237"/>
                    <a:ext cx="810671" cy="2763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900" b="1">
                        <a:solidFill>
                          <a:srgbClr val="F2F2F2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Repressor</a:t>
                    </a:r>
                    <a:endParaRPr sz="900" b="1">
                      <a:solidFill>
                        <a:srgbClr val="F2F2F2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7" name="Shape 1717"/>
                  <p:cNvSpPr txBox="1"/>
                  <p:nvPr/>
                </p:nvSpPr>
                <p:spPr>
                  <a:xfrm>
                    <a:off x="6128293" y="5297269"/>
                    <a:ext cx="445937" cy="27637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900">
                        <a:solidFill>
                          <a:srgbClr val="F2F2F2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(BP)</a:t>
                    </a:r>
                    <a:endParaRPr sz="900">
                      <a:solidFill>
                        <a:srgbClr val="F2F2F2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1718" name="Shape 1718"/>
                <p:cNvCxnSpPr/>
                <p:nvPr/>
              </p:nvCxnSpPr>
              <p:spPr>
                <a:xfrm>
                  <a:off x="6659065" y="5524142"/>
                  <a:ext cx="396000" cy="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76923C"/>
                  </a:solidFill>
                  <a:prstDash val="solid"/>
                  <a:round/>
                  <a:headEnd type="none" w="sm" len="sm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</p:grpSp>
          <p:grpSp>
            <p:nvGrpSpPr>
              <p:cNvPr id="1719" name="Shape 1719"/>
              <p:cNvGrpSpPr/>
              <p:nvPr/>
            </p:nvGrpSpPr>
            <p:grpSpPr>
              <a:xfrm>
                <a:off x="7796628" y="4129817"/>
                <a:ext cx="755335" cy="406853"/>
                <a:chOff x="5836264" y="5148704"/>
                <a:chExt cx="810671" cy="425404"/>
              </a:xfrm>
            </p:grpSpPr>
            <p:sp>
              <p:nvSpPr>
                <p:cNvPr id="1720" name="Shape 1720"/>
                <p:cNvSpPr/>
                <p:nvPr/>
              </p:nvSpPr>
              <p:spPr>
                <a:xfrm flipH="1">
                  <a:off x="5870868" y="5154007"/>
                  <a:ext cx="682408" cy="410552"/>
                </a:xfrm>
                <a:prstGeom prst="pie">
                  <a:avLst>
                    <a:gd name="adj1" fmla="val 6485783"/>
                    <a:gd name="adj2" fmla="val 784973"/>
                  </a:avLst>
                </a:prstGeom>
                <a:gradFill>
                  <a:gsLst>
                    <a:gs pos="0">
                      <a:srgbClr val="494949"/>
                    </a:gs>
                    <a:gs pos="50000">
                      <a:srgbClr val="6A6A6A"/>
                    </a:gs>
                    <a:gs pos="100000">
                      <a:srgbClr val="7F7F7F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Shape 1721"/>
                <p:cNvSpPr txBox="1"/>
                <p:nvPr/>
              </p:nvSpPr>
              <p:spPr>
                <a:xfrm>
                  <a:off x="5836264" y="5148704"/>
                  <a:ext cx="810671" cy="2763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900" b="1">
                      <a:solidFill>
                        <a:srgbClr val="F2F2F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Repressor</a:t>
                  </a:r>
                  <a:endParaRPr sz="900" b="1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Shape 1722"/>
                <p:cNvSpPr txBox="1"/>
                <p:nvPr/>
              </p:nvSpPr>
              <p:spPr>
                <a:xfrm>
                  <a:off x="6140714" y="5297736"/>
                  <a:ext cx="445937" cy="2763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900">
                      <a:solidFill>
                        <a:srgbClr val="F2F2F2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(BP)</a:t>
                  </a:r>
                  <a:endParaRPr sz="900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23" name="Shape 1723"/>
              <p:cNvSpPr/>
              <p:nvPr/>
            </p:nvSpPr>
            <p:spPr>
              <a:xfrm>
                <a:off x="8223340" y="3954546"/>
                <a:ext cx="127798" cy="131179"/>
              </a:xfrm>
              <a:prstGeom prst="ellipse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724" name="Shape 1724"/>
              <p:cNvCxnSpPr/>
              <p:nvPr/>
            </p:nvCxnSpPr>
            <p:spPr>
              <a:xfrm>
                <a:off x="8291173" y="4085732"/>
                <a:ext cx="0" cy="6886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725" name="Shape 1725"/>
              <p:cNvSpPr txBox="1"/>
              <p:nvPr/>
            </p:nvSpPr>
            <p:spPr>
              <a:xfrm>
                <a:off x="8174296" y="3922584"/>
                <a:ext cx="253596" cy="246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endParaRPr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726" name="Shape 1726"/>
              <p:cNvCxnSpPr/>
              <p:nvPr/>
            </p:nvCxnSpPr>
            <p:spPr>
              <a:xfrm>
                <a:off x="3345920" y="4003644"/>
                <a:ext cx="253972" cy="18144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76923C"/>
                </a:solidFill>
                <a:prstDash val="solid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1727" name="Shape 1727"/>
              <p:cNvCxnSpPr/>
              <p:nvPr/>
            </p:nvCxnSpPr>
            <p:spPr>
              <a:xfrm>
                <a:off x="4225502" y="4313040"/>
                <a:ext cx="281180" cy="159468"/>
              </a:xfrm>
              <a:prstGeom prst="straightConnector1">
                <a:avLst/>
              </a:prstGeom>
              <a:noFill/>
              <a:ln w="25400" cap="flat" cmpd="sng">
                <a:solidFill>
                  <a:srgbClr val="76923C"/>
                </a:solidFill>
                <a:prstDash val="solid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1728" name="Shape 1728"/>
              <p:cNvCxnSpPr/>
              <p:nvPr/>
            </p:nvCxnSpPr>
            <p:spPr>
              <a:xfrm>
                <a:off x="5149722" y="4658128"/>
                <a:ext cx="255954" cy="138877"/>
              </a:xfrm>
              <a:prstGeom prst="straightConnector1">
                <a:avLst/>
              </a:prstGeom>
              <a:noFill/>
              <a:ln w="25400" cap="flat" cmpd="sng">
                <a:solidFill>
                  <a:srgbClr val="76923C"/>
                </a:solidFill>
                <a:prstDash val="solid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grpSp>
            <p:nvGrpSpPr>
              <p:cNvPr id="1729" name="Shape 1729"/>
              <p:cNvGrpSpPr/>
              <p:nvPr/>
            </p:nvGrpSpPr>
            <p:grpSpPr>
              <a:xfrm rot="-2700000">
                <a:off x="5892822" y="5029037"/>
                <a:ext cx="138122" cy="310607"/>
                <a:chOff x="3260988" y="3703330"/>
                <a:chExt cx="148241" cy="324770"/>
              </a:xfrm>
            </p:grpSpPr>
            <p:cxnSp>
              <p:nvCxnSpPr>
                <p:cNvPr id="1730" name="Shape 1730"/>
                <p:cNvCxnSpPr/>
                <p:nvPr/>
              </p:nvCxnSpPr>
              <p:spPr>
                <a:xfrm>
                  <a:off x="3260988" y="4028100"/>
                  <a:ext cx="148241" cy="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1731" name="Shape 1731"/>
                <p:cNvCxnSpPr/>
                <p:nvPr/>
              </p:nvCxnSpPr>
              <p:spPr>
                <a:xfrm>
                  <a:off x="3337739" y="3703330"/>
                  <a:ext cx="0" cy="3240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</p:grpSp>
          <p:grpSp>
            <p:nvGrpSpPr>
              <p:cNvPr id="1733" name="Shape 1733"/>
              <p:cNvGrpSpPr/>
              <p:nvPr/>
            </p:nvGrpSpPr>
            <p:grpSpPr>
              <a:xfrm>
                <a:off x="2953072" y="3212976"/>
                <a:ext cx="698940" cy="957390"/>
                <a:chOff x="2953072" y="3212976"/>
                <a:chExt cx="698940" cy="957390"/>
              </a:xfrm>
            </p:grpSpPr>
            <p:sp>
              <p:nvSpPr>
                <p:cNvPr id="1734" name="Shape 1734"/>
                <p:cNvSpPr txBox="1"/>
                <p:nvPr/>
              </p:nvSpPr>
              <p:spPr>
                <a:xfrm>
                  <a:off x="2953072" y="3923667"/>
                  <a:ext cx="253596" cy="246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</a:t>
                  </a:r>
                  <a:endParaRPr sz="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35" name="Shape 1735"/>
                <p:cNvGrpSpPr/>
                <p:nvPr/>
              </p:nvGrpSpPr>
              <p:grpSpPr>
                <a:xfrm>
                  <a:off x="3009064" y="3212976"/>
                  <a:ext cx="642948" cy="913406"/>
                  <a:chOff x="3009064" y="3212976"/>
                  <a:chExt cx="642948" cy="913406"/>
                </a:xfrm>
              </p:grpSpPr>
              <p:grpSp>
                <p:nvGrpSpPr>
                  <p:cNvPr id="1736" name="Shape 1736"/>
                  <p:cNvGrpSpPr/>
                  <p:nvPr/>
                </p:nvGrpSpPr>
                <p:grpSpPr>
                  <a:xfrm>
                    <a:off x="3070071" y="3212976"/>
                    <a:ext cx="320851" cy="760656"/>
                    <a:chOff x="-714387" y="1282112"/>
                    <a:chExt cx="637693" cy="1472850"/>
                  </a:xfrm>
                </p:grpSpPr>
                <p:grpSp>
                  <p:nvGrpSpPr>
                    <p:cNvPr id="1737" name="Shape 1737"/>
                    <p:cNvGrpSpPr/>
                    <p:nvPr/>
                  </p:nvGrpSpPr>
                  <p:grpSpPr>
                    <a:xfrm>
                      <a:off x="-648567" y="1444449"/>
                      <a:ext cx="393068" cy="1299611"/>
                      <a:chOff x="5664137" y="2418220"/>
                      <a:chExt cx="619133" cy="1877264"/>
                    </a:xfrm>
                  </p:grpSpPr>
                  <p:sp>
                    <p:nvSpPr>
                      <p:cNvPr id="1738" name="Shape 1738"/>
                      <p:cNvSpPr/>
                      <p:nvPr/>
                    </p:nvSpPr>
                    <p:spPr>
                      <a:xfrm>
                        <a:off x="5664137" y="2418220"/>
                        <a:ext cx="461369" cy="895348"/>
                      </a:xfrm>
                      <a:prstGeom prst="blockArc">
                        <a:avLst>
                          <a:gd name="adj1" fmla="val 16996010"/>
                          <a:gd name="adj2" fmla="val 0"/>
                          <a:gd name="adj3" fmla="val 25000"/>
                        </a:avLst>
                      </a:prstGeom>
                      <a:solidFill>
                        <a:srgbClr val="FF0000"/>
                      </a:solidFill>
                      <a:ln w="254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05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pic>
                    <p:nvPicPr>
                      <p:cNvPr id="1739" name="Shape 1739"/>
                      <p:cNvPicPr preferRelativeResize="0"/>
                      <p:nvPr/>
                    </p:nvPicPr>
                    <p:blipFill rotWithShape="1">
                      <a:blip r:embed="rId11" cstate="print">
                        <a:alphaModFix/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5908864" y="2995169"/>
                        <a:ext cx="309783" cy="689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cxnSp>
                    <p:nvCxnSpPr>
                      <p:cNvPr id="1740" name="Shape 1740"/>
                      <p:cNvCxnSpPr>
                        <a:stCxn id="1738" idx="1"/>
                        <a:endCxn id="1739" idx="0"/>
                      </p:cNvCxnSpPr>
                      <p:nvPr/>
                    </p:nvCxnSpPr>
                    <p:spPr>
                      <a:xfrm flipH="1">
                        <a:off x="6063935" y="2865894"/>
                        <a:ext cx="3900" cy="129600"/>
                      </a:xfrm>
                      <a:prstGeom prst="straightConnector1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cxnSp>
                  <p:cxnSp>
                    <p:nvCxnSpPr>
                      <p:cNvPr id="1741" name="Shape 1741"/>
                      <p:cNvCxnSpPr/>
                      <p:nvPr/>
                    </p:nvCxnSpPr>
                    <p:spPr>
                      <a:xfrm>
                        <a:off x="6061672" y="3672549"/>
                        <a:ext cx="0" cy="182880"/>
                      </a:xfrm>
                      <a:prstGeom prst="straightConnector1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cxnSp>
                  <p:sp>
                    <p:nvSpPr>
                      <p:cNvPr id="1742" name="Shape 1742"/>
                      <p:cNvSpPr/>
                      <p:nvPr/>
                    </p:nvSpPr>
                    <p:spPr>
                      <a:xfrm>
                        <a:off x="5826070" y="3838284"/>
                        <a:ext cx="457200" cy="457200"/>
                      </a:xfrm>
                      <a:prstGeom prst="cloud">
                        <a:avLst/>
                      </a:prstGeom>
                      <a:solidFill>
                        <a:schemeClr val="accent2"/>
                      </a:solidFill>
                      <a:ln w="25400" cap="flat" cmpd="sng">
                        <a:solidFill>
                          <a:srgbClr val="8C3A38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05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743" name="Shape 1743"/>
                    <p:cNvGrpSpPr/>
                    <p:nvPr/>
                  </p:nvGrpSpPr>
                  <p:grpSpPr>
                    <a:xfrm>
                      <a:off x="-714387" y="1282112"/>
                      <a:ext cx="637693" cy="1472850"/>
                      <a:chOff x="7097621" y="2167981"/>
                      <a:chExt cx="1004448" cy="2127503"/>
                    </a:xfrm>
                  </p:grpSpPr>
                  <p:sp>
                    <p:nvSpPr>
                      <p:cNvPr id="1744" name="Shape 1744"/>
                      <p:cNvSpPr/>
                      <p:nvPr/>
                    </p:nvSpPr>
                    <p:spPr>
                      <a:xfrm>
                        <a:off x="7097621" y="2167981"/>
                        <a:ext cx="892458" cy="1367238"/>
                      </a:xfrm>
                      <a:prstGeom prst="blockArc">
                        <a:avLst>
                          <a:gd name="adj1" fmla="val 15145735"/>
                          <a:gd name="adj2" fmla="val 0"/>
                          <a:gd name="adj3" fmla="val 25000"/>
                        </a:avLst>
                      </a:prstGeom>
                      <a:solidFill>
                        <a:schemeClr val="accent1"/>
                      </a:solidFill>
                      <a:ln w="25400" cap="flat" cmpd="sng">
                        <a:solidFill>
                          <a:srgbClr val="395E89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05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pic>
                    <p:nvPicPr>
                      <p:cNvPr id="1745" name="Shape 1745"/>
                      <p:cNvPicPr preferRelativeResize="0"/>
                      <p:nvPr/>
                    </p:nvPicPr>
                    <p:blipFill rotWithShape="1">
                      <a:blip r:embed="rId12" cstate="print">
                        <a:alphaModFix/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7727663" y="2995169"/>
                        <a:ext cx="309783" cy="689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cxnSp>
                    <p:nvCxnSpPr>
                      <p:cNvPr id="1746" name="Shape 1746"/>
                      <p:cNvCxnSpPr>
                        <a:stCxn id="1744" idx="1"/>
                        <a:endCxn id="1745" idx="0"/>
                      </p:cNvCxnSpPr>
                      <p:nvPr/>
                    </p:nvCxnSpPr>
                    <p:spPr>
                      <a:xfrm>
                        <a:off x="7878522" y="2851600"/>
                        <a:ext cx="3900" cy="143100"/>
                      </a:xfrm>
                      <a:prstGeom prst="straightConnector1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cxnSp>
                  <p:cxnSp>
                    <p:nvCxnSpPr>
                      <p:cNvPr id="1747" name="Shape 1747"/>
                      <p:cNvCxnSpPr/>
                      <p:nvPr/>
                    </p:nvCxnSpPr>
                    <p:spPr>
                      <a:xfrm>
                        <a:off x="7880471" y="3672549"/>
                        <a:ext cx="0" cy="182880"/>
                      </a:xfrm>
                      <a:prstGeom prst="straightConnector1">
                        <a:avLst/>
                      </a:prstGeom>
                      <a:noFill/>
                      <a:ln w="1905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cxnSp>
                  <p:sp>
                    <p:nvSpPr>
                      <p:cNvPr id="1748" name="Shape 1748"/>
                      <p:cNvSpPr/>
                      <p:nvPr/>
                    </p:nvSpPr>
                    <p:spPr>
                      <a:xfrm>
                        <a:off x="7644869" y="3838284"/>
                        <a:ext cx="457200" cy="457200"/>
                      </a:xfrm>
                      <a:prstGeom prst="cloud">
                        <a:avLst/>
                      </a:prstGeom>
                      <a:solidFill>
                        <a:schemeClr val="accent5"/>
                      </a:solidFill>
                      <a:ln w="25400" cap="flat" cmpd="sng">
                        <a:solidFill>
                          <a:srgbClr val="367D9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05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sp>
                <p:nvSpPr>
                  <p:cNvPr id="1749" name="Shape 1749"/>
                  <p:cNvSpPr/>
                  <p:nvPr/>
                </p:nvSpPr>
                <p:spPr>
                  <a:xfrm>
                    <a:off x="3009064" y="3962348"/>
                    <a:ext cx="127798" cy="131179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750" name="Shape 1750"/>
                  <p:cNvCxnSpPr>
                    <a:stCxn id="1749" idx="7"/>
                  </p:cNvCxnSpPr>
                  <p:nvPr/>
                </p:nvCxnSpPr>
                <p:spPr>
                  <a:xfrm rot="10800000" flipH="1">
                    <a:off x="3118146" y="3945259"/>
                    <a:ext cx="45000" cy="363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751" name="Shape 1751"/>
                  <p:cNvCxnSpPr/>
                  <p:nvPr/>
                </p:nvCxnSpPr>
                <p:spPr>
                  <a:xfrm rot="10800000">
                    <a:off x="3394409" y="3910039"/>
                    <a:ext cx="70451" cy="53292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1752" name="Shape 1752"/>
                  <p:cNvSpPr/>
                  <p:nvPr/>
                </p:nvSpPr>
                <p:spPr>
                  <a:xfrm>
                    <a:off x="3452660" y="3925884"/>
                    <a:ext cx="127798" cy="131179"/>
                  </a:xfrm>
                  <a:prstGeom prst="ellipse">
                    <a:avLst/>
                  </a:prstGeom>
                  <a:solidFill>
                    <a:srgbClr val="FFFF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3" name="Shape 1753"/>
                  <p:cNvSpPr txBox="1"/>
                  <p:nvPr/>
                </p:nvSpPr>
                <p:spPr>
                  <a:xfrm>
                    <a:off x="3398416" y="3879683"/>
                    <a:ext cx="253596" cy="2466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US" sz="800" b="1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</a:t>
                    </a:r>
                    <a:endParaRPr sz="8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54" name="Shape 1754"/>
                <p:cNvSpPr txBox="1"/>
                <p:nvPr/>
              </p:nvSpPr>
              <p:spPr>
                <a:xfrm>
                  <a:off x="2955122" y="3920846"/>
                  <a:ext cx="253596" cy="246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 b="1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</a:t>
                  </a:r>
                  <a:endParaRPr sz="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" name="Freeform 2"/>
            <p:cNvSpPr/>
            <p:nvPr/>
          </p:nvSpPr>
          <p:spPr>
            <a:xfrm>
              <a:off x="2266326" y="3414954"/>
              <a:ext cx="228600" cy="95250"/>
            </a:xfrm>
            <a:custGeom>
              <a:avLst/>
              <a:gdLst>
                <a:gd name="connsiteX0" fmla="*/ 0 w 323850"/>
                <a:gd name="connsiteY0" fmla="*/ 0 h 95250"/>
                <a:gd name="connsiteX1" fmla="*/ 104775 w 323850"/>
                <a:gd name="connsiteY1" fmla="*/ 85725 h 95250"/>
                <a:gd name="connsiteX2" fmla="*/ 228600 w 323850"/>
                <a:gd name="connsiteY2" fmla="*/ 38100 h 95250"/>
                <a:gd name="connsiteX3" fmla="*/ 323850 w 323850"/>
                <a:gd name="connsiteY3" fmla="*/ 95250 h 95250"/>
                <a:gd name="connsiteX4" fmla="*/ 323850 w 323850"/>
                <a:gd name="connsiteY4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95250">
                  <a:moveTo>
                    <a:pt x="0" y="0"/>
                  </a:moveTo>
                  <a:cubicBezTo>
                    <a:pt x="33337" y="39687"/>
                    <a:pt x="66675" y="79375"/>
                    <a:pt x="104775" y="85725"/>
                  </a:cubicBezTo>
                  <a:cubicBezTo>
                    <a:pt x="142875" y="92075"/>
                    <a:pt x="192088" y="36513"/>
                    <a:pt x="228600" y="38100"/>
                  </a:cubicBezTo>
                  <a:cubicBezTo>
                    <a:pt x="265112" y="39687"/>
                    <a:pt x="323850" y="95250"/>
                    <a:pt x="323850" y="95250"/>
                  </a:cubicBezTo>
                  <a:lnTo>
                    <a:pt x="323850" y="9525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Shape 1789"/>
          <p:cNvSpPr/>
          <p:nvPr/>
        </p:nvSpPr>
        <p:spPr>
          <a:xfrm>
            <a:off x="745838" y="2087643"/>
            <a:ext cx="7678590" cy="3615088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0" name="Shape 179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075373"/>
            <a:ext cx="3876859" cy="3639627"/>
          </a:xfrm>
          <a:prstGeom prst="rect">
            <a:avLst/>
          </a:prstGeom>
          <a:noFill/>
          <a:ln>
            <a:noFill/>
          </a:ln>
        </p:spPr>
      </p:pic>
      <p:sp>
        <p:nvSpPr>
          <p:cNvPr id="1791" name="Shape 1791"/>
          <p:cNvSpPr/>
          <p:nvPr/>
        </p:nvSpPr>
        <p:spPr>
          <a:xfrm>
            <a:off x="2950000" y="3758571"/>
            <a:ext cx="1044000" cy="5618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TRANSCR. FACTOR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(BES1)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Shape 1792"/>
          <p:cNvSpPr txBox="1"/>
          <p:nvPr/>
        </p:nvSpPr>
        <p:spPr>
          <a:xfrm>
            <a:off x="2929492" y="5102567"/>
            <a:ext cx="113845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Suppress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xylem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differentiation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Shape 1793"/>
          <p:cNvSpPr/>
          <p:nvPr/>
        </p:nvSpPr>
        <p:spPr>
          <a:xfrm>
            <a:off x="3804301" y="3541913"/>
            <a:ext cx="137160" cy="137160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4" name="Shape 1794"/>
          <p:cNvCxnSpPr/>
          <p:nvPr/>
        </p:nvCxnSpPr>
        <p:spPr>
          <a:xfrm>
            <a:off x="3877104" y="3679081"/>
            <a:ext cx="0" cy="72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5" name="Shape 1795"/>
          <p:cNvSpPr txBox="1"/>
          <p:nvPr/>
        </p:nvSpPr>
        <p:spPr>
          <a:xfrm>
            <a:off x="3751664" y="3508494"/>
            <a:ext cx="25359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6" name="Shape 1796"/>
          <p:cNvCxnSpPr/>
          <p:nvPr/>
        </p:nvCxnSpPr>
        <p:spPr>
          <a:xfrm flipH="1">
            <a:off x="2087216" y="2369739"/>
            <a:ext cx="2308929" cy="1345342"/>
          </a:xfrm>
          <a:prstGeom prst="straightConnector1">
            <a:avLst/>
          </a:prstGeom>
          <a:noFill/>
          <a:ln w="25400" cap="flat" cmpd="sng">
            <a:solidFill>
              <a:srgbClr val="76923C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797" name="Shape 1797"/>
          <p:cNvSpPr/>
          <p:nvPr/>
        </p:nvSpPr>
        <p:spPr>
          <a:xfrm>
            <a:off x="1028856" y="3758575"/>
            <a:ext cx="1044000" cy="5618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TRANSCR. FACTOR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(WUS)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Shape 1798"/>
          <p:cNvSpPr txBox="1"/>
          <p:nvPr/>
        </p:nvSpPr>
        <p:spPr>
          <a:xfrm>
            <a:off x="3040441" y="3048793"/>
            <a:ext cx="4411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Shape 1799"/>
          <p:cNvSpPr txBox="1"/>
          <p:nvPr/>
        </p:nvSpPr>
        <p:spPr>
          <a:xfrm>
            <a:off x="914330" y="5102567"/>
            <a:ext cx="1425422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 procambial proliferation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0" name="Shape 1800"/>
          <p:cNvGrpSpPr/>
          <p:nvPr/>
        </p:nvGrpSpPr>
        <p:grpSpPr>
          <a:xfrm rot="2700000">
            <a:off x="4043456" y="3214077"/>
            <a:ext cx="148241" cy="324770"/>
            <a:chOff x="3260988" y="3703330"/>
            <a:chExt cx="148241" cy="324770"/>
          </a:xfrm>
        </p:grpSpPr>
        <p:cxnSp>
          <p:nvCxnSpPr>
            <p:cNvPr id="1801" name="Shape 1801"/>
            <p:cNvCxnSpPr/>
            <p:nvPr/>
          </p:nvCxnSpPr>
          <p:spPr>
            <a:xfrm>
              <a:off x="3260988" y="4028100"/>
              <a:ext cx="148241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802" name="Shape 1802"/>
            <p:cNvCxnSpPr/>
            <p:nvPr/>
          </p:nvCxnSpPr>
          <p:spPr>
            <a:xfrm>
              <a:off x="3337739" y="3703330"/>
              <a:ext cx="0" cy="3240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803" name="Shape 1803"/>
          <p:cNvSpPr txBox="1"/>
          <p:nvPr/>
        </p:nvSpPr>
        <p:spPr>
          <a:xfrm>
            <a:off x="-1012" y="80628"/>
            <a:ext cx="9144000" cy="105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 peptides activate distinct signal transduction pathways in different cell types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4" name="Shape 1804"/>
          <p:cNvGrpSpPr/>
          <p:nvPr/>
        </p:nvGrpSpPr>
        <p:grpSpPr>
          <a:xfrm>
            <a:off x="677637" y="2092133"/>
            <a:ext cx="3240360" cy="702660"/>
            <a:chOff x="791580" y="1473140"/>
            <a:chExt cx="3240360" cy="702660"/>
          </a:xfrm>
        </p:grpSpPr>
        <p:sp>
          <p:nvSpPr>
            <p:cNvPr id="1805" name="Shape 1805"/>
            <p:cNvSpPr txBox="1"/>
            <p:nvPr/>
          </p:nvSpPr>
          <p:spPr>
            <a:xfrm>
              <a:off x="1116988" y="1473140"/>
              <a:ext cx="210666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u="sng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Procambial Cell</a:t>
              </a:r>
              <a:endParaRPr sz="200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Shape 1806"/>
            <p:cNvSpPr txBox="1"/>
            <p:nvPr/>
          </p:nvSpPr>
          <p:spPr>
            <a:xfrm>
              <a:off x="791580" y="1898801"/>
              <a:ext cx="32403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Maintenance of </a:t>
              </a:r>
              <a:r>
                <a:rPr lang="en-US" sz="12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procambium</a:t>
              </a: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(meristem)</a:t>
              </a:r>
              <a:endParaRPr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7" name="Shape 1807"/>
          <p:cNvGrpSpPr/>
          <p:nvPr/>
        </p:nvGrpSpPr>
        <p:grpSpPr>
          <a:xfrm>
            <a:off x="5214937" y="2092133"/>
            <a:ext cx="3240360" cy="702660"/>
            <a:chOff x="5328084" y="1471801"/>
            <a:chExt cx="3240360" cy="702660"/>
          </a:xfrm>
        </p:grpSpPr>
        <p:sp>
          <p:nvSpPr>
            <p:cNvPr id="1808" name="Shape 1808"/>
            <p:cNvSpPr txBox="1"/>
            <p:nvPr/>
          </p:nvSpPr>
          <p:spPr>
            <a:xfrm>
              <a:off x="5885434" y="1471801"/>
              <a:ext cx="18501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u="sng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Pericycle Cell</a:t>
              </a:r>
              <a:endParaRPr sz="2000" b="1" u="sng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Shape 1809"/>
            <p:cNvSpPr txBox="1"/>
            <p:nvPr/>
          </p:nvSpPr>
          <p:spPr>
            <a:xfrm>
              <a:off x="5328084" y="1897462"/>
              <a:ext cx="324036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Lateral root development</a:t>
              </a:r>
              <a:endParaRPr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10" name="Shape 18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9492" y="4838635"/>
            <a:ext cx="1115616" cy="25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Shape 181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4838635"/>
            <a:ext cx="1115616" cy="252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2" name="Shape 1812"/>
          <p:cNvCxnSpPr/>
          <p:nvPr/>
        </p:nvCxnSpPr>
        <p:spPr>
          <a:xfrm rot="10800000" flipH="1">
            <a:off x="3347727" y="4716653"/>
            <a:ext cx="403800" cy="131400"/>
          </a:xfrm>
          <a:prstGeom prst="bentConnector3">
            <a:avLst>
              <a:gd name="adj1" fmla="val -1051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813" name="Shape 1813"/>
          <p:cNvCxnSpPr/>
          <p:nvPr/>
        </p:nvCxnSpPr>
        <p:spPr>
          <a:xfrm>
            <a:off x="3472804" y="4337569"/>
            <a:ext cx="0" cy="332022"/>
          </a:xfrm>
          <a:prstGeom prst="straightConnector1">
            <a:avLst/>
          </a:prstGeom>
          <a:noFill/>
          <a:ln w="25400" cap="flat" cmpd="sng">
            <a:solidFill>
              <a:srgbClr val="76923C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814" name="Shape 1814"/>
          <p:cNvCxnSpPr/>
          <p:nvPr/>
        </p:nvCxnSpPr>
        <p:spPr>
          <a:xfrm rot="10800000" flipH="1">
            <a:off x="1421062" y="4703042"/>
            <a:ext cx="403800" cy="131400"/>
          </a:xfrm>
          <a:prstGeom prst="bentConnector3">
            <a:avLst>
              <a:gd name="adj1" fmla="val -1051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815" name="Shape 1815"/>
          <p:cNvCxnSpPr/>
          <p:nvPr/>
        </p:nvCxnSpPr>
        <p:spPr>
          <a:xfrm>
            <a:off x="1546139" y="4323958"/>
            <a:ext cx="0" cy="332022"/>
          </a:xfrm>
          <a:prstGeom prst="straightConnector1">
            <a:avLst/>
          </a:prstGeom>
          <a:noFill/>
          <a:ln w="25400" cap="flat" cmpd="sng">
            <a:solidFill>
              <a:srgbClr val="76923C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816" name="Shape 1816"/>
          <p:cNvSpPr/>
          <p:nvPr/>
        </p:nvSpPr>
        <p:spPr>
          <a:xfrm>
            <a:off x="7170077" y="3580956"/>
            <a:ext cx="137160" cy="137160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17" name="Shape 1817"/>
          <p:cNvCxnSpPr/>
          <p:nvPr/>
        </p:nvCxnSpPr>
        <p:spPr>
          <a:xfrm>
            <a:off x="7242880" y="3718124"/>
            <a:ext cx="0" cy="72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8" name="Shape 1818"/>
          <p:cNvSpPr txBox="1"/>
          <p:nvPr/>
        </p:nvSpPr>
        <p:spPr>
          <a:xfrm>
            <a:off x="7117440" y="3547537"/>
            <a:ext cx="25359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19" name="Shape 1819"/>
          <p:cNvGrpSpPr/>
          <p:nvPr/>
        </p:nvGrpSpPr>
        <p:grpSpPr>
          <a:xfrm>
            <a:off x="6507867" y="4324117"/>
            <a:ext cx="1115616" cy="1365162"/>
            <a:chOff x="6804248" y="4692130"/>
            <a:chExt cx="1115616" cy="1365162"/>
          </a:xfrm>
        </p:grpSpPr>
        <p:sp>
          <p:nvSpPr>
            <p:cNvPr id="1820" name="Shape 1820"/>
            <p:cNvSpPr txBox="1"/>
            <p:nvPr/>
          </p:nvSpPr>
          <p:spPr>
            <a:xfrm>
              <a:off x="6869970" y="5457128"/>
              <a:ext cx="1007007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Promote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lateral root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initiation</a:t>
              </a:r>
              <a:endParaRPr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21" name="Shape 1821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4248" y="5193196"/>
              <a:ext cx="1115616" cy="25202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2" name="Shape 1822"/>
            <p:cNvCxnSpPr/>
            <p:nvPr/>
          </p:nvCxnSpPr>
          <p:spPr>
            <a:xfrm rot="10800000" flipH="1">
              <a:off x="7222483" y="5071230"/>
              <a:ext cx="403937" cy="131384"/>
            </a:xfrm>
            <a:prstGeom prst="bentConnector3">
              <a:avLst>
                <a:gd name="adj1" fmla="val 72322"/>
              </a:avLst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cxnSp>
          <p:nvCxnSpPr>
            <p:cNvPr id="1823" name="Shape 1823"/>
            <p:cNvCxnSpPr/>
            <p:nvPr/>
          </p:nvCxnSpPr>
          <p:spPr>
            <a:xfrm>
              <a:off x="7347560" y="4692130"/>
              <a:ext cx="0" cy="332022"/>
            </a:xfrm>
            <a:prstGeom prst="straightConnector1">
              <a:avLst/>
            </a:prstGeom>
            <a:noFill/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1824" name="Shape 1824"/>
          <p:cNvSpPr/>
          <p:nvPr/>
        </p:nvSpPr>
        <p:spPr>
          <a:xfrm>
            <a:off x="6669832" y="3776441"/>
            <a:ext cx="910763" cy="56185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TRANSCR. FACTOR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(ARF)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5" name="Shape 1825"/>
          <p:cNvCxnSpPr/>
          <p:nvPr/>
        </p:nvCxnSpPr>
        <p:spPr>
          <a:xfrm>
            <a:off x="5868144" y="4019830"/>
            <a:ext cx="756000" cy="0"/>
          </a:xfrm>
          <a:prstGeom prst="straightConnector1">
            <a:avLst/>
          </a:prstGeom>
          <a:noFill/>
          <a:ln w="25400" cap="flat" cmpd="sng">
            <a:solidFill>
              <a:srgbClr val="76923C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1826" name="Shape 1826"/>
          <p:cNvGrpSpPr/>
          <p:nvPr/>
        </p:nvGrpSpPr>
        <p:grpSpPr>
          <a:xfrm>
            <a:off x="4769646" y="3578495"/>
            <a:ext cx="1151017" cy="760679"/>
            <a:chOff x="4498672" y="3908330"/>
            <a:chExt cx="1151017" cy="760679"/>
          </a:xfrm>
        </p:grpSpPr>
        <p:grpSp>
          <p:nvGrpSpPr>
            <p:cNvPr id="1827" name="Shape 1827"/>
            <p:cNvGrpSpPr/>
            <p:nvPr/>
          </p:nvGrpSpPr>
          <p:grpSpPr>
            <a:xfrm>
              <a:off x="4498672" y="3908330"/>
              <a:ext cx="1151017" cy="760679"/>
              <a:chOff x="5070783" y="4094329"/>
              <a:chExt cx="1151017" cy="760679"/>
            </a:xfrm>
          </p:grpSpPr>
          <p:sp>
            <p:nvSpPr>
              <p:cNvPr id="1828" name="Shape 1828"/>
              <p:cNvSpPr/>
              <p:nvPr/>
            </p:nvSpPr>
            <p:spPr>
              <a:xfrm>
                <a:off x="5400091" y="4293152"/>
                <a:ext cx="821709" cy="561856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BABABA"/>
                  </a:gs>
                  <a:gs pos="35000">
                    <a:srgbClr val="CFCFCF"/>
                  </a:gs>
                  <a:gs pos="100000">
                    <a:srgbClr val="EDEDED"/>
                  </a:gs>
                </a:gsLst>
                <a:lin ang="16200000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TRANSCR. FACTOR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(ARF)</a:t>
                </a:r>
                <a:endParaRPr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Shape 1829"/>
              <p:cNvSpPr/>
              <p:nvPr/>
            </p:nvSpPr>
            <p:spPr>
              <a:xfrm flipH="1">
                <a:off x="5070783" y="4094329"/>
                <a:ext cx="682408" cy="410552"/>
              </a:xfrm>
              <a:prstGeom prst="pie">
                <a:avLst>
                  <a:gd name="adj1" fmla="val 10722945"/>
                  <a:gd name="adj2" fmla="val 5613931"/>
                </a:avLst>
              </a:prstGeom>
              <a:gradFill>
                <a:gsLst>
                  <a:gs pos="0">
                    <a:srgbClr val="494949"/>
                  </a:gs>
                  <a:gs pos="50000">
                    <a:srgbClr val="6A6A6A"/>
                  </a:gs>
                  <a:gs pos="100000">
                    <a:srgbClr val="7F7F7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0" name="Shape 1830"/>
            <p:cNvSpPr txBox="1"/>
            <p:nvPr/>
          </p:nvSpPr>
          <p:spPr>
            <a:xfrm>
              <a:off x="4515534" y="3919778"/>
              <a:ext cx="755335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rPr>
                <a:t>Repressor</a:t>
              </a:r>
              <a:endParaRPr sz="9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31" name="Shape 1831"/>
          <p:cNvCxnSpPr/>
          <p:nvPr/>
        </p:nvCxnSpPr>
        <p:spPr>
          <a:xfrm>
            <a:off x="4570265" y="2087643"/>
            <a:ext cx="0" cy="361508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1832" name="Shape 1832"/>
          <p:cNvGrpSpPr/>
          <p:nvPr/>
        </p:nvGrpSpPr>
        <p:grpSpPr>
          <a:xfrm>
            <a:off x="4191907" y="2578492"/>
            <a:ext cx="758452" cy="799181"/>
            <a:chOff x="5830949" y="3052098"/>
            <a:chExt cx="636111" cy="799181"/>
          </a:xfrm>
        </p:grpSpPr>
        <p:sp>
          <p:nvSpPr>
            <p:cNvPr id="1833" name="Shape 1833"/>
            <p:cNvSpPr/>
            <p:nvPr/>
          </p:nvSpPr>
          <p:spPr>
            <a:xfrm>
              <a:off x="5830949" y="3289423"/>
              <a:ext cx="636111" cy="56185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KINASE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(BIN2)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Shape 1834"/>
            <p:cNvSpPr/>
            <p:nvPr/>
          </p:nvSpPr>
          <p:spPr>
            <a:xfrm>
              <a:off x="6253551" y="3090403"/>
              <a:ext cx="137160" cy="13716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35" name="Shape 1835"/>
            <p:cNvCxnSpPr/>
            <p:nvPr/>
          </p:nvCxnSpPr>
          <p:spPr>
            <a:xfrm>
              <a:off x="6327581" y="3225185"/>
              <a:ext cx="0" cy="72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36" name="Shape 1836"/>
            <p:cNvSpPr txBox="1"/>
            <p:nvPr/>
          </p:nvSpPr>
          <p:spPr>
            <a:xfrm>
              <a:off x="6202538" y="3052098"/>
              <a:ext cx="25359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endParaRPr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37" name="Shape 1837"/>
          <p:cNvCxnSpPr/>
          <p:nvPr/>
        </p:nvCxnSpPr>
        <p:spPr>
          <a:xfrm>
            <a:off x="4574413" y="2477239"/>
            <a:ext cx="0" cy="288000"/>
          </a:xfrm>
          <a:prstGeom prst="straightConnector1">
            <a:avLst/>
          </a:prstGeom>
          <a:noFill/>
          <a:ln w="38100" cap="flat" cmpd="sng">
            <a:solidFill>
              <a:srgbClr val="76923C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838" name="Shape 1838"/>
          <p:cNvCxnSpPr/>
          <p:nvPr/>
        </p:nvCxnSpPr>
        <p:spPr>
          <a:xfrm>
            <a:off x="5004048" y="3179978"/>
            <a:ext cx="1255222" cy="827583"/>
          </a:xfrm>
          <a:prstGeom prst="straightConnector1">
            <a:avLst/>
          </a:prstGeom>
          <a:noFill/>
          <a:ln w="25400" cap="flat" cmpd="sng">
            <a:solidFill>
              <a:srgbClr val="76923C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839" name="Shape 1839"/>
          <p:cNvSpPr txBox="1"/>
          <p:nvPr/>
        </p:nvSpPr>
        <p:spPr>
          <a:xfrm>
            <a:off x="4774933" y="3739869"/>
            <a:ext cx="44755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(IAA)</a:t>
            </a:r>
            <a:endParaRPr sz="9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0" name="Shape 1840"/>
          <p:cNvGrpSpPr/>
          <p:nvPr/>
        </p:nvGrpSpPr>
        <p:grpSpPr>
          <a:xfrm>
            <a:off x="7668344" y="2822411"/>
            <a:ext cx="780866" cy="410552"/>
            <a:chOff x="7440787" y="3202007"/>
            <a:chExt cx="780866" cy="410552"/>
          </a:xfrm>
        </p:grpSpPr>
        <p:grpSp>
          <p:nvGrpSpPr>
            <p:cNvPr id="1841" name="Shape 1841"/>
            <p:cNvGrpSpPr/>
            <p:nvPr/>
          </p:nvGrpSpPr>
          <p:grpSpPr>
            <a:xfrm>
              <a:off x="7449456" y="3202007"/>
              <a:ext cx="772197" cy="410552"/>
              <a:chOff x="6041655" y="2951801"/>
              <a:chExt cx="772197" cy="410552"/>
            </a:xfrm>
          </p:grpSpPr>
          <p:sp>
            <p:nvSpPr>
              <p:cNvPr id="1842" name="Shape 1842"/>
              <p:cNvSpPr/>
              <p:nvPr/>
            </p:nvSpPr>
            <p:spPr>
              <a:xfrm flipH="1">
                <a:off x="6041655" y="2951801"/>
                <a:ext cx="682408" cy="410552"/>
              </a:xfrm>
              <a:prstGeom prst="pie">
                <a:avLst>
                  <a:gd name="adj1" fmla="val 10722945"/>
                  <a:gd name="adj2" fmla="val 5613931"/>
                </a:avLst>
              </a:prstGeom>
              <a:gradFill>
                <a:gsLst>
                  <a:gs pos="0">
                    <a:srgbClr val="494949"/>
                  </a:gs>
                  <a:gs pos="50000">
                    <a:srgbClr val="6A6A6A"/>
                  </a:gs>
                  <a:gs pos="100000">
                    <a:srgbClr val="7F7F7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Shape 1843"/>
              <p:cNvSpPr txBox="1"/>
              <p:nvPr/>
            </p:nvSpPr>
            <p:spPr>
              <a:xfrm>
                <a:off x="6058517" y="2963249"/>
                <a:ext cx="755335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solidFill>
                      <a:srgbClr val="F2F2F2"/>
                    </a:solidFill>
                    <a:latin typeface="Arial"/>
                    <a:ea typeface="Arial"/>
                    <a:cs typeface="Arial"/>
                    <a:sym typeface="Arial"/>
                  </a:rPr>
                  <a:t>Repressor</a:t>
                </a:r>
                <a:endParaRPr sz="900" b="1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44" name="Shape 1844"/>
            <p:cNvSpPr txBox="1"/>
            <p:nvPr/>
          </p:nvSpPr>
          <p:spPr>
            <a:xfrm>
              <a:off x="7440787" y="3362489"/>
              <a:ext cx="44755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F2F2F2"/>
                  </a:solidFill>
                  <a:latin typeface="Arial"/>
                  <a:ea typeface="Arial"/>
                  <a:cs typeface="Arial"/>
                  <a:sym typeface="Arial"/>
                </a:rPr>
                <a:t>(IAA)</a:t>
              </a:r>
              <a:endParaRPr sz="9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5" name="Shape 1845"/>
          <p:cNvGrpSpPr/>
          <p:nvPr/>
        </p:nvGrpSpPr>
        <p:grpSpPr>
          <a:xfrm>
            <a:off x="4360602" y="1634279"/>
            <a:ext cx="344356" cy="795340"/>
            <a:chOff x="4360602" y="1988840"/>
            <a:chExt cx="344356" cy="795340"/>
          </a:xfrm>
        </p:grpSpPr>
        <p:sp>
          <p:nvSpPr>
            <p:cNvPr id="1846" name="Shape 1846"/>
            <p:cNvSpPr/>
            <p:nvPr/>
          </p:nvSpPr>
          <p:spPr>
            <a:xfrm>
              <a:off x="4396145" y="2076502"/>
              <a:ext cx="158172" cy="334714"/>
            </a:xfrm>
            <a:prstGeom prst="blockArc">
              <a:avLst>
                <a:gd name="adj1" fmla="val 16996010"/>
                <a:gd name="adj2" fmla="val 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47" name="Shape 184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0045" y="2292187"/>
              <a:ext cx="106203" cy="2575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48" name="Shape 1848"/>
            <p:cNvCxnSpPr>
              <a:stCxn id="1846" idx="1"/>
              <a:endCxn id="1847" idx="0"/>
            </p:cNvCxnSpPr>
            <p:nvPr/>
          </p:nvCxnSpPr>
          <p:spPr>
            <a:xfrm flipH="1">
              <a:off x="4533045" y="2243859"/>
              <a:ext cx="1500" cy="48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9" name="Shape 1849"/>
            <p:cNvCxnSpPr/>
            <p:nvPr/>
          </p:nvCxnSpPr>
          <p:spPr>
            <a:xfrm>
              <a:off x="4532432" y="2545417"/>
              <a:ext cx="0" cy="6836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50" name="Shape 1850"/>
            <p:cNvSpPr/>
            <p:nvPr/>
          </p:nvSpPr>
          <p:spPr>
            <a:xfrm>
              <a:off x="4451661" y="2607375"/>
              <a:ext cx="156742" cy="170918"/>
            </a:xfrm>
            <a:prstGeom prst="cloud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Shape 1851"/>
            <p:cNvSpPr/>
            <p:nvPr/>
          </p:nvSpPr>
          <p:spPr>
            <a:xfrm>
              <a:off x="4360602" y="1988840"/>
              <a:ext cx="305962" cy="511125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52" name="Shape 185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6600" y="2298074"/>
              <a:ext cx="106203" cy="2575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53" name="Shape 1853"/>
            <p:cNvCxnSpPr>
              <a:stCxn id="1851" idx="1"/>
              <a:endCxn id="1852" idx="0"/>
            </p:cNvCxnSpPr>
            <p:nvPr/>
          </p:nvCxnSpPr>
          <p:spPr>
            <a:xfrm>
              <a:off x="4628319" y="2244403"/>
              <a:ext cx="1500" cy="53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54" name="Shape 1854"/>
            <p:cNvCxnSpPr/>
            <p:nvPr/>
          </p:nvCxnSpPr>
          <p:spPr>
            <a:xfrm>
              <a:off x="4628987" y="2551304"/>
              <a:ext cx="0" cy="6836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55" name="Shape 1855"/>
            <p:cNvSpPr/>
            <p:nvPr/>
          </p:nvSpPr>
          <p:spPr>
            <a:xfrm>
              <a:off x="4548216" y="2613262"/>
              <a:ext cx="156742" cy="170918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57" name="Shape 1857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960348" y="1355869"/>
            <a:ext cx="547825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Shape 1858"/>
          <p:cNvSpPr txBox="1"/>
          <p:nvPr/>
        </p:nvSpPr>
        <p:spPr>
          <a:xfrm>
            <a:off x="4181218" y="1137607"/>
            <a:ext cx="6976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TDIF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6200" y="5969203"/>
            <a:ext cx="9066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Cho, H., et al. and Hwang, I. (2014). A secreted peptide acts on BIN2-mediated phosphorylation of ARFs to potentiate auxin response during lateral root development. Nature Cell Biol. 16: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66-76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 </a:t>
            </a:r>
          </a:p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Kondo, Y., et al. and Fukuda, H. (2014). Plant GSK3 proteins regulate xylem cell differentiation downstream of TDIF–TDR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signalling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Nature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3504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-312249" y="133913"/>
            <a:ext cx="97002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a peptide hormone?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Shape 35" descr="C:\Users\roys\Desktop\Noble\pctt\CLE12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083" y="1794164"/>
            <a:ext cx="3062218" cy="308439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3986903" y="2597697"/>
            <a:ext cx="47830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5-60 amino acid residues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Serve as receptor ligands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Influence many developmental programs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at very low concentrations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835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 txBox="1"/>
          <p:nvPr/>
        </p:nvSpPr>
        <p:spPr>
          <a:xfrm>
            <a:off x="0" y="36730"/>
            <a:ext cx="9144000" cy="103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sym typeface="Arial"/>
              </a:rPr>
              <a:t>RALF signaling induces</a:t>
            </a:r>
            <a:endParaRPr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sym typeface="Arial"/>
              </a:rPr>
              <a:t>ROS burst and cell wall alkalinization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910" name="Shape 1910"/>
          <p:cNvSpPr txBox="1"/>
          <p:nvPr/>
        </p:nvSpPr>
        <p:spPr>
          <a:xfrm>
            <a:off x="5256839" y="1434141"/>
            <a:ext cx="1500113" cy="430887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Trans-phosphorylation</a:t>
            </a: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1" name="Shape 1911"/>
          <p:cNvSpPr/>
          <p:nvPr/>
        </p:nvSpPr>
        <p:spPr>
          <a:xfrm>
            <a:off x="1742442" y="2704103"/>
            <a:ext cx="819813" cy="374206"/>
          </a:xfrm>
          <a:prstGeom prst="rightArrow">
            <a:avLst>
              <a:gd name="adj1" fmla="val 31858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2" name="Shape 1912"/>
          <p:cNvSpPr/>
          <p:nvPr/>
        </p:nvSpPr>
        <p:spPr>
          <a:xfrm rot="10800000">
            <a:off x="2224614" y="2158711"/>
            <a:ext cx="412088" cy="70605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3" name="Shape 1913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034763" y="2112335"/>
            <a:ext cx="338026" cy="5496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4" name="Shape 1914"/>
          <p:cNvGrpSpPr/>
          <p:nvPr/>
        </p:nvGrpSpPr>
        <p:grpSpPr>
          <a:xfrm>
            <a:off x="420247" y="2041665"/>
            <a:ext cx="1273046" cy="1624396"/>
            <a:chOff x="2921033" y="1855606"/>
            <a:chExt cx="1115005" cy="1294612"/>
          </a:xfrm>
        </p:grpSpPr>
        <p:sp>
          <p:nvSpPr>
            <p:cNvPr id="1915" name="Shape 1915"/>
            <p:cNvSpPr/>
            <p:nvPr/>
          </p:nvSpPr>
          <p:spPr>
            <a:xfrm>
              <a:off x="3812554" y="23973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16" name="Shape 1916"/>
            <p:cNvCxnSpPr>
              <a:stCxn id="1915" idx="5"/>
            </p:cNvCxnSpPr>
            <p:nvPr/>
          </p:nvCxnSpPr>
          <p:spPr>
            <a:xfrm>
              <a:off x="3862105" y="244541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7" name="Shape 1917"/>
            <p:cNvCxnSpPr/>
            <p:nvPr/>
          </p:nvCxnSpPr>
          <p:spPr>
            <a:xfrm flipH="1">
              <a:off x="3812554" y="245365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18" name="Shape 1918"/>
            <p:cNvCxnSpPr/>
            <p:nvPr/>
          </p:nvCxnSpPr>
          <p:spPr>
            <a:xfrm>
              <a:off x="3812520" y="249388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19" name="Shape 1919"/>
            <p:cNvSpPr/>
            <p:nvPr/>
          </p:nvSpPr>
          <p:spPr>
            <a:xfrm flipH="1">
              <a:off x="3899279" y="239770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20" name="Shape 1920"/>
            <p:cNvCxnSpPr>
              <a:stCxn id="1919" idx="5"/>
            </p:cNvCxnSpPr>
            <p:nvPr/>
          </p:nvCxnSpPr>
          <p:spPr>
            <a:xfrm>
              <a:off x="3907781" y="2445739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1" name="Shape 1921"/>
            <p:cNvCxnSpPr/>
            <p:nvPr/>
          </p:nvCxnSpPr>
          <p:spPr>
            <a:xfrm>
              <a:off x="3941058" y="245397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2" name="Shape 1922"/>
            <p:cNvCxnSpPr/>
            <p:nvPr/>
          </p:nvCxnSpPr>
          <p:spPr>
            <a:xfrm flipH="1">
              <a:off x="3949228" y="2494205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3" name="Shape 1923"/>
            <p:cNvSpPr/>
            <p:nvPr/>
          </p:nvSpPr>
          <p:spPr>
            <a:xfrm>
              <a:off x="3977985" y="240072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24" name="Shape 1924"/>
            <p:cNvCxnSpPr/>
            <p:nvPr/>
          </p:nvCxnSpPr>
          <p:spPr>
            <a:xfrm flipH="1">
              <a:off x="3977985" y="245700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5" name="Shape 1925"/>
            <p:cNvCxnSpPr/>
            <p:nvPr/>
          </p:nvCxnSpPr>
          <p:spPr>
            <a:xfrm>
              <a:off x="3977951" y="2497226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6" name="Shape 1926"/>
            <p:cNvSpPr/>
            <p:nvPr/>
          </p:nvSpPr>
          <p:spPr>
            <a:xfrm rot="10800000">
              <a:off x="3812520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27" name="Shape 1927"/>
            <p:cNvCxnSpPr>
              <a:stCxn id="1926" idx="5"/>
            </p:cNvCxnSpPr>
            <p:nvPr/>
          </p:nvCxnSpPr>
          <p:spPr>
            <a:xfrm rot="10800000">
              <a:off x="3821022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8" name="Shape 1928"/>
            <p:cNvCxnSpPr/>
            <p:nvPr/>
          </p:nvCxnSpPr>
          <p:spPr>
            <a:xfrm rot="10800000" flipH="1">
              <a:off x="3854299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29" name="Shape 1929"/>
            <p:cNvCxnSpPr/>
            <p:nvPr/>
          </p:nvCxnSpPr>
          <p:spPr>
            <a:xfrm rot="10800000">
              <a:off x="3862470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30" name="Shape 1930"/>
            <p:cNvSpPr/>
            <p:nvPr/>
          </p:nvSpPr>
          <p:spPr>
            <a:xfrm rot="10800000" flipH="1">
              <a:off x="3899279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31" name="Shape 1931"/>
            <p:cNvCxnSpPr>
              <a:stCxn id="1930" idx="5"/>
            </p:cNvCxnSpPr>
            <p:nvPr/>
          </p:nvCxnSpPr>
          <p:spPr>
            <a:xfrm rot="10800000">
              <a:off x="3948830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2" name="Shape 1932"/>
            <p:cNvCxnSpPr/>
            <p:nvPr/>
          </p:nvCxnSpPr>
          <p:spPr>
            <a:xfrm rot="10800000">
              <a:off x="3899279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33" name="Shape 1933"/>
            <p:cNvCxnSpPr/>
            <p:nvPr/>
          </p:nvCxnSpPr>
          <p:spPr>
            <a:xfrm rot="10800000" flipH="1">
              <a:off x="3899244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34" name="Shape 1934"/>
            <p:cNvSpPr/>
            <p:nvPr/>
          </p:nvSpPr>
          <p:spPr>
            <a:xfrm rot="10800000">
              <a:off x="3977985" y="26578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35" name="Shape 1935"/>
            <p:cNvCxnSpPr>
              <a:stCxn id="1934" idx="5"/>
            </p:cNvCxnSpPr>
            <p:nvPr/>
          </p:nvCxnSpPr>
          <p:spPr>
            <a:xfrm rot="10800000">
              <a:off x="3986487" y="256202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36" name="Shape 1936"/>
            <p:cNvSpPr/>
            <p:nvPr/>
          </p:nvSpPr>
          <p:spPr>
            <a:xfrm>
              <a:off x="3184713" y="1855606"/>
              <a:ext cx="568915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37" name="Shape 19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83941" y="2350024"/>
              <a:ext cx="196672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38" name="Shape 1938"/>
            <p:cNvCxnSpPr>
              <a:stCxn id="1936" idx="1"/>
              <a:endCxn id="1937" idx="0"/>
            </p:cNvCxnSpPr>
            <p:nvPr/>
          </p:nvCxnSpPr>
          <p:spPr>
            <a:xfrm flipH="1">
              <a:off x="3682214" y="2277637"/>
              <a:ext cx="300" cy="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39" name="Shape 1939"/>
            <p:cNvSpPr/>
            <p:nvPr/>
          </p:nvSpPr>
          <p:spPr>
            <a:xfrm rot="10800000">
              <a:off x="3496495" y="26578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0" name="Shape 1940"/>
            <p:cNvCxnSpPr>
              <a:stCxn id="1939" idx="5"/>
            </p:cNvCxnSpPr>
            <p:nvPr/>
          </p:nvCxnSpPr>
          <p:spPr>
            <a:xfrm rot="10800000">
              <a:off x="3504997" y="256202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1" name="Shape 1941"/>
            <p:cNvCxnSpPr/>
            <p:nvPr/>
          </p:nvCxnSpPr>
          <p:spPr>
            <a:xfrm rot="10800000" flipH="1">
              <a:off x="3538274" y="2612596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2" name="Shape 1942"/>
            <p:cNvCxnSpPr/>
            <p:nvPr/>
          </p:nvCxnSpPr>
          <p:spPr>
            <a:xfrm rot="10800000">
              <a:off x="3546444" y="256412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43" name="Shape 1943"/>
            <p:cNvSpPr/>
            <p:nvPr/>
          </p:nvSpPr>
          <p:spPr>
            <a:xfrm rot="10800000" flipH="1">
              <a:off x="3409770" y="265756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4" name="Shape 1944"/>
            <p:cNvCxnSpPr>
              <a:stCxn id="1943" idx="5"/>
            </p:cNvCxnSpPr>
            <p:nvPr/>
          </p:nvCxnSpPr>
          <p:spPr>
            <a:xfrm rot="10800000">
              <a:off x="3459321" y="256170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5" name="Shape 1945"/>
            <p:cNvCxnSpPr/>
            <p:nvPr/>
          </p:nvCxnSpPr>
          <p:spPr>
            <a:xfrm rot="10800000">
              <a:off x="3409770" y="261227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6" name="Shape 1946"/>
            <p:cNvCxnSpPr/>
            <p:nvPr/>
          </p:nvCxnSpPr>
          <p:spPr>
            <a:xfrm rot="10800000" flipH="1">
              <a:off x="3409736" y="256380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47" name="Shape 1947"/>
            <p:cNvSpPr/>
            <p:nvPr/>
          </p:nvSpPr>
          <p:spPr>
            <a:xfrm rot="10800000">
              <a:off x="3331063" y="265454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48" name="Shape 1948"/>
            <p:cNvCxnSpPr/>
            <p:nvPr/>
          </p:nvCxnSpPr>
          <p:spPr>
            <a:xfrm rot="10800000" flipH="1">
              <a:off x="3372842" y="260925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9" name="Shape 1949"/>
            <p:cNvCxnSpPr/>
            <p:nvPr/>
          </p:nvCxnSpPr>
          <p:spPr>
            <a:xfrm rot="10800000">
              <a:off x="3381013" y="256078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0" name="Shape 1950"/>
            <p:cNvSpPr/>
            <p:nvPr/>
          </p:nvSpPr>
          <p:spPr>
            <a:xfrm flipH="1">
              <a:off x="3409770" y="2399502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51" name="Shape 1951"/>
            <p:cNvCxnSpPr>
              <a:stCxn id="1950" idx="5"/>
            </p:cNvCxnSpPr>
            <p:nvPr/>
          </p:nvCxnSpPr>
          <p:spPr>
            <a:xfrm>
              <a:off x="3418272" y="244753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2" name="Shape 1952"/>
            <p:cNvCxnSpPr/>
            <p:nvPr/>
          </p:nvCxnSpPr>
          <p:spPr>
            <a:xfrm>
              <a:off x="3451549" y="2455773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3" name="Shape 1953"/>
            <p:cNvCxnSpPr/>
            <p:nvPr/>
          </p:nvCxnSpPr>
          <p:spPr>
            <a:xfrm flipH="1">
              <a:off x="3459720" y="249599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4" name="Shape 1954"/>
            <p:cNvSpPr/>
            <p:nvPr/>
          </p:nvSpPr>
          <p:spPr>
            <a:xfrm>
              <a:off x="3331063" y="23973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55" name="Shape 1955"/>
            <p:cNvCxnSpPr>
              <a:stCxn id="1954" idx="5"/>
            </p:cNvCxnSpPr>
            <p:nvPr/>
          </p:nvCxnSpPr>
          <p:spPr>
            <a:xfrm>
              <a:off x="3380614" y="244541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56" name="Shape 1956"/>
            <p:cNvCxnSpPr/>
            <p:nvPr/>
          </p:nvCxnSpPr>
          <p:spPr>
            <a:xfrm>
              <a:off x="3680954" y="2766873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7" name="Shape 1957"/>
            <p:cNvSpPr/>
            <p:nvPr/>
          </p:nvSpPr>
          <p:spPr>
            <a:xfrm>
              <a:off x="3531378" y="2868864"/>
              <a:ext cx="290263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Shape 1958"/>
            <p:cNvSpPr/>
            <p:nvPr/>
          </p:nvSpPr>
          <p:spPr>
            <a:xfrm>
              <a:off x="2921067" y="23952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59" name="Shape 1959"/>
            <p:cNvCxnSpPr>
              <a:stCxn id="1958" idx="5"/>
            </p:cNvCxnSpPr>
            <p:nvPr/>
          </p:nvCxnSpPr>
          <p:spPr>
            <a:xfrm>
              <a:off x="2970618" y="244330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0" name="Shape 1960"/>
            <p:cNvCxnSpPr/>
            <p:nvPr/>
          </p:nvCxnSpPr>
          <p:spPr>
            <a:xfrm flipH="1">
              <a:off x="2921067" y="2451542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1" name="Shape 1961"/>
            <p:cNvCxnSpPr/>
            <p:nvPr/>
          </p:nvCxnSpPr>
          <p:spPr>
            <a:xfrm>
              <a:off x="2921033" y="249176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62" name="Shape 1962"/>
            <p:cNvSpPr/>
            <p:nvPr/>
          </p:nvSpPr>
          <p:spPr>
            <a:xfrm flipH="1">
              <a:off x="3007792" y="239559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63" name="Shape 1963"/>
            <p:cNvCxnSpPr>
              <a:stCxn id="1962" idx="5"/>
            </p:cNvCxnSpPr>
            <p:nvPr/>
          </p:nvCxnSpPr>
          <p:spPr>
            <a:xfrm>
              <a:off x="3016294" y="244362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4" name="Shape 1964"/>
            <p:cNvCxnSpPr/>
            <p:nvPr/>
          </p:nvCxnSpPr>
          <p:spPr>
            <a:xfrm>
              <a:off x="3049571" y="245186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5" name="Shape 1965"/>
            <p:cNvCxnSpPr/>
            <p:nvPr/>
          </p:nvCxnSpPr>
          <p:spPr>
            <a:xfrm flipH="1">
              <a:off x="3057742" y="249209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66" name="Shape 1966"/>
            <p:cNvSpPr/>
            <p:nvPr/>
          </p:nvSpPr>
          <p:spPr>
            <a:xfrm>
              <a:off x="3086498" y="239861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67" name="Shape 1967"/>
            <p:cNvCxnSpPr>
              <a:stCxn id="1966" idx="5"/>
            </p:cNvCxnSpPr>
            <p:nvPr/>
          </p:nvCxnSpPr>
          <p:spPr>
            <a:xfrm>
              <a:off x="3136049" y="244664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8" name="Shape 1968"/>
            <p:cNvCxnSpPr/>
            <p:nvPr/>
          </p:nvCxnSpPr>
          <p:spPr>
            <a:xfrm flipH="1">
              <a:off x="3086498" y="245488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9" name="Shape 1969"/>
            <p:cNvCxnSpPr/>
            <p:nvPr/>
          </p:nvCxnSpPr>
          <p:spPr>
            <a:xfrm>
              <a:off x="3086464" y="249511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70" name="Shape 1970"/>
            <p:cNvSpPr/>
            <p:nvPr/>
          </p:nvSpPr>
          <p:spPr>
            <a:xfrm flipH="1">
              <a:off x="3165137" y="239861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71" name="Shape 1971"/>
            <p:cNvCxnSpPr>
              <a:stCxn id="1970" idx="5"/>
            </p:cNvCxnSpPr>
            <p:nvPr/>
          </p:nvCxnSpPr>
          <p:spPr>
            <a:xfrm>
              <a:off x="3173639" y="244664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2" name="Shape 1972"/>
            <p:cNvCxnSpPr/>
            <p:nvPr/>
          </p:nvCxnSpPr>
          <p:spPr>
            <a:xfrm>
              <a:off x="3206916" y="245488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3" name="Shape 1973"/>
            <p:cNvCxnSpPr/>
            <p:nvPr/>
          </p:nvCxnSpPr>
          <p:spPr>
            <a:xfrm flipH="1">
              <a:off x="3215087" y="249511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74" name="Shape 1974"/>
            <p:cNvSpPr/>
            <p:nvPr/>
          </p:nvSpPr>
          <p:spPr>
            <a:xfrm flipH="1">
              <a:off x="3251565" y="239559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75" name="Shape 1975"/>
            <p:cNvCxnSpPr>
              <a:stCxn id="1974" idx="5"/>
            </p:cNvCxnSpPr>
            <p:nvPr/>
          </p:nvCxnSpPr>
          <p:spPr>
            <a:xfrm>
              <a:off x="3260067" y="244362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6" name="Shape 1976"/>
            <p:cNvCxnSpPr/>
            <p:nvPr/>
          </p:nvCxnSpPr>
          <p:spPr>
            <a:xfrm>
              <a:off x="3293344" y="245186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7" name="Shape 1977"/>
            <p:cNvCxnSpPr/>
            <p:nvPr/>
          </p:nvCxnSpPr>
          <p:spPr>
            <a:xfrm flipH="1">
              <a:off x="3301515" y="249209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78" name="Shape 1978"/>
            <p:cNvSpPr/>
            <p:nvPr/>
          </p:nvSpPr>
          <p:spPr>
            <a:xfrm rot="10800000">
              <a:off x="2921033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79" name="Shape 1979"/>
            <p:cNvCxnSpPr>
              <a:stCxn id="1978" idx="5"/>
            </p:cNvCxnSpPr>
            <p:nvPr/>
          </p:nvCxnSpPr>
          <p:spPr>
            <a:xfrm rot="10800000">
              <a:off x="2929535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0" name="Shape 1980"/>
            <p:cNvCxnSpPr/>
            <p:nvPr/>
          </p:nvCxnSpPr>
          <p:spPr>
            <a:xfrm rot="10800000" flipH="1">
              <a:off x="2962812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1" name="Shape 1981"/>
            <p:cNvCxnSpPr/>
            <p:nvPr/>
          </p:nvCxnSpPr>
          <p:spPr>
            <a:xfrm rot="10800000">
              <a:off x="2970983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2" name="Shape 1982"/>
            <p:cNvSpPr/>
            <p:nvPr/>
          </p:nvSpPr>
          <p:spPr>
            <a:xfrm rot="10800000" flipH="1">
              <a:off x="3007792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83" name="Shape 1983"/>
            <p:cNvCxnSpPr>
              <a:stCxn id="1982" idx="5"/>
            </p:cNvCxnSpPr>
            <p:nvPr/>
          </p:nvCxnSpPr>
          <p:spPr>
            <a:xfrm rot="10800000">
              <a:off x="3057343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4" name="Shape 1984"/>
            <p:cNvCxnSpPr/>
            <p:nvPr/>
          </p:nvCxnSpPr>
          <p:spPr>
            <a:xfrm rot="10800000">
              <a:off x="3007792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5" name="Shape 1985"/>
            <p:cNvCxnSpPr/>
            <p:nvPr/>
          </p:nvCxnSpPr>
          <p:spPr>
            <a:xfrm rot="10800000" flipH="1">
              <a:off x="3007758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6" name="Shape 1986"/>
            <p:cNvSpPr/>
            <p:nvPr/>
          </p:nvSpPr>
          <p:spPr>
            <a:xfrm rot="10800000">
              <a:off x="3086499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87" name="Shape 1987"/>
            <p:cNvCxnSpPr>
              <a:stCxn id="1986" idx="5"/>
            </p:cNvCxnSpPr>
            <p:nvPr/>
          </p:nvCxnSpPr>
          <p:spPr>
            <a:xfrm rot="10800000">
              <a:off x="3095001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8" name="Shape 1988"/>
            <p:cNvCxnSpPr/>
            <p:nvPr/>
          </p:nvCxnSpPr>
          <p:spPr>
            <a:xfrm rot="10800000" flipH="1">
              <a:off x="3128278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89" name="Shape 1989"/>
            <p:cNvCxnSpPr/>
            <p:nvPr/>
          </p:nvCxnSpPr>
          <p:spPr>
            <a:xfrm rot="10800000">
              <a:off x="3136449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90" name="Shape 1990"/>
            <p:cNvSpPr/>
            <p:nvPr/>
          </p:nvSpPr>
          <p:spPr>
            <a:xfrm rot="10800000" flipH="1">
              <a:off x="3165171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91" name="Shape 1991"/>
            <p:cNvCxnSpPr>
              <a:stCxn id="1990" idx="5"/>
            </p:cNvCxnSpPr>
            <p:nvPr/>
          </p:nvCxnSpPr>
          <p:spPr>
            <a:xfrm rot="10800000">
              <a:off x="3214722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92" name="Shape 1992"/>
            <p:cNvCxnSpPr/>
            <p:nvPr/>
          </p:nvCxnSpPr>
          <p:spPr>
            <a:xfrm rot="10800000">
              <a:off x="3165171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93" name="Shape 1993"/>
            <p:cNvCxnSpPr/>
            <p:nvPr/>
          </p:nvCxnSpPr>
          <p:spPr>
            <a:xfrm rot="10800000" flipH="1">
              <a:off x="3165137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94" name="Shape 1994"/>
            <p:cNvSpPr/>
            <p:nvPr/>
          </p:nvSpPr>
          <p:spPr>
            <a:xfrm rot="10800000" flipH="1">
              <a:off x="3249997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95" name="Shape 1995"/>
            <p:cNvCxnSpPr>
              <a:stCxn id="1994" idx="5"/>
            </p:cNvCxnSpPr>
            <p:nvPr/>
          </p:nvCxnSpPr>
          <p:spPr>
            <a:xfrm rot="10800000">
              <a:off x="3299548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96" name="Shape 1996"/>
            <p:cNvCxnSpPr/>
            <p:nvPr/>
          </p:nvCxnSpPr>
          <p:spPr>
            <a:xfrm rot="10800000">
              <a:off x="3249997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97" name="Shape 1997"/>
            <p:cNvCxnSpPr/>
            <p:nvPr/>
          </p:nvCxnSpPr>
          <p:spPr>
            <a:xfrm rot="10800000" flipH="1">
              <a:off x="3249963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998" name="Shape 1998"/>
            <p:cNvGrpSpPr/>
            <p:nvPr/>
          </p:nvGrpSpPr>
          <p:grpSpPr>
            <a:xfrm>
              <a:off x="3270949" y="2034037"/>
              <a:ext cx="292909" cy="550983"/>
              <a:chOff x="2348577" y="2017281"/>
              <a:chExt cx="292909" cy="550983"/>
            </a:xfrm>
          </p:grpSpPr>
          <p:sp>
            <p:nvSpPr>
              <p:cNvPr id="1999" name="Shape 1999"/>
              <p:cNvSpPr/>
              <p:nvPr/>
            </p:nvSpPr>
            <p:spPr>
              <a:xfrm>
                <a:off x="2348577" y="2017281"/>
                <a:ext cx="292909" cy="550983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00" name="Shape 2000"/>
              <p:cNvCxnSpPr/>
              <p:nvPr/>
            </p:nvCxnSpPr>
            <p:spPr>
              <a:xfrm flipH="1">
                <a:off x="2602283" y="2297896"/>
                <a:ext cx="2590" cy="795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001" name="Shape 2001"/>
              <p:cNvSpPr/>
              <p:nvPr/>
            </p:nvSpPr>
            <p:spPr>
              <a:xfrm>
                <a:off x="2574515" y="2380928"/>
                <a:ext cx="58053" cy="143182"/>
              </a:xfrm>
              <a:prstGeom prst="ellipse">
                <a:avLst/>
              </a:prstGeom>
              <a:solidFill>
                <a:srgbClr val="FFFF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02" name="Shape 2002"/>
          <p:cNvGrpSpPr/>
          <p:nvPr/>
        </p:nvGrpSpPr>
        <p:grpSpPr>
          <a:xfrm>
            <a:off x="2757402" y="2028136"/>
            <a:ext cx="1273046" cy="1624396"/>
            <a:chOff x="5448842" y="1882360"/>
            <a:chExt cx="1115005" cy="1294612"/>
          </a:xfrm>
        </p:grpSpPr>
        <p:sp>
          <p:nvSpPr>
            <p:cNvPr id="2003" name="Shape 2003"/>
            <p:cNvSpPr/>
            <p:nvPr/>
          </p:nvSpPr>
          <p:spPr>
            <a:xfrm>
              <a:off x="6340363" y="24241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04" name="Shape 2004"/>
            <p:cNvCxnSpPr>
              <a:stCxn id="2003" idx="5"/>
            </p:cNvCxnSpPr>
            <p:nvPr/>
          </p:nvCxnSpPr>
          <p:spPr>
            <a:xfrm>
              <a:off x="6389914" y="247217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05" name="Shape 2005"/>
            <p:cNvCxnSpPr/>
            <p:nvPr/>
          </p:nvCxnSpPr>
          <p:spPr>
            <a:xfrm flipH="1">
              <a:off x="6340363" y="2480412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06" name="Shape 2006"/>
            <p:cNvCxnSpPr/>
            <p:nvPr/>
          </p:nvCxnSpPr>
          <p:spPr>
            <a:xfrm>
              <a:off x="6340329" y="252063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07" name="Shape 2007"/>
            <p:cNvSpPr/>
            <p:nvPr/>
          </p:nvSpPr>
          <p:spPr>
            <a:xfrm flipH="1">
              <a:off x="6427088" y="242446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08" name="Shape 2008"/>
            <p:cNvCxnSpPr>
              <a:stCxn id="2007" idx="5"/>
            </p:cNvCxnSpPr>
            <p:nvPr/>
          </p:nvCxnSpPr>
          <p:spPr>
            <a:xfrm>
              <a:off x="6435590" y="247249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09" name="Shape 2009"/>
            <p:cNvCxnSpPr/>
            <p:nvPr/>
          </p:nvCxnSpPr>
          <p:spPr>
            <a:xfrm>
              <a:off x="6468867" y="2480733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0" name="Shape 2010"/>
            <p:cNvCxnSpPr/>
            <p:nvPr/>
          </p:nvCxnSpPr>
          <p:spPr>
            <a:xfrm flipH="1">
              <a:off x="6477037" y="252095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1" name="Shape 2011"/>
            <p:cNvSpPr/>
            <p:nvPr/>
          </p:nvSpPr>
          <p:spPr>
            <a:xfrm>
              <a:off x="6505794" y="242748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12" name="Shape 2012"/>
            <p:cNvCxnSpPr/>
            <p:nvPr/>
          </p:nvCxnSpPr>
          <p:spPr>
            <a:xfrm flipH="1">
              <a:off x="6505794" y="248375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3" name="Shape 2013"/>
            <p:cNvCxnSpPr/>
            <p:nvPr/>
          </p:nvCxnSpPr>
          <p:spPr>
            <a:xfrm>
              <a:off x="6505760" y="252398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4" name="Shape 2014"/>
            <p:cNvSpPr/>
            <p:nvPr/>
          </p:nvSpPr>
          <p:spPr>
            <a:xfrm rot="10800000">
              <a:off x="6340329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15" name="Shape 2015"/>
            <p:cNvCxnSpPr>
              <a:stCxn id="2014" idx="5"/>
            </p:cNvCxnSpPr>
            <p:nvPr/>
          </p:nvCxnSpPr>
          <p:spPr>
            <a:xfrm rot="10800000">
              <a:off x="6348831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6" name="Shape 2016"/>
            <p:cNvCxnSpPr/>
            <p:nvPr/>
          </p:nvCxnSpPr>
          <p:spPr>
            <a:xfrm rot="10800000" flipH="1">
              <a:off x="6382108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7" name="Shape 2017"/>
            <p:cNvCxnSpPr/>
            <p:nvPr/>
          </p:nvCxnSpPr>
          <p:spPr>
            <a:xfrm rot="10800000">
              <a:off x="6390279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8" name="Shape 2018"/>
            <p:cNvSpPr/>
            <p:nvPr/>
          </p:nvSpPr>
          <p:spPr>
            <a:xfrm rot="10800000" flipH="1">
              <a:off x="6427088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19" name="Shape 2019"/>
            <p:cNvCxnSpPr>
              <a:stCxn id="2018" idx="5"/>
            </p:cNvCxnSpPr>
            <p:nvPr/>
          </p:nvCxnSpPr>
          <p:spPr>
            <a:xfrm rot="10800000">
              <a:off x="6476639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Shape 2020"/>
            <p:cNvCxnSpPr/>
            <p:nvPr/>
          </p:nvCxnSpPr>
          <p:spPr>
            <a:xfrm rot="10800000">
              <a:off x="6427088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Shape 2021"/>
            <p:cNvCxnSpPr/>
            <p:nvPr/>
          </p:nvCxnSpPr>
          <p:spPr>
            <a:xfrm rot="10800000" flipH="1">
              <a:off x="6427053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22" name="Shape 2022"/>
            <p:cNvSpPr/>
            <p:nvPr/>
          </p:nvSpPr>
          <p:spPr>
            <a:xfrm rot="10800000">
              <a:off x="6505794" y="26846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23" name="Shape 2023"/>
            <p:cNvCxnSpPr>
              <a:stCxn id="2022" idx="5"/>
            </p:cNvCxnSpPr>
            <p:nvPr/>
          </p:nvCxnSpPr>
          <p:spPr>
            <a:xfrm rot="10800000">
              <a:off x="6514296" y="258878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24" name="Shape 2024"/>
            <p:cNvSpPr/>
            <p:nvPr/>
          </p:nvSpPr>
          <p:spPr>
            <a:xfrm>
              <a:off x="5712522" y="1882360"/>
              <a:ext cx="568915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25" name="Shape 20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1750" y="2376778"/>
              <a:ext cx="196672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26" name="Shape 2026"/>
            <p:cNvCxnSpPr>
              <a:stCxn id="2024" idx="1"/>
              <a:endCxn id="2025" idx="0"/>
            </p:cNvCxnSpPr>
            <p:nvPr/>
          </p:nvCxnSpPr>
          <p:spPr>
            <a:xfrm flipH="1">
              <a:off x="6210022" y="2304390"/>
              <a:ext cx="300" cy="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27" name="Shape 2027"/>
            <p:cNvSpPr/>
            <p:nvPr/>
          </p:nvSpPr>
          <p:spPr>
            <a:xfrm rot="10800000">
              <a:off x="6024304" y="26846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28" name="Shape 2028"/>
            <p:cNvCxnSpPr>
              <a:stCxn id="2027" idx="5"/>
            </p:cNvCxnSpPr>
            <p:nvPr/>
          </p:nvCxnSpPr>
          <p:spPr>
            <a:xfrm rot="10800000">
              <a:off x="6032806" y="258878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9" name="Shape 2029"/>
            <p:cNvCxnSpPr/>
            <p:nvPr/>
          </p:nvCxnSpPr>
          <p:spPr>
            <a:xfrm rot="10800000" flipH="1">
              <a:off x="6066083" y="263935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30" name="Shape 2030"/>
            <p:cNvCxnSpPr/>
            <p:nvPr/>
          </p:nvCxnSpPr>
          <p:spPr>
            <a:xfrm rot="10800000">
              <a:off x="6074253" y="259088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31" name="Shape 2031"/>
            <p:cNvSpPr/>
            <p:nvPr/>
          </p:nvSpPr>
          <p:spPr>
            <a:xfrm rot="10800000" flipH="1">
              <a:off x="5937579" y="268431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2" name="Shape 2032"/>
            <p:cNvCxnSpPr>
              <a:stCxn id="2031" idx="5"/>
            </p:cNvCxnSpPr>
            <p:nvPr/>
          </p:nvCxnSpPr>
          <p:spPr>
            <a:xfrm rot="10800000">
              <a:off x="5987130" y="2588460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33" name="Shape 2033"/>
            <p:cNvCxnSpPr/>
            <p:nvPr/>
          </p:nvCxnSpPr>
          <p:spPr>
            <a:xfrm rot="10800000">
              <a:off x="5937579" y="263902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34" name="Shape 2034"/>
            <p:cNvCxnSpPr/>
            <p:nvPr/>
          </p:nvCxnSpPr>
          <p:spPr>
            <a:xfrm rot="10800000" flipH="1">
              <a:off x="5937545" y="2590561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35" name="Shape 2035"/>
            <p:cNvSpPr/>
            <p:nvPr/>
          </p:nvSpPr>
          <p:spPr>
            <a:xfrm rot="10800000">
              <a:off x="5858872" y="268129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6" name="Shape 2036"/>
            <p:cNvCxnSpPr/>
            <p:nvPr/>
          </p:nvCxnSpPr>
          <p:spPr>
            <a:xfrm rot="10800000" flipH="1">
              <a:off x="5900651" y="263600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37" name="Shape 2037"/>
            <p:cNvCxnSpPr/>
            <p:nvPr/>
          </p:nvCxnSpPr>
          <p:spPr>
            <a:xfrm rot="10800000">
              <a:off x="5908822" y="2587541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38" name="Shape 2038"/>
            <p:cNvSpPr/>
            <p:nvPr/>
          </p:nvSpPr>
          <p:spPr>
            <a:xfrm>
              <a:off x="6024338" y="24262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9" name="Shape 2039"/>
            <p:cNvCxnSpPr>
              <a:stCxn id="2038" idx="5"/>
            </p:cNvCxnSpPr>
            <p:nvPr/>
          </p:nvCxnSpPr>
          <p:spPr>
            <a:xfrm>
              <a:off x="6073889" y="247428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40" name="Shape 2040"/>
            <p:cNvCxnSpPr/>
            <p:nvPr/>
          </p:nvCxnSpPr>
          <p:spPr>
            <a:xfrm flipH="1">
              <a:off x="6024338" y="2482527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41" name="Shape 2041"/>
            <p:cNvCxnSpPr/>
            <p:nvPr/>
          </p:nvCxnSpPr>
          <p:spPr>
            <a:xfrm>
              <a:off x="6024304" y="252275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42" name="Shape 2042"/>
            <p:cNvSpPr/>
            <p:nvPr/>
          </p:nvSpPr>
          <p:spPr>
            <a:xfrm flipH="1">
              <a:off x="5937579" y="24262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43" name="Shape 2043"/>
            <p:cNvCxnSpPr>
              <a:stCxn id="2042" idx="5"/>
            </p:cNvCxnSpPr>
            <p:nvPr/>
          </p:nvCxnSpPr>
          <p:spPr>
            <a:xfrm>
              <a:off x="5946081" y="247428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44" name="Shape 2044"/>
            <p:cNvCxnSpPr/>
            <p:nvPr/>
          </p:nvCxnSpPr>
          <p:spPr>
            <a:xfrm>
              <a:off x="5979358" y="2482527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45" name="Shape 2045"/>
            <p:cNvCxnSpPr/>
            <p:nvPr/>
          </p:nvCxnSpPr>
          <p:spPr>
            <a:xfrm flipH="1">
              <a:off x="5987529" y="252275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46" name="Shape 2046"/>
            <p:cNvSpPr/>
            <p:nvPr/>
          </p:nvSpPr>
          <p:spPr>
            <a:xfrm>
              <a:off x="5858872" y="24241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47" name="Shape 2047"/>
            <p:cNvCxnSpPr>
              <a:stCxn id="2046" idx="5"/>
            </p:cNvCxnSpPr>
            <p:nvPr/>
          </p:nvCxnSpPr>
          <p:spPr>
            <a:xfrm>
              <a:off x="5908423" y="247217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48" name="Shape 2048"/>
            <p:cNvCxnSpPr/>
            <p:nvPr/>
          </p:nvCxnSpPr>
          <p:spPr>
            <a:xfrm>
              <a:off x="6208763" y="2793627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49" name="Shape 2049"/>
            <p:cNvSpPr/>
            <p:nvPr/>
          </p:nvSpPr>
          <p:spPr>
            <a:xfrm>
              <a:off x="6059187" y="2895618"/>
              <a:ext cx="290263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Shape 2050"/>
            <p:cNvSpPr/>
            <p:nvPr/>
          </p:nvSpPr>
          <p:spPr>
            <a:xfrm>
              <a:off x="5448876" y="24220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51" name="Shape 2051"/>
            <p:cNvCxnSpPr>
              <a:stCxn id="2050" idx="5"/>
            </p:cNvCxnSpPr>
            <p:nvPr/>
          </p:nvCxnSpPr>
          <p:spPr>
            <a:xfrm>
              <a:off x="5498428" y="2470055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2" name="Shape 2052"/>
            <p:cNvCxnSpPr/>
            <p:nvPr/>
          </p:nvCxnSpPr>
          <p:spPr>
            <a:xfrm flipH="1">
              <a:off x="5448876" y="2478296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53" name="Shape 2053"/>
            <p:cNvSpPr/>
            <p:nvPr/>
          </p:nvSpPr>
          <p:spPr>
            <a:xfrm flipH="1">
              <a:off x="5535601" y="242234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54" name="Shape 2054"/>
            <p:cNvCxnSpPr>
              <a:stCxn id="2053" idx="5"/>
            </p:cNvCxnSpPr>
            <p:nvPr/>
          </p:nvCxnSpPr>
          <p:spPr>
            <a:xfrm>
              <a:off x="5544103" y="247037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5" name="Shape 2055"/>
            <p:cNvCxnSpPr/>
            <p:nvPr/>
          </p:nvCxnSpPr>
          <p:spPr>
            <a:xfrm>
              <a:off x="5577380" y="247861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6" name="Shape 2056"/>
            <p:cNvCxnSpPr/>
            <p:nvPr/>
          </p:nvCxnSpPr>
          <p:spPr>
            <a:xfrm flipH="1">
              <a:off x="5585551" y="251884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57" name="Shape 2057"/>
            <p:cNvSpPr/>
            <p:nvPr/>
          </p:nvSpPr>
          <p:spPr>
            <a:xfrm>
              <a:off x="5614307" y="242536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58" name="Shape 2058"/>
            <p:cNvCxnSpPr>
              <a:stCxn id="2057" idx="5"/>
            </p:cNvCxnSpPr>
            <p:nvPr/>
          </p:nvCxnSpPr>
          <p:spPr>
            <a:xfrm>
              <a:off x="5663858" y="24733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59" name="Shape 2059"/>
            <p:cNvCxnSpPr/>
            <p:nvPr/>
          </p:nvCxnSpPr>
          <p:spPr>
            <a:xfrm flipH="1">
              <a:off x="5614307" y="248163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0" name="Shape 2060"/>
            <p:cNvCxnSpPr/>
            <p:nvPr/>
          </p:nvCxnSpPr>
          <p:spPr>
            <a:xfrm>
              <a:off x="5614273" y="252186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61" name="Shape 2061"/>
            <p:cNvSpPr/>
            <p:nvPr/>
          </p:nvSpPr>
          <p:spPr>
            <a:xfrm flipH="1">
              <a:off x="5692946" y="242536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62" name="Shape 2062"/>
            <p:cNvCxnSpPr>
              <a:stCxn id="2061" idx="5"/>
            </p:cNvCxnSpPr>
            <p:nvPr/>
          </p:nvCxnSpPr>
          <p:spPr>
            <a:xfrm>
              <a:off x="5701447" y="24733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3" name="Shape 2063"/>
            <p:cNvCxnSpPr/>
            <p:nvPr/>
          </p:nvCxnSpPr>
          <p:spPr>
            <a:xfrm>
              <a:off x="5734725" y="248163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4" name="Shape 2064"/>
            <p:cNvCxnSpPr/>
            <p:nvPr/>
          </p:nvCxnSpPr>
          <p:spPr>
            <a:xfrm flipH="1">
              <a:off x="5742896" y="252186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65" name="Shape 2065"/>
            <p:cNvSpPr/>
            <p:nvPr/>
          </p:nvSpPr>
          <p:spPr>
            <a:xfrm flipH="1">
              <a:off x="5779374" y="242234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66" name="Shape 2066"/>
            <p:cNvCxnSpPr>
              <a:stCxn id="2065" idx="5"/>
            </p:cNvCxnSpPr>
            <p:nvPr/>
          </p:nvCxnSpPr>
          <p:spPr>
            <a:xfrm>
              <a:off x="5787876" y="247037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7" name="Shape 2067"/>
            <p:cNvCxnSpPr/>
            <p:nvPr/>
          </p:nvCxnSpPr>
          <p:spPr>
            <a:xfrm>
              <a:off x="5821153" y="247861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68" name="Shape 2068"/>
            <p:cNvCxnSpPr/>
            <p:nvPr/>
          </p:nvCxnSpPr>
          <p:spPr>
            <a:xfrm flipH="1">
              <a:off x="5829324" y="251884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69" name="Shape 2069"/>
            <p:cNvSpPr/>
            <p:nvPr/>
          </p:nvSpPr>
          <p:spPr>
            <a:xfrm rot="10800000">
              <a:off x="5448842" y="2680410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70" name="Shape 2070"/>
            <p:cNvCxnSpPr/>
            <p:nvPr/>
          </p:nvCxnSpPr>
          <p:spPr>
            <a:xfrm rot="10800000" flipH="1">
              <a:off x="5490621" y="263511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1" name="Shape 2071"/>
            <p:cNvCxnSpPr/>
            <p:nvPr/>
          </p:nvCxnSpPr>
          <p:spPr>
            <a:xfrm rot="10800000">
              <a:off x="5498792" y="2586652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72" name="Shape 2072"/>
            <p:cNvSpPr/>
            <p:nvPr/>
          </p:nvSpPr>
          <p:spPr>
            <a:xfrm rot="10800000" flipH="1">
              <a:off x="5535601" y="2680410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73" name="Shape 2073"/>
            <p:cNvCxnSpPr>
              <a:stCxn id="2072" idx="5"/>
            </p:cNvCxnSpPr>
            <p:nvPr/>
          </p:nvCxnSpPr>
          <p:spPr>
            <a:xfrm rot="10800000">
              <a:off x="5585153" y="258455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4" name="Shape 2074"/>
            <p:cNvCxnSpPr/>
            <p:nvPr/>
          </p:nvCxnSpPr>
          <p:spPr>
            <a:xfrm rot="10800000">
              <a:off x="5535601" y="263511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5" name="Shape 2075"/>
            <p:cNvCxnSpPr/>
            <p:nvPr/>
          </p:nvCxnSpPr>
          <p:spPr>
            <a:xfrm rot="10800000" flipH="1">
              <a:off x="5535567" y="2586652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76" name="Shape 2076"/>
            <p:cNvSpPr/>
            <p:nvPr/>
          </p:nvSpPr>
          <p:spPr>
            <a:xfrm rot="10800000">
              <a:off x="5614308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77" name="Shape 2077"/>
            <p:cNvCxnSpPr>
              <a:stCxn id="2076" idx="5"/>
            </p:cNvCxnSpPr>
            <p:nvPr/>
          </p:nvCxnSpPr>
          <p:spPr>
            <a:xfrm rot="10800000">
              <a:off x="5622810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8" name="Shape 2078"/>
            <p:cNvCxnSpPr/>
            <p:nvPr/>
          </p:nvCxnSpPr>
          <p:spPr>
            <a:xfrm rot="10800000" flipH="1">
              <a:off x="5656087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79" name="Shape 2079"/>
            <p:cNvCxnSpPr/>
            <p:nvPr/>
          </p:nvCxnSpPr>
          <p:spPr>
            <a:xfrm rot="10800000">
              <a:off x="5664258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80" name="Shape 2080"/>
            <p:cNvSpPr/>
            <p:nvPr/>
          </p:nvSpPr>
          <p:spPr>
            <a:xfrm rot="10800000" flipH="1">
              <a:off x="5692980" y="2680410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81" name="Shape 2081"/>
            <p:cNvCxnSpPr>
              <a:stCxn id="2080" idx="5"/>
            </p:cNvCxnSpPr>
            <p:nvPr/>
          </p:nvCxnSpPr>
          <p:spPr>
            <a:xfrm rot="10800000">
              <a:off x="5742531" y="258455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82" name="Shape 2082"/>
            <p:cNvCxnSpPr/>
            <p:nvPr/>
          </p:nvCxnSpPr>
          <p:spPr>
            <a:xfrm rot="10800000">
              <a:off x="5692980" y="263511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83" name="Shape 2083"/>
            <p:cNvCxnSpPr/>
            <p:nvPr/>
          </p:nvCxnSpPr>
          <p:spPr>
            <a:xfrm rot="10800000" flipH="1">
              <a:off x="5692946" y="2586652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84" name="Shape 2084"/>
            <p:cNvSpPr/>
            <p:nvPr/>
          </p:nvSpPr>
          <p:spPr>
            <a:xfrm rot="10800000" flipH="1">
              <a:off x="5777806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85" name="Shape 2085"/>
            <p:cNvCxnSpPr>
              <a:stCxn id="2084" idx="5"/>
            </p:cNvCxnSpPr>
            <p:nvPr/>
          </p:nvCxnSpPr>
          <p:spPr>
            <a:xfrm rot="10800000">
              <a:off x="5827357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86" name="Shape 2086"/>
            <p:cNvCxnSpPr/>
            <p:nvPr/>
          </p:nvCxnSpPr>
          <p:spPr>
            <a:xfrm rot="10800000">
              <a:off x="5777806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87" name="Shape 2087"/>
            <p:cNvCxnSpPr/>
            <p:nvPr/>
          </p:nvCxnSpPr>
          <p:spPr>
            <a:xfrm rot="10800000" flipH="1">
              <a:off x="5777772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088" name="Shape 2088"/>
            <p:cNvGrpSpPr/>
            <p:nvPr/>
          </p:nvGrpSpPr>
          <p:grpSpPr>
            <a:xfrm>
              <a:off x="5798758" y="2060791"/>
              <a:ext cx="292909" cy="550983"/>
              <a:chOff x="2348577" y="2017281"/>
              <a:chExt cx="292909" cy="550983"/>
            </a:xfrm>
          </p:grpSpPr>
          <p:sp>
            <p:nvSpPr>
              <p:cNvPr id="2089" name="Shape 2089"/>
              <p:cNvSpPr/>
              <p:nvPr/>
            </p:nvSpPr>
            <p:spPr>
              <a:xfrm>
                <a:off x="2348577" y="2017281"/>
                <a:ext cx="292909" cy="550983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90" name="Shape 2090"/>
              <p:cNvCxnSpPr/>
              <p:nvPr/>
            </p:nvCxnSpPr>
            <p:spPr>
              <a:xfrm flipH="1">
                <a:off x="2602283" y="2297896"/>
                <a:ext cx="2590" cy="795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091" name="Shape 2091"/>
              <p:cNvSpPr/>
              <p:nvPr/>
            </p:nvSpPr>
            <p:spPr>
              <a:xfrm>
                <a:off x="2579864" y="2392318"/>
                <a:ext cx="58053" cy="56271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092" name="Shape 2092"/>
              <p:cNvCxnSpPr/>
              <p:nvPr/>
            </p:nvCxnSpPr>
            <p:spPr>
              <a:xfrm>
                <a:off x="2609348" y="2449458"/>
                <a:ext cx="8137" cy="53532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pic>
          <p:nvPicPr>
            <p:cNvPr id="2093" name="Shape 2093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976423" y="2032285"/>
              <a:ext cx="285714" cy="2628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4" name="Shape 2094"/>
          <p:cNvSpPr/>
          <p:nvPr/>
        </p:nvSpPr>
        <p:spPr>
          <a:xfrm>
            <a:off x="4130679" y="2714382"/>
            <a:ext cx="819813" cy="374206"/>
          </a:xfrm>
          <a:prstGeom prst="rightArrow">
            <a:avLst>
              <a:gd name="adj1" fmla="val 31858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95" name="Shape 2095"/>
          <p:cNvGrpSpPr/>
          <p:nvPr/>
        </p:nvGrpSpPr>
        <p:grpSpPr>
          <a:xfrm>
            <a:off x="5050723" y="2024702"/>
            <a:ext cx="1273046" cy="1624396"/>
            <a:chOff x="5448842" y="1882360"/>
            <a:chExt cx="1115005" cy="1294612"/>
          </a:xfrm>
        </p:grpSpPr>
        <p:sp>
          <p:nvSpPr>
            <p:cNvPr id="2096" name="Shape 2096"/>
            <p:cNvSpPr/>
            <p:nvPr/>
          </p:nvSpPr>
          <p:spPr>
            <a:xfrm>
              <a:off x="6340363" y="24241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97" name="Shape 2097"/>
            <p:cNvCxnSpPr>
              <a:stCxn id="2096" idx="5"/>
            </p:cNvCxnSpPr>
            <p:nvPr/>
          </p:nvCxnSpPr>
          <p:spPr>
            <a:xfrm>
              <a:off x="6389914" y="247217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98" name="Shape 2098"/>
            <p:cNvCxnSpPr/>
            <p:nvPr/>
          </p:nvCxnSpPr>
          <p:spPr>
            <a:xfrm flipH="1">
              <a:off x="6340363" y="2480412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99" name="Shape 2099"/>
            <p:cNvCxnSpPr/>
            <p:nvPr/>
          </p:nvCxnSpPr>
          <p:spPr>
            <a:xfrm>
              <a:off x="6340329" y="252063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00" name="Shape 2100"/>
            <p:cNvSpPr/>
            <p:nvPr/>
          </p:nvSpPr>
          <p:spPr>
            <a:xfrm flipH="1">
              <a:off x="6427088" y="242446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01" name="Shape 2101"/>
            <p:cNvCxnSpPr>
              <a:stCxn id="2100" idx="5"/>
            </p:cNvCxnSpPr>
            <p:nvPr/>
          </p:nvCxnSpPr>
          <p:spPr>
            <a:xfrm>
              <a:off x="6435590" y="247249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2" name="Shape 2102"/>
            <p:cNvCxnSpPr/>
            <p:nvPr/>
          </p:nvCxnSpPr>
          <p:spPr>
            <a:xfrm>
              <a:off x="6468867" y="2480733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3" name="Shape 2103"/>
            <p:cNvCxnSpPr/>
            <p:nvPr/>
          </p:nvCxnSpPr>
          <p:spPr>
            <a:xfrm flipH="1">
              <a:off x="6477037" y="252095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04" name="Shape 2104"/>
            <p:cNvSpPr/>
            <p:nvPr/>
          </p:nvSpPr>
          <p:spPr>
            <a:xfrm>
              <a:off x="6505794" y="242748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05" name="Shape 2105"/>
            <p:cNvCxnSpPr/>
            <p:nvPr/>
          </p:nvCxnSpPr>
          <p:spPr>
            <a:xfrm flipH="1">
              <a:off x="6505794" y="248375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6" name="Shape 2106"/>
            <p:cNvCxnSpPr/>
            <p:nvPr/>
          </p:nvCxnSpPr>
          <p:spPr>
            <a:xfrm>
              <a:off x="6505760" y="252398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07" name="Shape 2107"/>
            <p:cNvSpPr/>
            <p:nvPr/>
          </p:nvSpPr>
          <p:spPr>
            <a:xfrm rot="10800000">
              <a:off x="6340329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08" name="Shape 2108"/>
            <p:cNvCxnSpPr>
              <a:stCxn id="2107" idx="5"/>
            </p:cNvCxnSpPr>
            <p:nvPr/>
          </p:nvCxnSpPr>
          <p:spPr>
            <a:xfrm rot="10800000">
              <a:off x="6348831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09" name="Shape 2109"/>
            <p:cNvCxnSpPr/>
            <p:nvPr/>
          </p:nvCxnSpPr>
          <p:spPr>
            <a:xfrm rot="10800000" flipH="1">
              <a:off x="6382108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10" name="Shape 2110"/>
            <p:cNvCxnSpPr/>
            <p:nvPr/>
          </p:nvCxnSpPr>
          <p:spPr>
            <a:xfrm rot="10800000">
              <a:off x="6390279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11" name="Shape 2111"/>
            <p:cNvSpPr/>
            <p:nvPr/>
          </p:nvSpPr>
          <p:spPr>
            <a:xfrm rot="10800000" flipH="1">
              <a:off x="6427088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12" name="Shape 2112"/>
            <p:cNvCxnSpPr>
              <a:stCxn id="2111" idx="5"/>
            </p:cNvCxnSpPr>
            <p:nvPr/>
          </p:nvCxnSpPr>
          <p:spPr>
            <a:xfrm rot="10800000">
              <a:off x="6476639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13" name="Shape 2113"/>
            <p:cNvCxnSpPr/>
            <p:nvPr/>
          </p:nvCxnSpPr>
          <p:spPr>
            <a:xfrm rot="10800000">
              <a:off x="6427088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14" name="Shape 2114"/>
            <p:cNvCxnSpPr/>
            <p:nvPr/>
          </p:nvCxnSpPr>
          <p:spPr>
            <a:xfrm rot="10800000" flipH="1">
              <a:off x="6427053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15" name="Shape 2115"/>
            <p:cNvSpPr/>
            <p:nvPr/>
          </p:nvSpPr>
          <p:spPr>
            <a:xfrm rot="10800000">
              <a:off x="6505794" y="26846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16" name="Shape 2116"/>
            <p:cNvCxnSpPr>
              <a:stCxn id="2115" idx="5"/>
            </p:cNvCxnSpPr>
            <p:nvPr/>
          </p:nvCxnSpPr>
          <p:spPr>
            <a:xfrm rot="10800000">
              <a:off x="6514296" y="258878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17" name="Shape 2117"/>
            <p:cNvSpPr/>
            <p:nvPr/>
          </p:nvSpPr>
          <p:spPr>
            <a:xfrm>
              <a:off x="5712522" y="1882360"/>
              <a:ext cx="568915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18" name="Shape 21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1750" y="2376778"/>
              <a:ext cx="196672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19" name="Shape 2119"/>
            <p:cNvCxnSpPr>
              <a:stCxn id="2117" idx="1"/>
              <a:endCxn id="2118" idx="0"/>
            </p:cNvCxnSpPr>
            <p:nvPr/>
          </p:nvCxnSpPr>
          <p:spPr>
            <a:xfrm flipH="1">
              <a:off x="6210022" y="2304390"/>
              <a:ext cx="300" cy="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20" name="Shape 2120"/>
            <p:cNvSpPr/>
            <p:nvPr/>
          </p:nvSpPr>
          <p:spPr>
            <a:xfrm rot="10800000">
              <a:off x="6024304" y="26846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21" name="Shape 2121"/>
            <p:cNvCxnSpPr>
              <a:stCxn id="2120" idx="5"/>
            </p:cNvCxnSpPr>
            <p:nvPr/>
          </p:nvCxnSpPr>
          <p:spPr>
            <a:xfrm rot="10800000">
              <a:off x="6032806" y="258878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2" name="Shape 2122"/>
            <p:cNvCxnSpPr/>
            <p:nvPr/>
          </p:nvCxnSpPr>
          <p:spPr>
            <a:xfrm rot="10800000" flipH="1">
              <a:off x="6066083" y="263935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3" name="Shape 2123"/>
            <p:cNvCxnSpPr/>
            <p:nvPr/>
          </p:nvCxnSpPr>
          <p:spPr>
            <a:xfrm rot="10800000">
              <a:off x="6074253" y="259088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24" name="Shape 2124"/>
            <p:cNvSpPr/>
            <p:nvPr/>
          </p:nvSpPr>
          <p:spPr>
            <a:xfrm rot="10800000" flipH="1">
              <a:off x="5937579" y="268431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25" name="Shape 2125"/>
            <p:cNvCxnSpPr>
              <a:stCxn id="2124" idx="5"/>
            </p:cNvCxnSpPr>
            <p:nvPr/>
          </p:nvCxnSpPr>
          <p:spPr>
            <a:xfrm rot="10800000">
              <a:off x="5987130" y="2588460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6" name="Shape 2126"/>
            <p:cNvCxnSpPr/>
            <p:nvPr/>
          </p:nvCxnSpPr>
          <p:spPr>
            <a:xfrm rot="10800000">
              <a:off x="5937579" y="263902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7" name="Shape 2127"/>
            <p:cNvCxnSpPr/>
            <p:nvPr/>
          </p:nvCxnSpPr>
          <p:spPr>
            <a:xfrm rot="10800000" flipH="1">
              <a:off x="5937545" y="2590561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28" name="Shape 2128"/>
            <p:cNvSpPr/>
            <p:nvPr/>
          </p:nvSpPr>
          <p:spPr>
            <a:xfrm rot="10800000">
              <a:off x="5858872" y="268129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29" name="Shape 2129"/>
            <p:cNvCxnSpPr/>
            <p:nvPr/>
          </p:nvCxnSpPr>
          <p:spPr>
            <a:xfrm rot="10800000" flipH="1">
              <a:off x="5900651" y="263600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0" name="Shape 2130"/>
            <p:cNvCxnSpPr/>
            <p:nvPr/>
          </p:nvCxnSpPr>
          <p:spPr>
            <a:xfrm rot="10800000">
              <a:off x="5908822" y="2587541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31" name="Shape 2131"/>
            <p:cNvSpPr/>
            <p:nvPr/>
          </p:nvSpPr>
          <p:spPr>
            <a:xfrm>
              <a:off x="6024338" y="24262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32" name="Shape 2132"/>
            <p:cNvCxnSpPr>
              <a:stCxn id="2131" idx="5"/>
            </p:cNvCxnSpPr>
            <p:nvPr/>
          </p:nvCxnSpPr>
          <p:spPr>
            <a:xfrm>
              <a:off x="6073889" y="247428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3" name="Shape 2133"/>
            <p:cNvCxnSpPr/>
            <p:nvPr/>
          </p:nvCxnSpPr>
          <p:spPr>
            <a:xfrm flipH="1">
              <a:off x="6024338" y="2482527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4" name="Shape 2134"/>
            <p:cNvCxnSpPr/>
            <p:nvPr/>
          </p:nvCxnSpPr>
          <p:spPr>
            <a:xfrm>
              <a:off x="6024304" y="252275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35" name="Shape 2135"/>
            <p:cNvSpPr/>
            <p:nvPr/>
          </p:nvSpPr>
          <p:spPr>
            <a:xfrm flipH="1">
              <a:off x="5937579" y="24262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36" name="Shape 2136"/>
            <p:cNvCxnSpPr>
              <a:stCxn id="2135" idx="5"/>
            </p:cNvCxnSpPr>
            <p:nvPr/>
          </p:nvCxnSpPr>
          <p:spPr>
            <a:xfrm>
              <a:off x="5946081" y="247428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7" name="Shape 2137"/>
            <p:cNvCxnSpPr/>
            <p:nvPr/>
          </p:nvCxnSpPr>
          <p:spPr>
            <a:xfrm>
              <a:off x="5979358" y="2482527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8" name="Shape 2138"/>
            <p:cNvCxnSpPr/>
            <p:nvPr/>
          </p:nvCxnSpPr>
          <p:spPr>
            <a:xfrm flipH="1">
              <a:off x="5987529" y="252275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39" name="Shape 2139"/>
            <p:cNvSpPr/>
            <p:nvPr/>
          </p:nvSpPr>
          <p:spPr>
            <a:xfrm>
              <a:off x="5858872" y="242414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40" name="Shape 2140"/>
            <p:cNvCxnSpPr>
              <a:stCxn id="2139" idx="5"/>
            </p:cNvCxnSpPr>
            <p:nvPr/>
          </p:nvCxnSpPr>
          <p:spPr>
            <a:xfrm>
              <a:off x="5908423" y="247217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1" name="Shape 2141"/>
            <p:cNvCxnSpPr/>
            <p:nvPr/>
          </p:nvCxnSpPr>
          <p:spPr>
            <a:xfrm>
              <a:off x="6208763" y="2793627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42" name="Shape 2142"/>
            <p:cNvSpPr/>
            <p:nvPr/>
          </p:nvSpPr>
          <p:spPr>
            <a:xfrm>
              <a:off x="6059187" y="2895618"/>
              <a:ext cx="290263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Shape 2143"/>
            <p:cNvSpPr/>
            <p:nvPr/>
          </p:nvSpPr>
          <p:spPr>
            <a:xfrm>
              <a:off x="5448876" y="24220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44" name="Shape 2144"/>
            <p:cNvCxnSpPr>
              <a:stCxn id="2143" idx="5"/>
            </p:cNvCxnSpPr>
            <p:nvPr/>
          </p:nvCxnSpPr>
          <p:spPr>
            <a:xfrm>
              <a:off x="5498428" y="2470055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5" name="Shape 2145"/>
            <p:cNvCxnSpPr/>
            <p:nvPr/>
          </p:nvCxnSpPr>
          <p:spPr>
            <a:xfrm flipH="1">
              <a:off x="5448876" y="2478296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46" name="Shape 2146"/>
            <p:cNvSpPr/>
            <p:nvPr/>
          </p:nvSpPr>
          <p:spPr>
            <a:xfrm flipH="1">
              <a:off x="5535601" y="242234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47" name="Shape 2147"/>
            <p:cNvCxnSpPr>
              <a:stCxn id="2146" idx="5"/>
            </p:cNvCxnSpPr>
            <p:nvPr/>
          </p:nvCxnSpPr>
          <p:spPr>
            <a:xfrm>
              <a:off x="5544103" y="247037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8" name="Shape 2148"/>
            <p:cNvCxnSpPr/>
            <p:nvPr/>
          </p:nvCxnSpPr>
          <p:spPr>
            <a:xfrm>
              <a:off x="5577380" y="247861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49" name="Shape 2149"/>
            <p:cNvCxnSpPr/>
            <p:nvPr/>
          </p:nvCxnSpPr>
          <p:spPr>
            <a:xfrm flipH="1">
              <a:off x="5585551" y="251884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50" name="Shape 2150"/>
            <p:cNvSpPr/>
            <p:nvPr/>
          </p:nvSpPr>
          <p:spPr>
            <a:xfrm>
              <a:off x="5614307" y="242536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51" name="Shape 2151"/>
            <p:cNvCxnSpPr>
              <a:stCxn id="2150" idx="5"/>
            </p:cNvCxnSpPr>
            <p:nvPr/>
          </p:nvCxnSpPr>
          <p:spPr>
            <a:xfrm>
              <a:off x="5663858" y="24733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2" name="Shape 2152"/>
            <p:cNvCxnSpPr/>
            <p:nvPr/>
          </p:nvCxnSpPr>
          <p:spPr>
            <a:xfrm flipH="1">
              <a:off x="5614307" y="248163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Shape 2153"/>
            <p:cNvCxnSpPr/>
            <p:nvPr/>
          </p:nvCxnSpPr>
          <p:spPr>
            <a:xfrm>
              <a:off x="5614273" y="252186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54" name="Shape 2154"/>
            <p:cNvSpPr/>
            <p:nvPr/>
          </p:nvSpPr>
          <p:spPr>
            <a:xfrm flipH="1">
              <a:off x="5692946" y="242536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55" name="Shape 2155"/>
            <p:cNvCxnSpPr>
              <a:stCxn id="2154" idx="5"/>
            </p:cNvCxnSpPr>
            <p:nvPr/>
          </p:nvCxnSpPr>
          <p:spPr>
            <a:xfrm>
              <a:off x="5701447" y="24733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Shape 2156"/>
            <p:cNvCxnSpPr/>
            <p:nvPr/>
          </p:nvCxnSpPr>
          <p:spPr>
            <a:xfrm>
              <a:off x="5734725" y="248163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Shape 2157"/>
            <p:cNvCxnSpPr/>
            <p:nvPr/>
          </p:nvCxnSpPr>
          <p:spPr>
            <a:xfrm flipH="1">
              <a:off x="5742896" y="252186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58" name="Shape 2158"/>
            <p:cNvSpPr/>
            <p:nvPr/>
          </p:nvSpPr>
          <p:spPr>
            <a:xfrm flipH="1">
              <a:off x="5779374" y="242234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59" name="Shape 2159"/>
            <p:cNvCxnSpPr>
              <a:stCxn id="2158" idx="5"/>
            </p:cNvCxnSpPr>
            <p:nvPr/>
          </p:nvCxnSpPr>
          <p:spPr>
            <a:xfrm>
              <a:off x="5787876" y="247037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0" name="Shape 2160"/>
            <p:cNvCxnSpPr/>
            <p:nvPr/>
          </p:nvCxnSpPr>
          <p:spPr>
            <a:xfrm>
              <a:off x="5821153" y="247861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1" name="Shape 2161"/>
            <p:cNvCxnSpPr/>
            <p:nvPr/>
          </p:nvCxnSpPr>
          <p:spPr>
            <a:xfrm flipH="1">
              <a:off x="5829324" y="2518844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62" name="Shape 2162"/>
            <p:cNvSpPr/>
            <p:nvPr/>
          </p:nvSpPr>
          <p:spPr>
            <a:xfrm rot="10800000">
              <a:off x="5448842" y="2680410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63" name="Shape 2163"/>
            <p:cNvCxnSpPr/>
            <p:nvPr/>
          </p:nvCxnSpPr>
          <p:spPr>
            <a:xfrm rot="10800000" flipH="1">
              <a:off x="5490621" y="263511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4" name="Shape 2164"/>
            <p:cNvCxnSpPr/>
            <p:nvPr/>
          </p:nvCxnSpPr>
          <p:spPr>
            <a:xfrm rot="10800000">
              <a:off x="5498792" y="2586652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65" name="Shape 2165"/>
            <p:cNvSpPr/>
            <p:nvPr/>
          </p:nvSpPr>
          <p:spPr>
            <a:xfrm rot="10800000" flipH="1">
              <a:off x="5535601" y="2680410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66" name="Shape 2166"/>
            <p:cNvCxnSpPr>
              <a:stCxn id="2165" idx="5"/>
            </p:cNvCxnSpPr>
            <p:nvPr/>
          </p:nvCxnSpPr>
          <p:spPr>
            <a:xfrm rot="10800000">
              <a:off x="5585153" y="258455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7" name="Shape 2167"/>
            <p:cNvCxnSpPr/>
            <p:nvPr/>
          </p:nvCxnSpPr>
          <p:spPr>
            <a:xfrm rot="10800000">
              <a:off x="5535601" y="263511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68" name="Shape 2168"/>
            <p:cNvCxnSpPr/>
            <p:nvPr/>
          </p:nvCxnSpPr>
          <p:spPr>
            <a:xfrm rot="10800000" flipH="1">
              <a:off x="5535567" y="2586652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69" name="Shape 2169"/>
            <p:cNvSpPr/>
            <p:nvPr/>
          </p:nvSpPr>
          <p:spPr>
            <a:xfrm rot="10800000">
              <a:off x="5614308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70" name="Shape 2170"/>
            <p:cNvCxnSpPr>
              <a:stCxn id="2169" idx="5"/>
            </p:cNvCxnSpPr>
            <p:nvPr/>
          </p:nvCxnSpPr>
          <p:spPr>
            <a:xfrm rot="10800000">
              <a:off x="5622810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1" name="Shape 2171"/>
            <p:cNvCxnSpPr/>
            <p:nvPr/>
          </p:nvCxnSpPr>
          <p:spPr>
            <a:xfrm rot="10800000" flipH="1">
              <a:off x="5656087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2" name="Shape 2172"/>
            <p:cNvCxnSpPr/>
            <p:nvPr/>
          </p:nvCxnSpPr>
          <p:spPr>
            <a:xfrm rot="10800000">
              <a:off x="5664258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3" name="Shape 2173"/>
            <p:cNvSpPr/>
            <p:nvPr/>
          </p:nvSpPr>
          <p:spPr>
            <a:xfrm rot="10800000" flipH="1">
              <a:off x="5692980" y="2680410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74" name="Shape 2174"/>
            <p:cNvCxnSpPr>
              <a:stCxn id="2173" idx="5"/>
            </p:cNvCxnSpPr>
            <p:nvPr/>
          </p:nvCxnSpPr>
          <p:spPr>
            <a:xfrm rot="10800000">
              <a:off x="5742531" y="258455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5" name="Shape 2175"/>
            <p:cNvCxnSpPr/>
            <p:nvPr/>
          </p:nvCxnSpPr>
          <p:spPr>
            <a:xfrm rot="10800000">
              <a:off x="5692980" y="263511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6" name="Shape 2176"/>
            <p:cNvCxnSpPr/>
            <p:nvPr/>
          </p:nvCxnSpPr>
          <p:spPr>
            <a:xfrm rot="10800000" flipH="1">
              <a:off x="5692946" y="2586652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7" name="Shape 2177"/>
            <p:cNvSpPr/>
            <p:nvPr/>
          </p:nvSpPr>
          <p:spPr>
            <a:xfrm rot="10800000" flipH="1">
              <a:off x="5777806" y="268252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78" name="Shape 2178"/>
            <p:cNvCxnSpPr>
              <a:stCxn id="2177" idx="5"/>
            </p:cNvCxnSpPr>
            <p:nvPr/>
          </p:nvCxnSpPr>
          <p:spPr>
            <a:xfrm rot="10800000">
              <a:off x="5827357" y="258666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79" name="Shape 2179"/>
            <p:cNvCxnSpPr/>
            <p:nvPr/>
          </p:nvCxnSpPr>
          <p:spPr>
            <a:xfrm rot="10800000">
              <a:off x="5777806" y="263723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0" name="Shape 2180"/>
            <p:cNvCxnSpPr/>
            <p:nvPr/>
          </p:nvCxnSpPr>
          <p:spPr>
            <a:xfrm rot="10800000" flipH="1">
              <a:off x="5777772" y="258876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181" name="Shape 2181"/>
            <p:cNvGrpSpPr/>
            <p:nvPr/>
          </p:nvGrpSpPr>
          <p:grpSpPr>
            <a:xfrm>
              <a:off x="5798758" y="2060791"/>
              <a:ext cx="292909" cy="550983"/>
              <a:chOff x="2348577" y="2017281"/>
              <a:chExt cx="292909" cy="550983"/>
            </a:xfrm>
          </p:grpSpPr>
          <p:sp>
            <p:nvSpPr>
              <p:cNvPr id="2182" name="Shape 2182"/>
              <p:cNvSpPr/>
              <p:nvPr/>
            </p:nvSpPr>
            <p:spPr>
              <a:xfrm>
                <a:off x="2348577" y="2017281"/>
                <a:ext cx="292909" cy="550983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83" name="Shape 2183"/>
              <p:cNvCxnSpPr/>
              <p:nvPr/>
            </p:nvCxnSpPr>
            <p:spPr>
              <a:xfrm flipH="1">
                <a:off x="2602283" y="2297896"/>
                <a:ext cx="2590" cy="795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184" name="Shape 2184"/>
              <p:cNvSpPr/>
              <p:nvPr/>
            </p:nvSpPr>
            <p:spPr>
              <a:xfrm>
                <a:off x="2579864" y="2392318"/>
                <a:ext cx="58053" cy="56271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185" name="Shape 2185"/>
              <p:cNvCxnSpPr/>
              <p:nvPr/>
            </p:nvCxnSpPr>
            <p:spPr>
              <a:xfrm>
                <a:off x="2609348" y="2449458"/>
                <a:ext cx="8137" cy="53532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pic>
          <p:nvPicPr>
            <p:cNvPr id="2186" name="Shape 2186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5976423" y="2032285"/>
              <a:ext cx="285714" cy="2628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7" name="Shape 2187"/>
          <p:cNvSpPr/>
          <p:nvPr/>
        </p:nvSpPr>
        <p:spPr>
          <a:xfrm flipH="1">
            <a:off x="4553768" y="2966493"/>
            <a:ext cx="412088" cy="70605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8" name="Shape 2188"/>
          <p:cNvSpPr/>
          <p:nvPr/>
        </p:nvSpPr>
        <p:spPr>
          <a:xfrm>
            <a:off x="4369440" y="3384003"/>
            <a:ext cx="323213" cy="316279"/>
          </a:xfrm>
          <a:prstGeom prst="cloud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9" name="Shape 2189"/>
          <p:cNvSpPr/>
          <p:nvPr/>
        </p:nvSpPr>
        <p:spPr>
          <a:xfrm>
            <a:off x="5512194" y="3301487"/>
            <a:ext cx="323213" cy="316279"/>
          </a:xfrm>
          <a:prstGeom prst="cloud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0" name="Shape 2190"/>
          <p:cNvGrpSpPr/>
          <p:nvPr/>
        </p:nvGrpSpPr>
        <p:grpSpPr>
          <a:xfrm>
            <a:off x="5370303" y="3386796"/>
            <a:ext cx="891771" cy="510256"/>
            <a:chOff x="5951235" y="5867960"/>
            <a:chExt cx="994783" cy="572025"/>
          </a:xfrm>
        </p:grpSpPr>
        <p:sp>
          <p:nvSpPr>
            <p:cNvPr id="2191" name="Shape 2191"/>
            <p:cNvSpPr/>
            <p:nvPr/>
          </p:nvSpPr>
          <p:spPr>
            <a:xfrm>
              <a:off x="6675114" y="6109431"/>
              <a:ext cx="261236" cy="140677"/>
            </a:xfrm>
            <a:prstGeom prst="ellipse">
              <a:avLst/>
            </a:prstGeom>
            <a:solidFill>
              <a:srgbClr val="FFFF99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Shape 2192"/>
            <p:cNvSpPr/>
            <p:nvPr/>
          </p:nvSpPr>
          <p:spPr>
            <a:xfrm>
              <a:off x="6195244" y="5867960"/>
              <a:ext cx="390136" cy="572025"/>
            </a:xfrm>
            <a:prstGeom prst="arc">
              <a:avLst>
                <a:gd name="adj1" fmla="val 20701986"/>
                <a:gd name="adj2" fmla="val 9390248"/>
              </a:avLst>
            </a:prstGeom>
            <a:noFill/>
            <a:ln w="28575" cap="flat" cmpd="sng">
              <a:solidFill>
                <a:srgbClr val="FF0000"/>
              </a:solidFill>
              <a:prstDash val="dot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Shape 2193"/>
            <p:cNvSpPr/>
            <p:nvPr/>
          </p:nvSpPr>
          <p:spPr>
            <a:xfrm flipH="1">
              <a:off x="6326113" y="5869839"/>
              <a:ext cx="390136" cy="503677"/>
            </a:xfrm>
            <a:prstGeom prst="arc">
              <a:avLst>
                <a:gd name="adj1" fmla="val 20701986"/>
                <a:gd name="adj2" fmla="val 8877430"/>
              </a:avLst>
            </a:prstGeom>
            <a:noFill/>
            <a:ln w="28575" cap="flat" cmpd="sng">
              <a:solidFill>
                <a:srgbClr val="FF0000"/>
              </a:solidFill>
              <a:prstDash val="dot"/>
              <a:round/>
              <a:headEnd type="none" w="sm" len="sm"/>
              <a:tailEnd type="triangle" w="med" len="med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Shape 2194"/>
            <p:cNvSpPr txBox="1"/>
            <p:nvPr/>
          </p:nvSpPr>
          <p:spPr>
            <a:xfrm>
              <a:off x="6692422" y="6068939"/>
              <a:ext cx="253596" cy="191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95" name="Shape 2195"/>
            <p:cNvCxnSpPr/>
            <p:nvPr/>
          </p:nvCxnSpPr>
          <p:spPr>
            <a:xfrm rot="10800000">
              <a:off x="6610245" y="6091434"/>
              <a:ext cx="70451" cy="53292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6" name="Shape 2196"/>
            <p:cNvSpPr/>
            <p:nvPr/>
          </p:nvSpPr>
          <p:spPr>
            <a:xfrm>
              <a:off x="5951235" y="6111471"/>
              <a:ext cx="261236" cy="140677"/>
            </a:xfrm>
            <a:prstGeom prst="ellipse">
              <a:avLst/>
            </a:prstGeom>
            <a:solidFill>
              <a:srgbClr val="FFFF99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Shape 2197"/>
            <p:cNvSpPr txBox="1"/>
            <p:nvPr/>
          </p:nvSpPr>
          <p:spPr>
            <a:xfrm>
              <a:off x="5952774" y="6065166"/>
              <a:ext cx="253596" cy="191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8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98" name="Shape 2198"/>
            <p:cNvCxnSpPr/>
            <p:nvPr/>
          </p:nvCxnSpPr>
          <p:spPr>
            <a:xfrm rot="10800000" flipH="1">
              <a:off x="6198803" y="6085484"/>
              <a:ext cx="69663" cy="58703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8" name="Shape 2208"/>
          <p:cNvGrpSpPr/>
          <p:nvPr/>
        </p:nvGrpSpPr>
        <p:grpSpPr>
          <a:xfrm>
            <a:off x="7104540" y="1319808"/>
            <a:ext cx="1963776" cy="2427051"/>
            <a:chOff x="7488324" y="885183"/>
            <a:chExt cx="2224487" cy="2570791"/>
          </a:xfrm>
        </p:grpSpPr>
        <p:sp>
          <p:nvSpPr>
            <p:cNvPr id="2209" name="Shape 2209"/>
            <p:cNvSpPr/>
            <p:nvPr/>
          </p:nvSpPr>
          <p:spPr>
            <a:xfrm>
              <a:off x="7488324" y="885183"/>
              <a:ext cx="2166229" cy="2570791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10" name="Shape 2210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0274" y="975889"/>
              <a:ext cx="340597" cy="28803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1" name="Shape 2211"/>
            <p:cNvGrpSpPr/>
            <p:nvPr/>
          </p:nvGrpSpPr>
          <p:grpSpPr>
            <a:xfrm>
              <a:off x="7540167" y="1376772"/>
              <a:ext cx="366368" cy="812198"/>
              <a:chOff x="-159411" y="2491174"/>
              <a:chExt cx="732736" cy="1624396"/>
            </a:xfrm>
          </p:grpSpPr>
          <p:sp>
            <p:nvSpPr>
              <p:cNvPr id="2212" name="Shape 2212"/>
              <p:cNvSpPr/>
              <p:nvPr/>
            </p:nvSpPr>
            <p:spPr>
              <a:xfrm>
                <a:off x="-159411" y="2491174"/>
                <a:ext cx="654493" cy="1059074"/>
              </a:xfrm>
              <a:prstGeom prst="blockArc">
                <a:avLst>
                  <a:gd name="adj1" fmla="val 15145735"/>
                  <a:gd name="adj2" fmla="val 0"/>
                  <a:gd name="adj3" fmla="val 25000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13" name="Shape 221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99870" y="3111538"/>
                <a:ext cx="226256" cy="53203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214" name="Shape 2214"/>
              <p:cNvCxnSpPr>
                <a:stCxn id="2212" idx="1"/>
                <a:endCxn id="2213" idx="0"/>
              </p:cNvCxnSpPr>
              <p:nvPr/>
            </p:nvCxnSpPr>
            <p:spPr>
              <a:xfrm>
                <a:off x="413270" y="3020711"/>
                <a:ext cx="0" cy="9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15" name="Shape 2215"/>
              <p:cNvCxnSpPr/>
              <p:nvPr/>
            </p:nvCxnSpPr>
            <p:spPr>
              <a:xfrm>
                <a:off x="411476" y="3634573"/>
                <a:ext cx="0" cy="14121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216" name="Shape 2216"/>
              <p:cNvSpPr/>
              <p:nvPr/>
            </p:nvSpPr>
            <p:spPr>
              <a:xfrm>
                <a:off x="239400" y="3762545"/>
                <a:ext cx="333925" cy="353025"/>
              </a:xfrm>
              <a:prstGeom prst="cloud">
                <a:avLst/>
              </a:prstGeom>
              <a:solidFill>
                <a:schemeClr val="accent5"/>
              </a:solidFill>
              <a:ln w="25400" cap="flat" cmpd="sng">
                <a:solidFill>
                  <a:srgbClr val="367D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7" name="Shape 2217"/>
            <p:cNvGrpSpPr/>
            <p:nvPr/>
          </p:nvGrpSpPr>
          <p:grpSpPr>
            <a:xfrm>
              <a:off x="7545967" y="2276872"/>
              <a:ext cx="336969" cy="691338"/>
              <a:chOff x="-379025" y="3118242"/>
              <a:chExt cx="336969" cy="691338"/>
            </a:xfrm>
          </p:grpSpPr>
          <p:sp>
            <p:nvSpPr>
              <p:cNvPr id="2218" name="Shape 2218"/>
              <p:cNvSpPr/>
              <p:nvPr/>
            </p:nvSpPr>
            <p:spPr>
              <a:xfrm>
                <a:off x="-379025" y="3118242"/>
                <a:ext cx="336969" cy="691338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219" name="Shape 2219"/>
              <p:cNvCxnSpPr/>
              <p:nvPr/>
            </p:nvCxnSpPr>
            <p:spPr>
              <a:xfrm flipH="1">
                <a:off x="-87156" y="3470340"/>
                <a:ext cx="2980" cy="9981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220" name="Shape 2220"/>
              <p:cNvSpPr/>
              <p:nvPr/>
            </p:nvSpPr>
            <p:spPr>
              <a:xfrm>
                <a:off x="-119101" y="3574523"/>
                <a:ext cx="66785" cy="179656"/>
              </a:xfrm>
              <a:prstGeom prst="ellipse">
                <a:avLst/>
              </a:prstGeom>
              <a:solidFill>
                <a:srgbClr val="FFFF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1" name="Shape 2221"/>
            <p:cNvSpPr txBox="1"/>
            <p:nvPr/>
          </p:nvSpPr>
          <p:spPr>
            <a:xfrm>
              <a:off x="7951450" y="976728"/>
              <a:ext cx="1291410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Peptide Hormone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Shape 2222"/>
            <p:cNvSpPr txBox="1"/>
            <p:nvPr/>
          </p:nvSpPr>
          <p:spPr>
            <a:xfrm>
              <a:off x="7975312" y="1501689"/>
              <a:ext cx="957299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Ectodomain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Shape 2223"/>
            <p:cNvSpPr txBox="1"/>
            <p:nvPr/>
          </p:nvSpPr>
          <p:spPr>
            <a:xfrm>
              <a:off x="7971079" y="1686955"/>
              <a:ext cx="1741732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Transmembrane Domain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Shape 2224"/>
            <p:cNvSpPr txBox="1"/>
            <p:nvPr/>
          </p:nvSpPr>
          <p:spPr>
            <a:xfrm>
              <a:off x="7993074" y="1855922"/>
              <a:ext cx="1153407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Kinase Domain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Shape 2225"/>
            <p:cNvSpPr txBox="1"/>
            <p:nvPr/>
          </p:nvSpPr>
          <p:spPr>
            <a:xfrm>
              <a:off x="7968320" y="2406886"/>
              <a:ext cx="957299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Ectodomain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Shape 2226"/>
            <p:cNvSpPr txBox="1"/>
            <p:nvPr/>
          </p:nvSpPr>
          <p:spPr>
            <a:xfrm>
              <a:off x="7962699" y="2603660"/>
              <a:ext cx="928246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GPI Anchor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Shape 2227"/>
            <p:cNvSpPr/>
            <p:nvPr/>
          </p:nvSpPr>
          <p:spPr>
            <a:xfrm>
              <a:off x="7677980" y="3032956"/>
              <a:ext cx="325671" cy="316279"/>
            </a:xfrm>
            <a:prstGeom prst="cloud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Shape 2228"/>
            <p:cNvSpPr txBox="1"/>
            <p:nvPr/>
          </p:nvSpPr>
          <p:spPr>
            <a:xfrm>
              <a:off x="8016613" y="3037210"/>
              <a:ext cx="1451202" cy="244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Cytoplasmic Kinase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29" name="Shape 2229"/>
            <p:cNvCxnSpPr/>
            <p:nvPr/>
          </p:nvCxnSpPr>
          <p:spPr>
            <a:xfrm flipH="1">
              <a:off x="7921550" y="2739214"/>
              <a:ext cx="108000" cy="5105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0" name="Shape 2230"/>
            <p:cNvCxnSpPr/>
            <p:nvPr/>
          </p:nvCxnSpPr>
          <p:spPr>
            <a:xfrm rot="10800000">
              <a:off x="7936041" y="2504789"/>
              <a:ext cx="90195" cy="3029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1" name="Shape 2231"/>
            <p:cNvCxnSpPr/>
            <p:nvPr/>
          </p:nvCxnSpPr>
          <p:spPr>
            <a:xfrm rot="10800000">
              <a:off x="7939355" y="1573095"/>
              <a:ext cx="90195" cy="3029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2" name="Shape 2232"/>
            <p:cNvCxnSpPr/>
            <p:nvPr/>
          </p:nvCxnSpPr>
          <p:spPr>
            <a:xfrm flipH="1">
              <a:off x="7944016" y="1986237"/>
              <a:ext cx="95122" cy="2694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3" name="Shape 2233"/>
            <p:cNvCxnSpPr/>
            <p:nvPr/>
          </p:nvCxnSpPr>
          <p:spPr>
            <a:xfrm rot="10800000">
              <a:off x="7945513" y="1809104"/>
              <a:ext cx="95122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34" name="Shape 2234"/>
          <p:cNvSpPr txBox="1"/>
          <p:nvPr/>
        </p:nvSpPr>
        <p:spPr>
          <a:xfrm>
            <a:off x="215516" y="1351245"/>
            <a:ext cx="1676093" cy="600164"/>
          </a:xfrm>
          <a:prstGeom prst="rect">
            <a:avLst/>
          </a:prstGeom>
          <a:solidFill>
            <a:srgbClr val="C5D8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Receptor/co-receptor pair constitutively bound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Shape 2235"/>
          <p:cNvSpPr txBox="1"/>
          <p:nvPr/>
        </p:nvSpPr>
        <p:spPr>
          <a:xfrm>
            <a:off x="3104464" y="1345188"/>
            <a:ext cx="1801857" cy="600164"/>
          </a:xfrm>
          <a:prstGeom prst="rect">
            <a:avLst/>
          </a:prstGeom>
          <a:solidFill>
            <a:srgbClr val="C5D8F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Ligand interaction recruits a cytoplasmic kinase</a:t>
            </a: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6" name="Shape 2236"/>
          <p:cNvCxnSpPr>
            <a:stCxn id="2234" idx="3"/>
            <a:endCxn id="2235" idx="1"/>
          </p:cNvCxnSpPr>
          <p:nvPr/>
        </p:nvCxnSpPr>
        <p:spPr>
          <a:xfrm rot="10800000" flipH="1">
            <a:off x="1891609" y="1645327"/>
            <a:ext cx="1212900" cy="6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37" name="Shape 2237"/>
          <p:cNvCxnSpPr>
            <a:stCxn id="2235" idx="3"/>
            <a:endCxn id="1910" idx="1"/>
          </p:cNvCxnSpPr>
          <p:nvPr/>
        </p:nvCxnSpPr>
        <p:spPr>
          <a:xfrm>
            <a:off x="4906321" y="1645270"/>
            <a:ext cx="350400" cy="4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91" name="Rectangle 390"/>
          <p:cNvSpPr/>
          <p:nvPr/>
        </p:nvSpPr>
        <p:spPr>
          <a:xfrm>
            <a:off x="1637162" y="6126480"/>
            <a:ext cx="75078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Du, C. et al. (2016). Receptor kinase complex transmits RALF peptide signal to inhibit root growth in Arabidopsis. Proc. Natl. Acad. Sci. USA 113: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E8326–E8334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44540" y="3733800"/>
            <a:ext cx="6656250" cy="2345659"/>
            <a:chOff x="1044540" y="3884761"/>
            <a:chExt cx="6656250" cy="2345659"/>
          </a:xfrm>
        </p:grpSpPr>
        <p:sp>
          <p:nvSpPr>
            <p:cNvPr id="1864" name="Shape 1864"/>
            <p:cNvSpPr/>
            <p:nvPr/>
          </p:nvSpPr>
          <p:spPr>
            <a:xfrm>
              <a:off x="1044540" y="4592601"/>
              <a:ext cx="6656250" cy="1441467"/>
            </a:xfrm>
            <a:prstGeom prst="roundRect">
              <a:avLst>
                <a:gd name="adj" fmla="val 16667"/>
              </a:avLst>
            </a:prstGeom>
            <a:solidFill>
              <a:srgbClr val="DDD9C3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Shape 1865"/>
            <p:cNvSpPr/>
            <p:nvPr/>
          </p:nvSpPr>
          <p:spPr>
            <a:xfrm>
              <a:off x="6099813" y="4666494"/>
              <a:ext cx="501035" cy="2553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GEF</a:t>
              </a:r>
              <a:endParaRPr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66" name="Shape 1866"/>
            <p:cNvCxnSpPr>
              <a:stCxn id="1865" idx="1"/>
            </p:cNvCxnSpPr>
            <p:nvPr/>
          </p:nvCxnSpPr>
          <p:spPr>
            <a:xfrm flipH="1">
              <a:off x="5807613" y="4794189"/>
              <a:ext cx="292200" cy="41100"/>
            </a:xfrm>
            <a:prstGeom prst="straightConnector1">
              <a:avLst/>
            </a:prstGeom>
            <a:noFill/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grpSp>
          <p:nvGrpSpPr>
            <p:cNvPr id="1868" name="Shape 1868"/>
            <p:cNvGrpSpPr/>
            <p:nvPr/>
          </p:nvGrpSpPr>
          <p:grpSpPr>
            <a:xfrm>
              <a:off x="6770690" y="4190169"/>
              <a:ext cx="681630" cy="809736"/>
              <a:chOff x="2953072" y="3212976"/>
              <a:chExt cx="681630" cy="916740"/>
            </a:xfrm>
          </p:grpSpPr>
          <p:sp>
            <p:nvSpPr>
              <p:cNvPr id="1869" name="Shape 1869"/>
              <p:cNvSpPr txBox="1"/>
              <p:nvPr/>
            </p:nvSpPr>
            <p:spPr>
              <a:xfrm>
                <a:off x="2953072" y="3923667"/>
                <a:ext cx="236286" cy="206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</a:t>
                </a:r>
                <a:endParaRPr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70" name="Shape 1870"/>
              <p:cNvGrpSpPr/>
              <p:nvPr/>
            </p:nvGrpSpPr>
            <p:grpSpPr>
              <a:xfrm>
                <a:off x="3009064" y="3212976"/>
                <a:ext cx="625638" cy="880551"/>
                <a:chOff x="3009064" y="3212976"/>
                <a:chExt cx="625638" cy="880551"/>
              </a:xfrm>
            </p:grpSpPr>
            <p:grpSp>
              <p:nvGrpSpPr>
                <p:cNvPr id="1871" name="Shape 1871"/>
                <p:cNvGrpSpPr/>
                <p:nvPr/>
              </p:nvGrpSpPr>
              <p:grpSpPr>
                <a:xfrm>
                  <a:off x="3070071" y="3212976"/>
                  <a:ext cx="320851" cy="760656"/>
                  <a:chOff x="-714387" y="1282112"/>
                  <a:chExt cx="637693" cy="1472850"/>
                </a:xfrm>
              </p:grpSpPr>
              <p:grpSp>
                <p:nvGrpSpPr>
                  <p:cNvPr id="1872" name="Shape 1872"/>
                  <p:cNvGrpSpPr/>
                  <p:nvPr/>
                </p:nvGrpSpPr>
                <p:grpSpPr>
                  <a:xfrm>
                    <a:off x="-648567" y="1444449"/>
                    <a:ext cx="393068" cy="1299611"/>
                    <a:chOff x="5664137" y="2418220"/>
                    <a:chExt cx="619133" cy="1877264"/>
                  </a:xfrm>
                </p:grpSpPr>
                <p:sp>
                  <p:nvSpPr>
                    <p:cNvPr id="1873" name="Shape 1873"/>
                    <p:cNvSpPr/>
                    <p:nvPr/>
                  </p:nvSpPr>
                  <p:spPr>
                    <a:xfrm>
                      <a:off x="5664137" y="2418220"/>
                      <a:ext cx="461368" cy="1413538"/>
                    </a:xfrm>
                    <a:prstGeom prst="blockArc">
                      <a:avLst>
                        <a:gd name="adj1" fmla="val 16996010"/>
                        <a:gd name="adj2" fmla="val 0"/>
                        <a:gd name="adj3" fmla="val 25000"/>
                      </a:avLst>
                    </a:prstGeom>
                    <a:solidFill>
                      <a:srgbClr val="FF0000"/>
                    </a:solidFill>
                    <a:ln w="254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cxnSp>
                  <p:nvCxnSpPr>
                    <p:cNvPr id="1874" name="Shape 1874"/>
                    <p:cNvCxnSpPr/>
                    <p:nvPr/>
                  </p:nvCxnSpPr>
                  <p:spPr>
                    <a:xfrm>
                      <a:off x="6067840" y="3165804"/>
                      <a:ext cx="0" cy="27648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sp>
                  <p:nvSpPr>
                    <p:cNvPr id="1875" name="Shape 1875"/>
                    <p:cNvSpPr/>
                    <p:nvPr/>
                  </p:nvSpPr>
                  <p:spPr>
                    <a:xfrm>
                      <a:off x="5826070" y="3838284"/>
                      <a:ext cx="457200" cy="457200"/>
                    </a:xfrm>
                    <a:prstGeom prst="cloud">
                      <a:avLst/>
                    </a:prstGeom>
                    <a:solidFill>
                      <a:schemeClr val="accent2"/>
                    </a:solidFill>
                    <a:ln w="25400" cap="flat" cmpd="sng">
                      <a:solidFill>
                        <a:srgbClr val="8C3A38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876" name="Shape 1876"/>
                  <p:cNvGrpSpPr/>
                  <p:nvPr/>
                </p:nvGrpSpPr>
                <p:grpSpPr>
                  <a:xfrm>
                    <a:off x="-714387" y="1282112"/>
                    <a:ext cx="637693" cy="1472850"/>
                    <a:chOff x="7097621" y="2167981"/>
                    <a:chExt cx="1004448" cy="2127503"/>
                  </a:xfrm>
                </p:grpSpPr>
                <p:sp>
                  <p:nvSpPr>
                    <p:cNvPr id="1877" name="Shape 1877"/>
                    <p:cNvSpPr/>
                    <p:nvPr/>
                  </p:nvSpPr>
                  <p:spPr>
                    <a:xfrm>
                      <a:off x="7097621" y="2167981"/>
                      <a:ext cx="892458" cy="1367238"/>
                    </a:xfrm>
                    <a:prstGeom prst="blockArc">
                      <a:avLst>
                        <a:gd name="adj1" fmla="val 15145735"/>
                        <a:gd name="adj2" fmla="val 0"/>
                        <a:gd name="adj3" fmla="val 25000"/>
                      </a:avLst>
                    </a:prstGeom>
                    <a:solidFill>
                      <a:schemeClr val="accent1"/>
                    </a:solidFill>
                    <a:ln w="25400" cap="flat" cmpd="sng">
                      <a:solidFill>
                        <a:srgbClr val="395E89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pic>
                  <p:nvPicPr>
                    <p:cNvPr id="1878" name="Shape 1878"/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/>
                    <a:stretch/>
                  </p:blipFill>
                  <p:spPr>
                    <a:xfrm>
                      <a:off x="7727663" y="2995169"/>
                      <a:ext cx="309783" cy="6890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cxnSp>
                  <p:nvCxnSpPr>
                    <p:cNvPr id="1879" name="Shape 1879"/>
                    <p:cNvCxnSpPr>
                      <a:stCxn id="1877" idx="1"/>
                      <a:endCxn id="1878" idx="0"/>
                    </p:cNvCxnSpPr>
                    <p:nvPr/>
                  </p:nvCxnSpPr>
                  <p:spPr>
                    <a:xfrm>
                      <a:off x="7878522" y="2851600"/>
                      <a:ext cx="3900" cy="14340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cxnSp>
                  <p:nvCxnSpPr>
                    <p:cNvPr id="1880" name="Shape 1880"/>
                    <p:cNvCxnSpPr/>
                    <p:nvPr/>
                  </p:nvCxnSpPr>
                  <p:spPr>
                    <a:xfrm>
                      <a:off x="7880471" y="3672549"/>
                      <a:ext cx="0" cy="182880"/>
                    </a:xfrm>
                    <a:prstGeom prst="straightConnector1">
                      <a:avLst/>
                    </a:prstGeom>
                    <a:noFill/>
                    <a:ln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</p:cxnSp>
                <p:sp>
                  <p:nvSpPr>
                    <p:cNvPr id="1881" name="Shape 1881"/>
                    <p:cNvSpPr/>
                    <p:nvPr/>
                  </p:nvSpPr>
                  <p:spPr>
                    <a:xfrm>
                      <a:off x="7644869" y="3838284"/>
                      <a:ext cx="457200" cy="457200"/>
                    </a:xfrm>
                    <a:prstGeom prst="cloud">
                      <a:avLst/>
                    </a:prstGeom>
                    <a:solidFill>
                      <a:schemeClr val="accent5"/>
                    </a:solidFill>
                    <a:ln w="25400" cap="flat" cmpd="sng">
                      <a:solidFill>
                        <a:srgbClr val="367D9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5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sp>
              <p:nvSpPr>
                <p:cNvPr id="1882" name="Shape 1882"/>
                <p:cNvSpPr/>
                <p:nvPr/>
              </p:nvSpPr>
              <p:spPr>
                <a:xfrm>
                  <a:off x="3009064" y="3962348"/>
                  <a:ext cx="127798" cy="131179"/>
                </a:xfrm>
                <a:prstGeom prst="ellipse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883" name="Shape 1883"/>
                <p:cNvCxnSpPr>
                  <a:stCxn id="1882" idx="7"/>
                </p:cNvCxnSpPr>
                <p:nvPr/>
              </p:nvCxnSpPr>
              <p:spPr>
                <a:xfrm rot="10800000" flipH="1">
                  <a:off x="3118146" y="3945259"/>
                  <a:ext cx="45000" cy="36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84" name="Shape 1884"/>
                <p:cNvCxnSpPr/>
                <p:nvPr/>
              </p:nvCxnSpPr>
              <p:spPr>
                <a:xfrm rot="10800000">
                  <a:off x="3394409" y="3910039"/>
                  <a:ext cx="70451" cy="53292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85" name="Shape 1885"/>
                <p:cNvSpPr/>
                <p:nvPr/>
              </p:nvSpPr>
              <p:spPr>
                <a:xfrm>
                  <a:off x="3452660" y="3925884"/>
                  <a:ext cx="127798" cy="131179"/>
                </a:xfrm>
                <a:prstGeom prst="ellipse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6" name="Shape 1886"/>
                <p:cNvSpPr txBox="1"/>
                <p:nvPr/>
              </p:nvSpPr>
              <p:spPr>
                <a:xfrm>
                  <a:off x="3398416" y="3871056"/>
                  <a:ext cx="236286" cy="206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 b="1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</a:t>
                  </a:r>
                  <a:endParaRPr sz="8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87" name="Shape 1887"/>
              <p:cNvSpPr txBox="1"/>
              <p:nvPr/>
            </p:nvSpPr>
            <p:spPr>
              <a:xfrm>
                <a:off x="2955122" y="3912220"/>
                <a:ext cx="236286" cy="2060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</a:t>
                </a:r>
                <a:endParaRPr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89" name="Shape 1889"/>
            <p:cNvGrpSpPr/>
            <p:nvPr/>
          </p:nvGrpSpPr>
          <p:grpSpPr>
            <a:xfrm>
              <a:off x="2958074" y="5802732"/>
              <a:ext cx="504056" cy="419740"/>
              <a:chOff x="4716016" y="4056523"/>
              <a:chExt cx="504056" cy="475207"/>
            </a:xfrm>
          </p:grpSpPr>
          <p:sp>
            <p:nvSpPr>
              <p:cNvPr id="1890" name="Shape 1890"/>
              <p:cNvSpPr/>
              <p:nvPr/>
            </p:nvSpPr>
            <p:spPr>
              <a:xfrm>
                <a:off x="4716016" y="4149112"/>
                <a:ext cx="72000" cy="288000"/>
              </a:xfrm>
              <a:prstGeom prst="roundRect">
                <a:avLst>
                  <a:gd name="adj" fmla="val 16667"/>
                </a:avLst>
              </a:prstGeom>
              <a:solidFill>
                <a:srgbClr val="5F49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Shape 1891"/>
              <p:cNvSpPr/>
              <p:nvPr/>
            </p:nvSpPr>
            <p:spPr>
              <a:xfrm>
                <a:off x="4824028" y="4149322"/>
                <a:ext cx="72000" cy="288000"/>
              </a:xfrm>
              <a:prstGeom prst="roundRect">
                <a:avLst>
                  <a:gd name="adj" fmla="val 16667"/>
                </a:avLst>
              </a:prstGeom>
              <a:solidFill>
                <a:srgbClr val="5F49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Shape 1892"/>
              <p:cNvSpPr/>
              <p:nvPr/>
            </p:nvSpPr>
            <p:spPr>
              <a:xfrm>
                <a:off x="4932040" y="4148473"/>
                <a:ext cx="72000" cy="288000"/>
              </a:xfrm>
              <a:prstGeom prst="roundRect">
                <a:avLst>
                  <a:gd name="adj" fmla="val 16667"/>
                </a:avLst>
              </a:prstGeom>
              <a:solidFill>
                <a:srgbClr val="5F49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Shape 1893"/>
              <p:cNvSpPr/>
              <p:nvPr/>
            </p:nvSpPr>
            <p:spPr>
              <a:xfrm>
                <a:off x="5040052" y="4152631"/>
                <a:ext cx="72000" cy="288000"/>
              </a:xfrm>
              <a:prstGeom prst="roundRect">
                <a:avLst>
                  <a:gd name="adj" fmla="val 16667"/>
                </a:avLst>
              </a:prstGeom>
              <a:solidFill>
                <a:srgbClr val="5F49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Shape 1894"/>
              <p:cNvSpPr/>
              <p:nvPr/>
            </p:nvSpPr>
            <p:spPr>
              <a:xfrm>
                <a:off x="5148072" y="4155606"/>
                <a:ext cx="72000" cy="288000"/>
              </a:xfrm>
              <a:prstGeom prst="roundRect">
                <a:avLst>
                  <a:gd name="adj" fmla="val 16667"/>
                </a:avLst>
              </a:prstGeom>
              <a:solidFill>
                <a:srgbClr val="5F497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Shape 1895"/>
              <p:cNvSpPr/>
              <p:nvPr/>
            </p:nvSpPr>
            <p:spPr>
              <a:xfrm>
                <a:off x="4751026" y="4060435"/>
                <a:ext cx="109121" cy="180000"/>
              </a:xfrm>
              <a:prstGeom prst="arc">
                <a:avLst>
                  <a:gd name="adj1" fmla="val 10811539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6" name="Shape 1896"/>
              <p:cNvSpPr/>
              <p:nvPr/>
            </p:nvSpPr>
            <p:spPr>
              <a:xfrm>
                <a:off x="4970603" y="4056523"/>
                <a:ext cx="109121" cy="180000"/>
              </a:xfrm>
              <a:prstGeom prst="arc">
                <a:avLst>
                  <a:gd name="adj1" fmla="val 10811539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7" name="Shape 1897"/>
              <p:cNvSpPr/>
              <p:nvPr/>
            </p:nvSpPr>
            <p:spPr>
              <a:xfrm rot="10800000">
                <a:off x="4867782" y="4342997"/>
                <a:ext cx="109121" cy="180000"/>
              </a:xfrm>
              <a:prstGeom prst="arc">
                <a:avLst>
                  <a:gd name="adj1" fmla="val 10811539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Shape 1898"/>
              <p:cNvSpPr/>
              <p:nvPr/>
            </p:nvSpPr>
            <p:spPr>
              <a:xfrm rot="10800000">
                <a:off x="5079853" y="4351730"/>
                <a:ext cx="109121" cy="180000"/>
              </a:xfrm>
              <a:prstGeom prst="arc">
                <a:avLst>
                  <a:gd name="adj1" fmla="val 10811539"/>
                  <a:gd name="adj2" fmla="val 0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99" name="Shape 1899"/>
            <p:cNvSpPr/>
            <p:nvPr/>
          </p:nvSpPr>
          <p:spPr>
            <a:xfrm>
              <a:off x="4541958" y="4728053"/>
              <a:ext cx="440335" cy="23836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RAC</a:t>
              </a:r>
              <a:endParaRPr sz="8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00" name="Shape 1900"/>
            <p:cNvCxnSpPr/>
            <p:nvPr/>
          </p:nvCxnSpPr>
          <p:spPr>
            <a:xfrm flipH="1">
              <a:off x="3607747" y="4950709"/>
              <a:ext cx="863628" cy="698513"/>
            </a:xfrm>
            <a:prstGeom prst="straightConnector1">
              <a:avLst/>
            </a:prstGeom>
            <a:noFill/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901" name="Shape 1901"/>
            <p:cNvSpPr txBox="1"/>
            <p:nvPr/>
          </p:nvSpPr>
          <p:spPr>
            <a:xfrm>
              <a:off x="3386129" y="5830310"/>
              <a:ext cx="76368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NADPH Oxidase</a:t>
              </a: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02" name="Shape 1902"/>
            <p:cNvCxnSpPr/>
            <p:nvPr/>
          </p:nvCxnSpPr>
          <p:spPr>
            <a:xfrm flipH="1">
              <a:off x="6644099" y="4729647"/>
              <a:ext cx="214202" cy="39735"/>
            </a:xfrm>
            <a:prstGeom prst="straightConnector1">
              <a:avLst/>
            </a:prstGeom>
            <a:noFill/>
            <a:ln w="25400" cap="flat" cmpd="sng">
              <a:solidFill>
                <a:srgbClr val="76923C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903" name="Shape 1903"/>
            <p:cNvSpPr/>
            <p:nvPr/>
          </p:nvSpPr>
          <p:spPr>
            <a:xfrm rot="10800000" flipH="1">
              <a:off x="2972444" y="5290862"/>
              <a:ext cx="508267" cy="459818"/>
            </a:xfrm>
            <a:prstGeom prst="arc">
              <a:avLst>
                <a:gd name="adj1" fmla="val 10737175"/>
                <a:gd name="adj2" fmla="val 175561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Shape 1904"/>
            <p:cNvSpPr/>
            <p:nvPr/>
          </p:nvSpPr>
          <p:spPr>
            <a:xfrm rot="10800000" flipH="1">
              <a:off x="5025902" y="4897394"/>
              <a:ext cx="656587" cy="459818"/>
            </a:xfrm>
            <a:prstGeom prst="arc">
              <a:avLst>
                <a:gd name="adj1" fmla="val 10737175"/>
                <a:gd name="adj2" fmla="val 21444405"/>
              </a:avLst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Shape 1905"/>
            <p:cNvSpPr txBox="1"/>
            <p:nvPr/>
          </p:nvSpPr>
          <p:spPr>
            <a:xfrm>
              <a:off x="3371986" y="5303437"/>
              <a:ext cx="34730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</a:t>
              </a:r>
              <a:r>
                <a:rPr lang="en-US" sz="1000" b="1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Shape 1906"/>
            <p:cNvSpPr txBox="1"/>
            <p:nvPr/>
          </p:nvSpPr>
          <p:spPr>
            <a:xfrm>
              <a:off x="1201039" y="4644741"/>
              <a:ext cx="1171586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tube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Rupture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Shape 1907"/>
            <p:cNvSpPr txBox="1"/>
            <p:nvPr/>
          </p:nvSpPr>
          <p:spPr>
            <a:xfrm>
              <a:off x="1366168" y="5351958"/>
              <a:ext cx="867545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Root hair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</a:rPr>
                <a:t>G</a:t>
              </a: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rowth</a:t>
              </a:r>
              <a:endParaRPr dirty="0"/>
            </a:p>
          </p:txBody>
        </p:sp>
        <p:sp>
          <p:nvSpPr>
            <p:cNvPr id="1908" name="Shape 1908"/>
            <p:cNvSpPr/>
            <p:nvPr/>
          </p:nvSpPr>
          <p:spPr>
            <a:xfrm>
              <a:off x="2625928" y="5075111"/>
              <a:ext cx="612000" cy="432000"/>
            </a:xfrm>
            <a:prstGeom prst="irregularSeal1">
              <a:avLst/>
            </a:prstGeom>
            <a:solidFill>
              <a:srgbClr val="FFC000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Shape 1909"/>
            <p:cNvSpPr txBox="1"/>
            <p:nvPr/>
          </p:nvSpPr>
          <p:spPr>
            <a:xfrm>
              <a:off x="2703644" y="5175653"/>
              <a:ext cx="44222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ROS</a:t>
              </a:r>
              <a:endParaRPr sz="9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Shape 2199"/>
            <p:cNvSpPr/>
            <p:nvPr/>
          </p:nvSpPr>
          <p:spPr>
            <a:xfrm>
              <a:off x="5237177" y="4732748"/>
              <a:ext cx="486388" cy="2553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ABABA"/>
                </a:gs>
                <a:gs pos="35000">
                  <a:srgbClr val="CFCFCF"/>
                </a:gs>
                <a:gs pos="100000">
                  <a:srgbClr val="EDEDED"/>
                </a:gs>
              </a:gsLst>
              <a:lin ang="16200000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RAC</a:t>
              </a:r>
              <a:endParaRPr sz="9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00" name="Shape 2200"/>
            <p:cNvGrpSpPr/>
            <p:nvPr/>
          </p:nvGrpSpPr>
          <p:grpSpPr>
            <a:xfrm>
              <a:off x="5524991" y="4883911"/>
              <a:ext cx="378630" cy="222915"/>
              <a:chOff x="8786309" y="3837760"/>
              <a:chExt cx="414048" cy="222915"/>
            </a:xfrm>
          </p:grpSpPr>
          <p:sp>
            <p:nvSpPr>
              <p:cNvPr id="2201" name="Shape 2201"/>
              <p:cNvSpPr/>
              <p:nvPr/>
            </p:nvSpPr>
            <p:spPr>
              <a:xfrm>
                <a:off x="8825909" y="3837760"/>
                <a:ext cx="324000" cy="216000"/>
              </a:xfrm>
              <a:prstGeom prst="ellipse">
                <a:avLst/>
              </a:prstGeom>
              <a:solidFill>
                <a:srgbClr val="FFFF99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Shape 2202"/>
              <p:cNvSpPr txBox="1"/>
              <p:nvPr/>
            </p:nvSpPr>
            <p:spPr>
              <a:xfrm>
                <a:off x="8786309" y="3860620"/>
                <a:ext cx="414048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>
                    <a:solidFill>
                      <a:srgbClr val="3333FF"/>
                    </a:solidFill>
                    <a:latin typeface="Arial"/>
                    <a:ea typeface="Arial"/>
                    <a:cs typeface="Arial"/>
                    <a:sym typeface="Arial"/>
                  </a:rPr>
                  <a:t>GDP</a:t>
                </a:r>
                <a:endParaRPr sz="700" b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3" name="Shape 2203"/>
            <p:cNvGrpSpPr/>
            <p:nvPr/>
          </p:nvGrpSpPr>
          <p:grpSpPr>
            <a:xfrm>
              <a:off x="4800526" y="4864485"/>
              <a:ext cx="369012" cy="216000"/>
              <a:chOff x="8786309" y="3837760"/>
              <a:chExt cx="403530" cy="216000"/>
            </a:xfrm>
          </p:grpSpPr>
          <p:sp>
            <p:nvSpPr>
              <p:cNvPr id="2204" name="Shape 2204"/>
              <p:cNvSpPr/>
              <p:nvPr/>
            </p:nvSpPr>
            <p:spPr>
              <a:xfrm>
                <a:off x="8825909" y="3837760"/>
                <a:ext cx="324000" cy="216000"/>
              </a:xfrm>
              <a:prstGeom prst="ellipse">
                <a:avLst/>
              </a:prstGeom>
              <a:solidFill>
                <a:srgbClr val="FFFF99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Shape 2205"/>
              <p:cNvSpPr txBox="1"/>
              <p:nvPr/>
            </p:nvSpPr>
            <p:spPr>
              <a:xfrm>
                <a:off x="8786309" y="3853000"/>
                <a:ext cx="403530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00" b="1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GTP</a:t>
                </a:r>
                <a:endParaRPr sz="7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206" name="Shape 2206"/>
            <p:cNvCxnSpPr>
              <a:stCxn id="1899" idx="0"/>
            </p:cNvCxnSpPr>
            <p:nvPr/>
          </p:nvCxnSpPr>
          <p:spPr>
            <a:xfrm rot="10800000">
              <a:off x="4749825" y="4582253"/>
              <a:ext cx="12300" cy="145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7" name="Shape 2207"/>
            <p:cNvCxnSpPr/>
            <p:nvPr/>
          </p:nvCxnSpPr>
          <p:spPr>
            <a:xfrm rot="10800000">
              <a:off x="5517371" y="4585967"/>
              <a:ext cx="0" cy="14572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238" name="Shape 2238"/>
            <p:cNvGrpSpPr/>
            <p:nvPr/>
          </p:nvGrpSpPr>
          <p:grpSpPr>
            <a:xfrm rot="8690794">
              <a:off x="3823537" y="4476270"/>
              <a:ext cx="636052" cy="561640"/>
              <a:chOff x="-2931673" y="3635737"/>
              <a:chExt cx="685795" cy="562140"/>
            </a:xfrm>
          </p:grpSpPr>
          <p:cxnSp>
            <p:nvCxnSpPr>
              <p:cNvPr id="2239" name="Shape 2239"/>
              <p:cNvCxnSpPr/>
              <p:nvPr/>
            </p:nvCxnSpPr>
            <p:spPr>
              <a:xfrm rot="-2700000">
                <a:off x="-2401350" y="4149043"/>
                <a:ext cx="138123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240" name="Shape 2240"/>
              <p:cNvCxnSpPr/>
              <p:nvPr/>
            </p:nvCxnSpPr>
            <p:spPr>
              <a:xfrm rot="2109206">
                <a:off x="-2959320" y="3836434"/>
                <a:ext cx="741089" cy="13872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2241" name="Shape 2241"/>
            <p:cNvSpPr/>
            <p:nvPr/>
          </p:nvSpPr>
          <p:spPr>
            <a:xfrm>
              <a:off x="3427474" y="4416661"/>
              <a:ext cx="144000" cy="324000"/>
            </a:xfrm>
            <a:prstGeom prst="roundRect">
              <a:avLst>
                <a:gd name="adj" fmla="val 16667"/>
              </a:avLst>
            </a:prstGeom>
            <a:solidFill>
              <a:srgbClr val="366092"/>
            </a:solidFill>
            <a:ln w="25400" cap="flat" cmpd="sng">
              <a:solidFill>
                <a:srgbClr val="93B3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Shape 2242"/>
            <p:cNvSpPr txBox="1"/>
            <p:nvPr/>
          </p:nvSpPr>
          <p:spPr>
            <a:xfrm>
              <a:off x="3552855" y="4267350"/>
              <a:ext cx="85247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1000" b="1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-ATPase</a:t>
              </a:r>
              <a:endParaRPr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Shape 2243"/>
            <p:cNvSpPr/>
            <p:nvPr/>
          </p:nvSpPr>
          <p:spPr>
            <a:xfrm rot="5400000">
              <a:off x="2974235" y="4299841"/>
              <a:ext cx="615749" cy="459818"/>
            </a:xfrm>
            <a:prstGeom prst="arc">
              <a:avLst>
                <a:gd name="adj1" fmla="val 12561902"/>
                <a:gd name="adj2" fmla="val 20094422"/>
              </a:avLst>
            </a:prstGeom>
            <a:noFill/>
            <a:ln w="19050" cap="flat" cmpd="sng">
              <a:solidFill>
                <a:schemeClr val="dk1"/>
              </a:solidFill>
              <a:prstDash val="dash"/>
              <a:round/>
              <a:headEnd type="triangle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Shape 2244"/>
            <p:cNvSpPr txBox="1"/>
            <p:nvPr/>
          </p:nvSpPr>
          <p:spPr>
            <a:xfrm>
              <a:off x="3181732" y="4727815"/>
              <a:ext cx="34730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1000" b="1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10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45" name="Shape 2245"/>
            <p:cNvCxnSpPr>
              <a:endCxn id="2246" idx="6"/>
            </p:cNvCxnSpPr>
            <p:nvPr/>
          </p:nvCxnSpPr>
          <p:spPr>
            <a:xfrm flipH="1">
              <a:off x="2276113" y="5410061"/>
              <a:ext cx="372600" cy="15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2247" name="Shape 2247"/>
            <p:cNvCxnSpPr/>
            <p:nvPr/>
          </p:nvCxnSpPr>
          <p:spPr>
            <a:xfrm rot="10800000">
              <a:off x="2196178" y="5008583"/>
              <a:ext cx="461334" cy="200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248" name="Shape 2248"/>
            <p:cNvSpPr/>
            <p:nvPr/>
          </p:nvSpPr>
          <p:spPr>
            <a:xfrm>
              <a:off x="1097349" y="4625804"/>
              <a:ext cx="1177818" cy="50085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Shape 2246"/>
            <p:cNvSpPr/>
            <p:nvPr/>
          </p:nvSpPr>
          <p:spPr>
            <a:xfrm>
              <a:off x="1287878" y="5318936"/>
              <a:ext cx="988235" cy="50085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Shape 2249"/>
            <p:cNvSpPr txBox="1"/>
            <p:nvPr/>
          </p:nvSpPr>
          <p:spPr>
            <a:xfrm>
              <a:off x="2069231" y="3920209"/>
              <a:ext cx="82176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Cell wall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Loosening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50" name="Shape 2250"/>
            <p:cNvCxnSpPr/>
            <p:nvPr/>
          </p:nvCxnSpPr>
          <p:spPr>
            <a:xfrm rot="10800000">
              <a:off x="2867292" y="4267540"/>
              <a:ext cx="461334" cy="200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251" name="Shape 2251"/>
            <p:cNvSpPr/>
            <p:nvPr/>
          </p:nvSpPr>
          <p:spPr>
            <a:xfrm>
              <a:off x="2015963" y="3884761"/>
              <a:ext cx="930318" cy="500850"/>
            </a:xfrm>
            <a:prstGeom prst="ellipse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417" y="4258147"/>
              <a:ext cx="238125" cy="109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Shape 2256"/>
          <p:cNvSpPr txBox="1"/>
          <p:nvPr/>
        </p:nvSpPr>
        <p:spPr>
          <a:xfrm>
            <a:off x="0" y="152636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 attenuation is critical for proper peptide hormone function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7" name="Shape 2257"/>
          <p:cNvSpPr/>
          <p:nvPr/>
        </p:nvSpPr>
        <p:spPr>
          <a:xfrm>
            <a:off x="143509" y="1716428"/>
            <a:ext cx="2700299" cy="4340864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8" name="Shape 2258"/>
          <p:cNvSpPr txBox="1"/>
          <p:nvPr/>
        </p:nvSpPr>
        <p:spPr>
          <a:xfrm>
            <a:off x="401743" y="1226369"/>
            <a:ext cx="21180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Endocytosis</a:t>
            </a:r>
            <a:endParaRPr sz="24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9" name="Shape 2259"/>
          <p:cNvSpPr/>
          <p:nvPr/>
        </p:nvSpPr>
        <p:spPr>
          <a:xfrm>
            <a:off x="236406" y="4488736"/>
            <a:ext cx="2510381" cy="1396127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Internalization </a:t>
            </a:r>
            <a:r>
              <a:rPr lang="en-US" sz="11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positively regulates 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signaling</a:t>
            </a:r>
            <a:endParaRPr dirty="0"/>
          </a:p>
          <a:p>
            <a:pPr marL="90488" marR="0" lvl="0" indent="-90488" algn="l" rtl="0"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Desensitizes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cell by removing receptor &amp; ligand</a:t>
            </a:r>
            <a:endParaRPr dirty="0"/>
          </a:p>
          <a:p>
            <a:pPr marL="90488" marR="0" lvl="0" indent="-904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E.g., triggered by binding of AtPEP1 or EF-TU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0" name="Shape 2260"/>
          <p:cNvGrpSpPr/>
          <p:nvPr/>
        </p:nvGrpSpPr>
        <p:grpSpPr>
          <a:xfrm>
            <a:off x="174159" y="1896448"/>
            <a:ext cx="2525633" cy="2395133"/>
            <a:chOff x="128556" y="2937349"/>
            <a:chExt cx="2525633" cy="3067448"/>
          </a:xfrm>
        </p:grpSpPr>
        <p:grpSp>
          <p:nvGrpSpPr>
            <p:cNvPr id="2261" name="Shape 2261"/>
            <p:cNvGrpSpPr/>
            <p:nvPr/>
          </p:nvGrpSpPr>
          <p:grpSpPr>
            <a:xfrm>
              <a:off x="128556" y="2937349"/>
              <a:ext cx="2525633" cy="3067448"/>
              <a:chOff x="363218" y="2617399"/>
              <a:chExt cx="3811443" cy="3295877"/>
            </a:xfrm>
          </p:grpSpPr>
          <p:sp>
            <p:nvSpPr>
              <p:cNvPr id="2262" name="Shape 2262"/>
              <p:cNvSpPr/>
              <p:nvPr/>
            </p:nvSpPr>
            <p:spPr>
              <a:xfrm>
                <a:off x="969081" y="3032956"/>
                <a:ext cx="3205580" cy="2880320"/>
              </a:xfrm>
              <a:prstGeom prst="roundRect">
                <a:avLst>
                  <a:gd name="adj" fmla="val 16667"/>
                </a:avLst>
              </a:prstGeom>
              <a:solidFill>
                <a:schemeClr val="lt2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Shape 2263"/>
              <p:cNvSpPr/>
              <p:nvPr/>
            </p:nvSpPr>
            <p:spPr>
              <a:xfrm rot="10800000">
                <a:off x="666818" y="2845828"/>
                <a:ext cx="919571" cy="166229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12700" cap="flat" cmpd="sng">
                <a:solidFill>
                  <a:schemeClr val="dk1"/>
                </a:solidFill>
                <a:prstDash val="dot"/>
                <a:round/>
                <a:headEnd type="triangle" w="med" len="med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Shape 2264"/>
              <p:cNvSpPr/>
              <p:nvPr/>
            </p:nvSpPr>
            <p:spPr>
              <a:xfrm>
                <a:off x="2571870" y="4469845"/>
                <a:ext cx="1602789" cy="1296143"/>
              </a:xfrm>
              <a:prstGeom prst="ellipse">
                <a:avLst/>
              </a:prstGeom>
              <a:gradFill>
                <a:gsLst>
                  <a:gs pos="0">
                    <a:srgbClr val="BABABA"/>
                  </a:gs>
                  <a:gs pos="35000">
                    <a:srgbClr val="CFCFCF"/>
                  </a:gs>
                  <a:gs pos="100000">
                    <a:srgbClr val="EDEDED"/>
                  </a:gs>
                </a:gsLst>
                <a:lin ang="16200000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Shape 2265"/>
              <p:cNvSpPr/>
              <p:nvPr/>
            </p:nvSpPr>
            <p:spPr>
              <a:xfrm>
                <a:off x="1814279" y="2957153"/>
                <a:ext cx="504000" cy="504000"/>
              </a:xfrm>
              <a:prstGeom prst="chord">
                <a:avLst>
                  <a:gd name="adj1" fmla="val 18746692"/>
                  <a:gd name="adj2" fmla="val 13587855"/>
                </a:avLst>
              </a:prstGeom>
              <a:solidFill>
                <a:srgbClr val="C5D8F1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Shape 2266"/>
              <p:cNvSpPr/>
              <p:nvPr/>
            </p:nvSpPr>
            <p:spPr>
              <a:xfrm>
                <a:off x="2807860" y="3478203"/>
                <a:ext cx="504000" cy="504000"/>
              </a:xfrm>
              <a:prstGeom prst="chord">
                <a:avLst>
                  <a:gd name="adj1" fmla="val 16650351"/>
                  <a:gd name="adj2" fmla="val 16470898"/>
                </a:avLst>
              </a:prstGeom>
              <a:solidFill>
                <a:srgbClr val="C5D8F1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Shape 2267"/>
              <p:cNvSpPr/>
              <p:nvPr/>
            </p:nvSpPr>
            <p:spPr>
              <a:xfrm>
                <a:off x="1887136" y="2998646"/>
                <a:ext cx="360000" cy="71847"/>
              </a:xfrm>
              <a:prstGeom prst="rect">
                <a:avLst/>
              </a:prstGeom>
              <a:solidFill>
                <a:srgbClr val="C5D8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Shape 2268"/>
              <p:cNvSpPr/>
              <p:nvPr/>
            </p:nvSpPr>
            <p:spPr>
              <a:xfrm>
                <a:off x="1116235" y="4843825"/>
                <a:ext cx="1417006" cy="494377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Protein synthesis</a:t>
                </a:r>
                <a:endParaRPr sz="12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269" name="Shape 2269"/>
              <p:cNvGrpSpPr/>
              <p:nvPr/>
            </p:nvGrpSpPr>
            <p:grpSpPr>
              <a:xfrm>
                <a:off x="1238663" y="4138507"/>
                <a:ext cx="235235" cy="288532"/>
                <a:chOff x="-714387" y="1282112"/>
                <a:chExt cx="637693" cy="1472850"/>
              </a:xfrm>
            </p:grpSpPr>
            <p:grpSp>
              <p:nvGrpSpPr>
                <p:cNvPr id="2270" name="Shape 2270"/>
                <p:cNvGrpSpPr/>
                <p:nvPr/>
              </p:nvGrpSpPr>
              <p:grpSpPr>
                <a:xfrm>
                  <a:off x="-648567" y="1444449"/>
                  <a:ext cx="393068" cy="1299611"/>
                  <a:chOff x="5664137" y="2418220"/>
                  <a:chExt cx="619133" cy="1877264"/>
                </a:xfrm>
              </p:grpSpPr>
              <p:sp>
                <p:nvSpPr>
                  <p:cNvPr id="2271" name="Shape 2271"/>
                  <p:cNvSpPr/>
                  <p:nvPr/>
                </p:nvSpPr>
                <p:spPr>
                  <a:xfrm>
                    <a:off x="5664137" y="2418220"/>
                    <a:ext cx="461369" cy="895348"/>
                  </a:xfrm>
                  <a:prstGeom prst="blockArc">
                    <a:avLst>
                      <a:gd name="adj1" fmla="val 16996010"/>
                      <a:gd name="adj2" fmla="val 0"/>
                      <a:gd name="adj3" fmla="val 25000"/>
                    </a:avLst>
                  </a:prstGeom>
                  <a:solidFill>
                    <a:srgbClr val="FF0000"/>
                  </a:solidFill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2272" name="Shape 227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5908864" y="2995169"/>
                    <a:ext cx="309783" cy="6890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2273" name="Shape 2273"/>
                  <p:cNvCxnSpPr>
                    <a:stCxn id="2271" idx="1"/>
                    <a:endCxn id="2272" idx="0"/>
                  </p:cNvCxnSpPr>
                  <p:nvPr/>
                </p:nvCxnSpPr>
                <p:spPr>
                  <a:xfrm flipH="1">
                    <a:off x="6063935" y="2865894"/>
                    <a:ext cx="3900" cy="127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274" name="Shape 2274"/>
                  <p:cNvCxnSpPr/>
                  <p:nvPr/>
                </p:nvCxnSpPr>
                <p:spPr>
                  <a:xfrm>
                    <a:off x="6061672" y="3672549"/>
                    <a:ext cx="0" cy="18288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2275" name="Shape 2275"/>
                  <p:cNvSpPr/>
                  <p:nvPr/>
                </p:nvSpPr>
                <p:spPr>
                  <a:xfrm>
                    <a:off x="5826070" y="3838284"/>
                    <a:ext cx="457200" cy="457200"/>
                  </a:xfrm>
                  <a:prstGeom prst="cloud">
                    <a:avLst/>
                  </a:prstGeom>
                  <a:solidFill>
                    <a:schemeClr val="accent2"/>
                  </a:solidFill>
                  <a:ln w="25400" cap="flat" cmpd="sng">
                    <a:solidFill>
                      <a:srgbClr val="8C3A3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76" name="Shape 2276"/>
                <p:cNvGrpSpPr/>
                <p:nvPr/>
              </p:nvGrpSpPr>
              <p:grpSpPr>
                <a:xfrm>
                  <a:off x="-714387" y="1282112"/>
                  <a:ext cx="637693" cy="1472850"/>
                  <a:chOff x="7097621" y="2167981"/>
                  <a:chExt cx="1004448" cy="2127503"/>
                </a:xfrm>
              </p:grpSpPr>
              <p:sp>
                <p:nvSpPr>
                  <p:cNvPr id="2277" name="Shape 2277"/>
                  <p:cNvSpPr/>
                  <p:nvPr/>
                </p:nvSpPr>
                <p:spPr>
                  <a:xfrm>
                    <a:off x="7097621" y="2167981"/>
                    <a:ext cx="892458" cy="1367238"/>
                  </a:xfrm>
                  <a:prstGeom prst="blockArc">
                    <a:avLst>
                      <a:gd name="adj1" fmla="val 15145735"/>
                      <a:gd name="adj2" fmla="val 0"/>
                      <a:gd name="adj3" fmla="val 25000"/>
                    </a:avLst>
                  </a:prstGeom>
                  <a:solidFill>
                    <a:schemeClr val="accent1"/>
                  </a:solidFill>
                  <a:ln w="25400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2278" name="Shape 227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727663" y="2995169"/>
                    <a:ext cx="309783" cy="6890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2279" name="Shape 2279"/>
                  <p:cNvCxnSpPr>
                    <a:stCxn id="2277" idx="1"/>
                    <a:endCxn id="2278" idx="0"/>
                  </p:cNvCxnSpPr>
                  <p:nvPr/>
                </p:nvCxnSpPr>
                <p:spPr>
                  <a:xfrm>
                    <a:off x="7881541" y="2851600"/>
                    <a:ext cx="1800" cy="1431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280" name="Shape 2280"/>
                  <p:cNvCxnSpPr/>
                  <p:nvPr/>
                </p:nvCxnSpPr>
                <p:spPr>
                  <a:xfrm>
                    <a:off x="7880471" y="3672549"/>
                    <a:ext cx="0" cy="18288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2281" name="Shape 2281"/>
                  <p:cNvSpPr/>
                  <p:nvPr/>
                </p:nvSpPr>
                <p:spPr>
                  <a:xfrm>
                    <a:off x="7644869" y="3838284"/>
                    <a:ext cx="457200" cy="457200"/>
                  </a:xfrm>
                  <a:prstGeom prst="cloud">
                    <a:avLst/>
                  </a:prstGeom>
                  <a:solidFill>
                    <a:schemeClr val="accent5"/>
                  </a:solidFill>
                  <a:ln w="25400" cap="flat" cmpd="sng">
                    <a:solidFill>
                      <a:srgbClr val="367D9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cxnSp>
            <p:nvCxnSpPr>
              <p:cNvPr id="2282" name="Shape 2282"/>
              <p:cNvCxnSpPr/>
              <p:nvPr/>
            </p:nvCxnSpPr>
            <p:spPr>
              <a:xfrm>
                <a:off x="1438572" y="3144002"/>
                <a:ext cx="332303" cy="6022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0000"/>
                </a:solidFill>
                <a:prstDash val="dot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283" name="Shape 2283"/>
              <p:cNvCxnSpPr/>
              <p:nvPr/>
            </p:nvCxnSpPr>
            <p:spPr>
              <a:xfrm>
                <a:off x="2265988" y="3473815"/>
                <a:ext cx="491916" cy="283026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0000"/>
                </a:solidFill>
                <a:prstDash val="dot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284" name="Shape 2284"/>
              <p:cNvCxnSpPr/>
              <p:nvPr/>
            </p:nvCxnSpPr>
            <p:spPr>
              <a:xfrm>
                <a:off x="3116114" y="4025840"/>
                <a:ext cx="338556" cy="444004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0000"/>
                </a:solidFill>
                <a:prstDash val="dot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285" name="Shape 2285"/>
              <p:cNvCxnSpPr/>
              <p:nvPr/>
            </p:nvCxnSpPr>
            <p:spPr>
              <a:xfrm rot="10800000">
                <a:off x="1482066" y="4463126"/>
                <a:ext cx="243380" cy="337261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333FF"/>
                </a:solidFill>
                <a:prstDash val="dot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grpSp>
            <p:nvGrpSpPr>
              <p:cNvPr id="2286" name="Shape 2286"/>
              <p:cNvGrpSpPr/>
              <p:nvPr/>
            </p:nvGrpSpPr>
            <p:grpSpPr>
              <a:xfrm rot="-5400000">
                <a:off x="850015" y="3597552"/>
                <a:ext cx="235235" cy="288532"/>
                <a:chOff x="-714387" y="1282112"/>
                <a:chExt cx="637693" cy="1472850"/>
              </a:xfrm>
            </p:grpSpPr>
            <p:grpSp>
              <p:nvGrpSpPr>
                <p:cNvPr id="2287" name="Shape 2287"/>
                <p:cNvGrpSpPr/>
                <p:nvPr/>
              </p:nvGrpSpPr>
              <p:grpSpPr>
                <a:xfrm>
                  <a:off x="-648567" y="1444449"/>
                  <a:ext cx="393068" cy="1299611"/>
                  <a:chOff x="5664137" y="2418220"/>
                  <a:chExt cx="619133" cy="1877264"/>
                </a:xfrm>
              </p:grpSpPr>
              <p:sp>
                <p:nvSpPr>
                  <p:cNvPr id="2288" name="Shape 2288"/>
                  <p:cNvSpPr/>
                  <p:nvPr/>
                </p:nvSpPr>
                <p:spPr>
                  <a:xfrm>
                    <a:off x="5664137" y="2418220"/>
                    <a:ext cx="461369" cy="895348"/>
                  </a:xfrm>
                  <a:prstGeom prst="blockArc">
                    <a:avLst>
                      <a:gd name="adj1" fmla="val 16996010"/>
                      <a:gd name="adj2" fmla="val 0"/>
                      <a:gd name="adj3" fmla="val 25000"/>
                    </a:avLst>
                  </a:prstGeom>
                  <a:solidFill>
                    <a:srgbClr val="FF0000"/>
                  </a:solidFill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2289" name="Shape 2289"/>
                  <p:cNvPicPr preferRelativeResize="0"/>
                  <p:nvPr/>
                </p:nvPicPr>
                <p:blipFill rotWithShape="1">
                  <a:blip r:embed="rId5" cstate="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08864" y="2995169"/>
                    <a:ext cx="309783" cy="6890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2290" name="Shape 2290"/>
                  <p:cNvCxnSpPr>
                    <a:stCxn id="2288" idx="1"/>
                    <a:endCxn id="2289" idx="0"/>
                  </p:cNvCxnSpPr>
                  <p:nvPr/>
                </p:nvCxnSpPr>
                <p:spPr>
                  <a:xfrm rot="5400000">
                    <a:off x="6000935" y="2929194"/>
                    <a:ext cx="130200" cy="3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291" name="Shape 2291"/>
                  <p:cNvCxnSpPr/>
                  <p:nvPr/>
                </p:nvCxnSpPr>
                <p:spPr>
                  <a:xfrm>
                    <a:off x="6061672" y="3672549"/>
                    <a:ext cx="0" cy="18288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2292" name="Shape 2292"/>
                  <p:cNvSpPr/>
                  <p:nvPr/>
                </p:nvSpPr>
                <p:spPr>
                  <a:xfrm>
                    <a:off x="5826070" y="3838284"/>
                    <a:ext cx="457200" cy="457200"/>
                  </a:xfrm>
                  <a:prstGeom prst="cloud">
                    <a:avLst/>
                  </a:prstGeom>
                  <a:solidFill>
                    <a:schemeClr val="accent2"/>
                  </a:solidFill>
                  <a:ln w="25400" cap="flat" cmpd="sng">
                    <a:solidFill>
                      <a:srgbClr val="8C3A38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93" name="Shape 2293"/>
                <p:cNvGrpSpPr/>
                <p:nvPr/>
              </p:nvGrpSpPr>
              <p:grpSpPr>
                <a:xfrm>
                  <a:off x="-714387" y="1282112"/>
                  <a:ext cx="637693" cy="1472850"/>
                  <a:chOff x="7097621" y="2167981"/>
                  <a:chExt cx="1004448" cy="2127503"/>
                </a:xfrm>
              </p:grpSpPr>
              <p:sp>
                <p:nvSpPr>
                  <p:cNvPr id="2294" name="Shape 2294"/>
                  <p:cNvSpPr/>
                  <p:nvPr/>
                </p:nvSpPr>
                <p:spPr>
                  <a:xfrm>
                    <a:off x="7097621" y="2167981"/>
                    <a:ext cx="892458" cy="1367238"/>
                  </a:xfrm>
                  <a:prstGeom prst="blockArc">
                    <a:avLst>
                      <a:gd name="adj1" fmla="val 15145735"/>
                      <a:gd name="adj2" fmla="val 0"/>
                      <a:gd name="adj3" fmla="val 25000"/>
                    </a:avLst>
                  </a:prstGeom>
                  <a:solidFill>
                    <a:schemeClr val="accent1"/>
                  </a:solidFill>
                  <a:ln w="25400" cap="flat" cmpd="sng">
                    <a:noFill/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2295" name="Shape 2295"/>
                  <p:cNvPicPr preferRelativeResize="0"/>
                  <p:nvPr/>
                </p:nvPicPr>
                <p:blipFill rotWithShape="1">
                  <a:blip r:embed="rId6" cstate="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727663" y="2995169"/>
                    <a:ext cx="309783" cy="6890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2296" name="Shape 2296"/>
                  <p:cNvCxnSpPr>
                    <a:stCxn id="2294" idx="1"/>
                    <a:endCxn id="2295" idx="0"/>
                  </p:cNvCxnSpPr>
                  <p:nvPr/>
                </p:nvCxnSpPr>
                <p:spPr>
                  <a:xfrm rot="5400000">
                    <a:off x="7819284" y="2914450"/>
                    <a:ext cx="143400" cy="17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2297" name="Shape 2297"/>
                  <p:cNvCxnSpPr/>
                  <p:nvPr/>
                </p:nvCxnSpPr>
                <p:spPr>
                  <a:xfrm>
                    <a:off x="7880471" y="3672549"/>
                    <a:ext cx="0" cy="18288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sp>
                <p:nvSpPr>
                  <p:cNvPr id="2298" name="Shape 2298"/>
                  <p:cNvSpPr/>
                  <p:nvPr/>
                </p:nvSpPr>
                <p:spPr>
                  <a:xfrm>
                    <a:off x="7644869" y="3838284"/>
                    <a:ext cx="457200" cy="457200"/>
                  </a:xfrm>
                  <a:prstGeom prst="cloud">
                    <a:avLst/>
                  </a:prstGeom>
                  <a:solidFill>
                    <a:schemeClr val="accent5"/>
                  </a:solidFill>
                  <a:ln w="25400" cap="flat" cmpd="sng">
                    <a:solidFill>
                      <a:srgbClr val="367D9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5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cxnSp>
            <p:nvCxnSpPr>
              <p:cNvPr id="2299" name="Shape 2299"/>
              <p:cNvCxnSpPr/>
              <p:nvPr/>
            </p:nvCxnSpPr>
            <p:spPr>
              <a:xfrm rot="10800000">
                <a:off x="1073899" y="3856801"/>
                <a:ext cx="179585" cy="27870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333FF"/>
                </a:solidFill>
                <a:prstDash val="dot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cxnSp>
            <p:nvCxnSpPr>
              <p:cNvPr id="2300" name="Shape 2300"/>
              <p:cNvCxnSpPr/>
              <p:nvPr/>
            </p:nvCxnSpPr>
            <p:spPr>
              <a:xfrm rot="10800000" flipH="1">
                <a:off x="1116234" y="3263433"/>
                <a:ext cx="122040" cy="29624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3333FF"/>
                </a:solidFill>
                <a:prstDash val="dot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grpSp>
            <p:nvGrpSpPr>
              <p:cNvPr id="2301" name="Shape 2301"/>
              <p:cNvGrpSpPr/>
              <p:nvPr/>
            </p:nvGrpSpPr>
            <p:grpSpPr>
              <a:xfrm rot="2118282">
                <a:off x="1773750" y="3201057"/>
                <a:ext cx="234000" cy="288000"/>
                <a:chOff x="4360602" y="1988840"/>
                <a:chExt cx="344356" cy="795340"/>
              </a:xfrm>
            </p:grpSpPr>
            <p:sp>
              <p:nvSpPr>
                <p:cNvPr id="2302" name="Shape 2302"/>
                <p:cNvSpPr/>
                <p:nvPr/>
              </p:nvSpPr>
              <p:spPr>
                <a:xfrm>
                  <a:off x="4396145" y="2076502"/>
                  <a:ext cx="158172" cy="334714"/>
                </a:xfrm>
                <a:prstGeom prst="blockArc">
                  <a:avLst>
                    <a:gd name="adj1" fmla="val 16996010"/>
                    <a:gd name="adj2" fmla="val 0"/>
                    <a:gd name="adj3" fmla="val 25000"/>
                  </a:avLst>
                </a:prstGeom>
                <a:solidFill>
                  <a:srgbClr val="FF000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03" name="Shape 230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480045" y="2292187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04" name="Shape 2304"/>
                <p:cNvCxnSpPr>
                  <a:stCxn id="2302" idx="1"/>
                  <a:endCxn id="2303" idx="0"/>
                </p:cNvCxnSpPr>
                <p:nvPr/>
              </p:nvCxnSpPr>
              <p:spPr>
                <a:xfrm rot="-3206852" flipH="1">
                  <a:off x="4523115" y="2251479"/>
                  <a:ext cx="21660" cy="3276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05" name="Shape 2305"/>
                <p:cNvCxnSpPr/>
                <p:nvPr/>
              </p:nvCxnSpPr>
              <p:spPr>
                <a:xfrm>
                  <a:off x="4532432" y="2545417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06" name="Shape 2306"/>
                <p:cNvSpPr/>
                <p:nvPr/>
              </p:nvSpPr>
              <p:spPr>
                <a:xfrm>
                  <a:off x="4451661" y="2607375"/>
                  <a:ext cx="156742" cy="170918"/>
                </a:xfrm>
                <a:prstGeom prst="cloud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rgbClr val="8C3A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Shape 2307"/>
                <p:cNvSpPr/>
                <p:nvPr/>
              </p:nvSpPr>
              <p:spPr>
                <a:xfrm>
                  <a:off x="4360602" y="1988840"/>
                  <a:ext cx="305962" cy="511125"/>
                </a:xfrm>
                <a:prstGeom prst="blockArc">
                  <a:avLst>
                    <a:gd name="adj1" fmla="val 15145735"/>
                    <a:gd name="adj2" fmla="val 0"/>
                    <a:gd name="adj3" fmla="val 25000"/>
                  </a:avLst>
                </a:prstGeom>
                <a:solidFill>
                  <a:schemeClr val="accent1"/>
                </a:solidFill>
                <a:ln w="25400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08" name="Shape 2308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576600" y="2298074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09" name="Shape 2309"/>
                <p:cNvCxnSpPr>
                  <a:stCxn id="2307" idx="1"/>
                  <a:endCxn id="2308" idx="0"/>
                </p:cNvCxnSpPr>
                <p:nvPr/>
              </p:nvCxnSpPr>
              <p:spPr>
                <a:xfrm rot="-3179360" flipH="1">
                  <a:off x="4618351" y="2252986"/>
                  <a:ext cx="24420" cy="3683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0" name="Shape 2310"/>
                <p:cNvCxnSpPr/>
                <p:nvPr/>
              </p:nvCxnSpPr>
              <p:spPr>
                <a:xfrm>
                  <a:off x="4628987" y="2551304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11" name="Shape 2311"/>
                <p:cNvSpPr/>
                <p:nvPr/>
              </p:nvSpPr>
              <p:spPr>
                <a:xfrm>
                  <a:off x="4548216" y="2613262"/>
                  <a:ext cx="156742" cy="170918"/>
                </a:xfrm>
                <a:prstGeom prst="cloud">
                  <a:avLst/>
                </a:prstGeom>
                <a:solidFill>
                  <a:schemeClr val="accent5"/>
                </a:solidFill>
                <a:ln w="25400" cap="flat" cmpd="sng">
                  <a:solidFill>
                    <a:srgbClr val="367D9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13" name="Shape 2313"/>
              <p:cNvGrpSpPr/>
              <p:nvPr/>
            </p:nvGrpSpPr>
            <p:grpSpPr>
              <a:xfrm rot="2118282">
                <a:off x="2779441" y="3753018"/>
                <a:ext cx="234000" cy="288000"/>
                <a:chOff x="4360602" y="1988840"/>
                <a:chExt cx="344356" cy="795340"/>
              </a:xfrm>
            </p:grpSpPr>
            <p:sp>
              <p:nvSpPr>
                <p:cNvPr id="2314" name="Shape 2314"/>
                <p:cNvSpPr/>
                <p:nvPr/>
              </p:nvSpPr>
              <p:spPr>
                <a:xfrm>
                  <a:off x="4396145" y="2076502"/>
                  <a:ext cx="158172" cy="334714"/>
                </a:xfrm>
                <a:prstGeom prst="blockArc">
                  <a:avLst>
                    <a:gd name="adj1" fmla="val 16996010"/>
                    <a:gd name="adj2" fmla="val 0"/>
                    <a:gd name="adj3" fmla="val 25000"/>
                  </a:avLst>
                </a:prstGeom>
                <a:solidFill>
                  <a:srgbClr val="FF000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15" name="Shape 231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480045" y="2292187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16" name="Shape 2316"/>
                <p:cNvCxnSpPr>
                  <a:stCxn id="2314" idx="1"/>
                  <a:endCxn id="2315" idx="0"/>
                </p:cNvCxnSpPr>
                <p:nvPr/>
              </p:nvCxnSpPr>
              <p:spPr>
                <a:xfrm rot="-3206852" flipH="1">
                  <a:off x="4523115" y="2251479"/>
                  <a:ext cx="21660" cy="3276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7" name="Shape 2317"/>
                <p:cNvCxnSpPr/>
                <p:nvPr/>
              </p:nvCxnSpPr>
              <p:spPr>
                <a:xfrm>
                  <a:off x="4532432" y="2545417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18" name="Shape 2318"/>
                <p:cNvSpPr/>
                <p:nvPr/>
              </p:nvSpPr>
              <p:spPr>
                <a:xfrm>
                  <a:off x="4451661" y="2607375"/>
                  <a:ext cx="156742" cy="170918"/>
                </a:xfrm>
                <a:prstGeom prst="cloud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rgbClr val="8C3A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Shape 2319"/>
                <p:cNvSpPr/>
                <p:nvPr/>
              </p:nvSpPr>
              <p:spPr>
                <a:xfrm>
                  <a:off x="4360602" y="1988840"/>
                  <a:ext cx="305962" cy="511125"/>
                </a:xfrm>
                <a:prstGeom prst="blockArc">
                  <a:avLst>
                    <a:gd name="adj1" fmla="val 15145735"/>
                    <a:gd name="adj2" fmla="val 0"/>
                    <a:gd name="adj3" fmla="val 25000"/>
                  </a:avLst>
                </a:prstGeom>
                <a:solidFill>
                  <a:schemeClr val="accent1"/>
                </a:solidFill>
                <a:ln w="25400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20" name="Shape 232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576600" y="2298074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21" name="Shape 2321"/>
                <p:cNvCxnSpPr>
                  <a:stCxn id="2319" idx="1"/>
                  <a:endCxn id="2320" idx="0"/>
                </p:cNvCxnSpPr>
                <p:nvPr/>
              </p:nvCxnSpPr>
              <p:spPr>
                <a:xfrm rot="-3179360" flipH="1">
                  <a:off x="4618351" y="2252986"/>
                  <a:ext cx="24420" cy="36833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22" name="Shape 2322"/>
                <p:cNvCxnSpPr/>
                <p:nvPr/>
              </p:nvCxnSpPr>
              <p:spPr>
                <a:xfrm>
                  <a:off x="4628987" y="2551304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23" name="Shape 2323"/>
                <p:cNvSpPr/>
                <p:nvPr/>
              </p:nvSpPr>
              <p:spPr>
                <a:xfrm>
                  <a:off x="4548216" y="2613262"/>
                  <a:ext cx="156742" cy="170918"/>
                </a:xfrm>
                <a:prstGeom prst="cloud">
                  <a:avLst/>
                </a:prstGeom>
                <a:solidFill>
                  <a:schemeClr val="accent5"/>
                </a:solidFill>
                <a:ln w="25400" cap="flat" cmpd="sng">
                  <a:solidFill>
                    <a:srgbClr val="367D9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25" name="Shape 2325"/>
              <p:cNvGrpSpPr/>
              <p:nvPr/>
            </p:nvGrpSpPr>
            <p:grpSpPr>
              <a:xfrm>
                <a:off x="3462066" y="4600261"/>
                <a:ext cx="234000" cy="288000"/>
                <a:chOff x="4360602" y="1988840"/>
                <a:chExt cx="344356" cy="795340"/>
              </a:xfrm>
            </p:grpSpPr>
            <p:sp>
              <p:nvSpPr>
                <p:cNvPr id="2326" name="Shape 2326"/>
                <p:cNvSpPr/>
                <p:nvPr/>
              </p:nvSpPr>
              <p:spPr>
                <a:xfrm>
                  <a:off x="4396145" y="2076502"/>
                  <a:ext cx="158172" cy="334714"/>
                </a:xfrm>
                <a:prstGeom prst="blockArc">
                  <a:avLst>
                    <a:gd name="adj1" fmla="val 16996010"/>
                    <a:gd name="adj2" fmla="val 0"/>
                    <a:gd name="adj3" fmla="val 25000"/>
                  </a:avLst>
                </a:prstGeom>
                <a:solidFill>
                  <a:srgbClr val="FF000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27" name="Shape 232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480045" y="2292187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28" name="Shape 2328"/>
                <p:cNvCxnSpPr>
                  <a:stCxn id="2326" idx="1"/>
                  <a:endCxn id="2327" idx="0"/>
                </p:cNvCxnSpPr>
                <p:nvPr/>
              </p:nvCxnSpPr>
              <p:spPr>
                <a:xfrm flipH="1">
                  <a:off x="4533345" y="2243859"/>
                  <a:ext cx="1200" cy="48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29" name="Shape 2329"/>
                <p:cNvCxnSpPr/>
                <p:nvPr/>
              </p:nvCxnSpPr>
              <p:spPr>
                <a:xfrm>
                  <a:off x="4532432" y="2545417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30" name="Shape 2330"/>
                <p:cNvSpPr/>
                <p:nvPr/>
              </p:nvSpPr>
              <p:spPr>
                <a:xfrm>
                  <a:off x="4451661" y="2607375"/>
                  <a:ext cx="156742" cy="170918"/>
                </a:xfrm>
                <a:prstGeom prst="cloud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rgbClr val="8C3A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Shape 2331"/>
                <p:cNvSpPr/>
                <p:nvPr/>
              </p:nvSpPr>
              <p:spPr>
                <a:xfrm>
                  <a:off x="4360602" y="1988840"/>
                  <a:ext cx="305962" cy="511125"/>
                </a:xfrm>
                <a:prstGeom prst="blockArc">
                  <a:avLst>
                    <a:gd name="adj1" fmla="val 15145735"/>
                    <a:gd name="adj2" fmla="val 0"/>
                    <a:gd name="adj3" fmla="val 25000"/>
                  </a:avLst>
                </a:prstGeom>
                <a:solidFill>
                  <a:schemeClr val="accent1"/>
                </a:solidFill>
                <a:ln w="25400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32" name="Shape 233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576600" y="2298074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33" name="Shape 2333"/>
                <p:cNvCxnSpPr>
                  <a:stCxn id="2331" idx="1"/>
                  <a:endCxn id="2332" idx="0"/>
                </p:cNvCxnSpPr>
                <p:nvPr/>
              </p:nvCxnSpPr>
              <p:spPr>
                <a:xfrm>
                  <a:off x="4629226" y="2244403"/>
                  <a:ext cx="600" cy="53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34" name="Shape 2334"/>
                <p:cNvCxnSpPr/>
                <p:nvPr/>
              </p:nvCxnSpPr>
              <p:spPr>
                <a:xfrm>
                  <a:off x="4628987" y="2551304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35" name="Shape 2335"/>
                <p:cNvSpPr/>
                <p:nvPr/>
              </p:nvSpPr>
              <p:spPr>
                <a:xfrm>
                  <a:off x="4548216" y="2613262"/>
                  <a:ext cx="156742" cy="170918"/>
                </a:xfrm>
                <a:prstGeom prst="cloud">
                  <a:avLst/>
                </a:prstGeom>
                <a:solidFill>
                  <a:schemeClr val="accent5"/>
                </a:solidFill>
                <a:ln w="25400" cap="flat" cmpd="sng">
                  <a:solidFill>
                    <a:srgbClr val="367D9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37" name="Shape 233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3218" y="2617399"/>
                <a:ext cx="476190" cy="43809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338" name="Shape 2338"/>
              <p:cNvGrpSpPr/>
              <p:nvPr/>
            </p:nvGrpSpPr>
            <p:grpSpPr>
              <a:xfrm rot="-1268199">
                <a:off x="1110725" y="2930204"/>
                <a:ext cx="234000" cy="288000"/>
                <a:chOff x="4360602" y="1988840"/>
                <a:chExt cx="344356" cy="795340"/>
              </a:xfrm>
            </p:grpSpPr>
            <p:sp>
              <p:nvSpPr>
                <p:cNvPr id="2339" name="Shape 2339"/>
                <p:cNvSpPr/>
                <p:nvPr/>
              </p:nvSpPr>
              <p:spPr>
                <a:xfrm>
                  <a:off x="4396145" y="2076502"/>
                  <a:ext cx="158172" cy="334714"/>
                </a:xfrm>
                <a:prstGeom prst="blockArc">
                  <a:avLst>
                    <a:gd name="adj1" fmla="val 16996010"/>
                    <a:gd name="adj2" fmla="val 0"/>
                    <a:gd name="adj3" fmla="val 25000"/>
                  </a:avLst>
                </a:prstGeom>
                <a:solidFill>
                  <a:srgbClr val="FF0000"/>
                </a:solidFill>
                <a:ln w="254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40" name="Shape 2340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480045" y="2292187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41" name="Shape 2341"/>
                <p:cNvCxnSpPr>
                  <a:stCxn id="2339" idx="1"/>
                  <a:endCxn id="2340" idx="0"/>
                </p:cNvCxnSpPr>
                <p:nvPr/>
              </p:nvCxnSpPr>
              <p:spPr>
                <a:xfrm rot="2145233">
                  <a:off x="4529325" y="2246119"/>
                  <a:ext cx="9242" cy="43479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42" name="Shape 2342"/>
                <p:cNvCxnSpPr/>
                <p:nvPr/>
              </p:nvCxnSpPr>
              <p:spPr>
                <a:xfrm>
                  <a:off x="4532432" y="2545417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43" name="Shape 2343"/>
                <p:cNvSpPr/>
                <p:nvPr/>
              </p:nvSpPr>
              <p:spPr>
                <a:xfrm>
                  <a:off x="4451661" y="2607375"/>
                  <a:ext cx="156742" cy="170918"/>
                </a:xfrm>
                <a:prstGeom prst="cloud">
                  <a:avLst/>
                </a:prstGeom>
                <a:solidFill>
                  <a:schemeClr val="accent2"/>
                </a:solidFill>
                <a:ln w="25400" cap="flat" cmpd="sng">
                  <a:solidFill>
                    <a:srgbClr val="8C3A3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Shape 2344"/>
                <p:cNvSpPr/>
                <p:nvPr/>
              </p:nvSpPr>
              <p:spPr>
                <a:xfrm>
                  <a:off x="4360602" y="1988840"/>
                  <a:ext cx="305962" cy="511125"/>
                </a:xfrm>
                <a:prstGeom prst="blockArc">
                  <a:avLst>
                    <a:gd name="adj1" fmla="val 15145735"/>
                    <a:gd name="adj2" fmla="val 0"/>
                    <a:gd name="adj3" fmla="val 25000"/>
                  </a:avLst>
                </a:prstGeom>
                <a:solidFill>
                  <a:schemeClr val="accent1"/>
                </a:solidFill>
                <a:ln w="25400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2345" name="Shape 234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4576600" y="2298074"/>
                  <a:ext cx="106203" cy="2575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346" name="Shape 2346"/>
                <p:cNvCxnSpPr>
                  <a:stCxn id="2344" idx="1"/>
                  <a:endCxn id="2345" idx="0"/>
                </p:cNvCxnSpPr>
                <p:nvPr/>
              </p:nvCxnSpPr>
              <p:spPr>
                <a:xfrm rot="2194382">
                  <a:off x="4624175" y="2247365"/>
                  <a:ext cx="11580" cy="4777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47" name="Shape 2347"/>
                <p:cNvCxnSpPr/>
                <p:nvPr/>
              </p:nvCxnSpPr>
              <p:spPr>
                <a:xfrm>
                  <a:off x="4628987" y="2551304"/>
                  <a:ext cx="0" cy="68367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348" name="Shape 2348"/>
                <p:cNvSpPr/>
                <p:nvPr/>
              </p:nvSpPr>
              <p:spPr>
                <a:xfrm>
                  <a:off x="4548216" y="2613262"/>
                  <a:ext cx="156742" cy="170918"/>
                </a:xfrm>
                <a:prstGeom prst="cloud">
                  <a:avLst/>
                </a:prstGeom>
                <a:solidFill>
                  <a:schemeClr val="accent5"/>
                </a:solidFill>
                <a:ln w="25400" cap="flat" cmpd="sng">
                  <a:solidFill>
                    <a:srgbClr val="367D9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350" name="Shape 2350"/>
            <p:cNvSpPr/>
            <p:nvPr/>
          </p:nvSpPr>
          <p:spPr>
            <a:xfrm>
              <a:off x="1655675" y="5049181"/>
              <a:ext cx="998513" cy="591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Vacuole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lang="en-US" sz="10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degradation</a:t>
              </a:r>
              <a:r>
                <a:rPr lang="en-US" sz="10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</p:txBody>
        </p:sp>
      </p:grpSp>
      <p:sp>
        <p:nvSpPr>
          <p:cNvPr id="2351" name="Shape 2351"/>
          <p:cNvSpPr/>
          <p:nvPr/>
        </p:nvSpPr>
        <p:spPr>
          <a:xfrm>
            <a:off x="3196258" y="1716428"/>
            <a:ext cx="2700299" cy="4317511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Shape 2352"/>
          <p:cNvSpPr txBox="1"/>
          <p:nvPr/>
        </p:nvSpPr>
        <p:spPr>
          <a:xfrm>
            <a:off x="3463467" y="1202569"/>
            <a:ext cx="21526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Antagonism</a:t>
            </a:r>
            <a:endParaRPr sz="24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Shape 2353"/>
          <p:cNvSpPr/>
          <p:nvPr/>
        </p:nvSpPr>
        <p:spPr>
          <a:xfrm>
            <a:off x="3254966" y="4495164"/>
            <a:ext cx="2594107" cy="1396127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Multiple ligands can </a:t>
            </a:r>
            <a:r>
              <a:rPr lang="en-US" sz="11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compete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binding to a receptor</a:t>
            </a:r>
            <a:endParaRPr dirty="0"/>
          </a:p>
          <a:p>
            <a:pPr marL="90488" marR="0" lvl="0" indent="-904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ligand </a:t>
            </a:r>
            <a:r>
              <a:rPr lang="en-US" sz="11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binding and activating the receptor</a:t>
            </a:r>
            <a:endParaRPr dirty="0"/>
          </a:p>
          <a:p>
            <a:pPr marL="90488" marR="0" lvl="0" indent="-904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E.g., EPFL9/EPF2 compete for binding to TMM receptor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Shape 2354"/>
          <p:cNvSpPr/>
          <p:nvPr/>
        </p:nvSpPr>
        <p:spPr>
          <a:xfrm>
            <a:off x="6275906" y="1716428"/>
            <a:ext cx="2700299" cy="432048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Shape 2355"/>
          <p:cNvSpPr txBox="1"/>
          <p:nvPr/>
        </p:nvSpPr>
        <p:spPr>
          <a:xfrm>
            <a:off x="6488641" y="1196752"/>
            <a:ext cx="23149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Sequestration</a:t>
            </a:r>
            <a:endParaRPr sz="24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Shape 2356"/>
          <p:cNvSpPr/>
          <p:nvPr/>
        </p:nvSpPr>
        <p:spPr>
          <a:xfrm>
            <a:off x="6382099" y="4488736"/>
            <a:ext cx="2510381" cy="1396127"/>
          </a:xfrm>
          <a:prstGeom prst="roundRect">
            <a:avLst>
              <a:gd name="adj" fmla="val 16667"/>
            </a:avLst>
          </a:prstGeom>
          <a:solidFill>
            <a:srgbClr val="DDD9C3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Inactive receptors </a:t>
            </a:r>
            <a:r>
              <a:rPr lang="en-US" sz="11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bind and sequester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ligand</a:t>
            </a:r>
            <a:endParaRPr dirty="0"/>
          </a:p>
          <a:p>
            <a:pPr marL="90488" marR="0" lvl="0" indent="-904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Ligand prevented from binding and activating target receptor</a:t>
            </a:r>
            <a:endParaRPr dirty="0"/>
          </a:p>
          <a:p>
            <a:pPr marL="90488" marR="0" lvl="0" indent="-9048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E.g., CLE40 is sequestered by ACR4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7" name="Shape 2357"/>
          <p:cNvGrpSpPr/>
          <p:nvPr/>
        </p:nvGrpSpPr>
        <p:grpSpPr>
          <a:xfrm>
            <a:off x="3875018" y="3120584"/>
            <a:ext cx="1273046" cy="1260000"/>
            <a:chOff x="2921033" y="1855606"/>
            <a:chExt cx="1115005" cy="1294612"/>
          </a:xfrm>
        </p:grpSpPr>
        <p:sp>
          <p:nvSpPr>
            <p:cNvPr id="2358" name="Shape 2358"/>
            <p:cNvSpPr/>
            <p:nvPr/>
          </p:nvSpPr>
          <p:spPr>
            <a:xfrm>
              <a:off x="3812554" y="23973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59" name="Shape 2359"/>
            <p:cNvCxnSpPr>
              <a:stCxn id="2358" idx="5"/>
            </p:cNvCxnSpPr>
            <p:nvPr/>
          </p:nvCxnSpPr>
          <p:spPr>
            <a:xfrm>
              <a:off x="3862105" y="244541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0" name="Shape 2360"/>
            <p:cNvCxnSpPr/>
            <p:nvPr/>
          </p:nvCxnSpPr>
          <p:spPr>
            <a:xfrm flipH="1">
              <a:off x="3812554" y="245365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1" name="Shape 2361"/>
            <p:cNvCxnSpPr/>
            <p:nvPr/>
          </p:nvCxnSpPr>
          <p:spPr>
            <a:xfrm>
              <a:off x="3812520" y="249388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62" name="Shape 2362"/>
            <p:cNvSpPr/>
            <p:nvPr/>
          </p:nvSpPr>
          <p:spPr>
            <a:xfrm flipH="1">
              <a:off x="3899279" y="239770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63" name="Shape 2363"/>
            <p:cNvCxnSpPr>
              <a:stCxn id="2362" idx="5"/>
            </p:cNvCxnSpPr>
            <p:nvPr/>
          </p:nvCxnSpPr>
          <p:spPr>
            <a:xfrm>
              <a:off x="3907781" y="2445739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4" name="Shape 2364"/>
            <p:cNvCxnSpPr/>
            <p:nvPr/>
          </p:nvCxnSpPr>
          <p:spPr>
            <a:xfrm>
              <a:off x="3941058" y="245397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5" name="Shape 2365"/>
            <p:cNvCxnSpPr/>
            <p:nvPr/>
          </p:nvCxnSpPr>
          <p:spPr>
            <a:xfrm flipH="1">
              <a:off x="3949228" y="2494205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66" name="Shape 2366"/>
            <p:cNvSpPr/>
            <p:nvPr/>
          </p:nvSpPr>
          <p:spPr>
            <a:xfrm>
              <a:off x="3977985" y="240072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67" name="Shape 2367"/>
            <p:cNvCxnSpPr/>
            <p:nvPr/>
          </p:nvCxnSpPr>
          <p:spPr>
            <a:xfrm flipH="1">
              <a:off x="3977985" y="245700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8" name="Shape 2368"/>
            <p:cNvCxnSpPr/>
            <p:nvPr/>
          </p:nvCxnSpPr>
          <p:spPr>
            <a:xfrm>
              <a:off x="3977951" y="2497226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69" name="Shape 2369"/>
            <p:cNvSpPr/>
            <p:nvPr/>
          </p:nvSpPr>
          <p:spPr>
            <a:xfrm rot="10800000">
              <a:off x="3812520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70" name="Shape 2370"/>
            <p:cNvCxnSpPr>
              <a:stCxn id="2369" idx="5"/>
            </p:cNvCxnSpPr>
            <p:nvPr/>
          </p:nvCxnSpPr>
          <p:spPr>
            <a:xfrm rot="10800000">
              <a:off x="3821022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1" name="Shape 2371"/>
            <p:cNvCxnSpPr/>
            <p:nvPr/>
          </p:nvCxnSpPr>
          <p:spPr>
            <a:xfrm rot="10800000" flipH="1">
              <a:off x="3854299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2" name="Shape 2372"/>
            <p:cNvCxnSpPr/>
            <p:nvPr/>
          </p:nvCxnSpPr>
          <p:spPr>
            <a:xfrm rot="10800000">
              <a:off x="3862470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73" name="Shape 2373"/>
            <p:cNvSpPr/>
            <p:nvPr/>
          </p:nvSpPr>
          <p:spPr>
            <a:xfrm rot="10800000" flipH="1">
              <a:off x="3899279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74" name="Shape 2374"/>
            <p:cNvCxnSpPr>
              <a:stCxn id="2373" idx="5"/>
            </p:cNvCxnSpPr>
            <p:nvPr/>
          </p:nvCxnSpPr>
          <p:spPr>
            <a:xfrm rot="10800000">
              <a:off x="3948830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5" name="Shape 2375"/>
            <p:cNvCxnSpPr/>
            <p:nvPr/>
          </p:nvCxnSpPr>
          <p:spPr>
            <a:xfrm rot="10800000">
              <a:off x="3899279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6" name="Shape 2376"/>
            <p:cNvCxnSpPr/>
            <p:nvPr/>
          </p:nvCxnSpPr>
          <p:spPr>
            <a:xfrm rot="10800000" flipH="1">
              <a:off x="3899244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77" name="Shape 2377"/>
            <p:cNvSpPr/>
            <p:nvPr/>
          </p:nvSpPr>
          <p:spPr>
            <a:xfrm rot="10800000">
              <a:off x="3977985" y="26578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78" name="Shape 2378"/>
            <p:cNvCxnSpPr>
              <a:stCxn id="2377" idx="5"/>
            </p:cNvCxnSpPr>
            <p:nvPr/>
          </p:nvCxnSpPr>
          <p:spPr>
            <a:xfrm rot="10800000">
              <a:off x="3986487" y="256202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79" name="Shape 2379"/>
            <p:cNvSpPr/>
            <p:nvPr/>
          </p:nvSpPr>
          <p:spPr>
            <a:xfrm>
              <a:off x="3184713" y="1855606"/>
              <a:ext cx="568915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80" name="Shape 238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83941" y="2350024"/>
              <a:ext cx="196672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81" name="Shape 2381"/>
            <p:cNvCxnSpPr>
              <a:stCxn id="2379" idx="1"/>
              <a:endCxn id="2380" idx="0"/>
            </p:cNvCxnSpPr>
            <p:nvPr/>
          </p:nvCxnSpPr>
          <p:spPr>
            <a:xfrm flipH="1">
              <a:off x="3682214" y="2277637"/>
              <a:ext cx="300" cy="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82" name="Shape 2382"/>
            <p:cNvSpPr/>
            <p:nvPr/>
          </p:nvSpPr>
          <p:spPr>
            <a:xfrm rot="10800000">
              <a:off x="3496495" y="26578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83" name="Shape 2383"/>
            <p:cNvCxnSpPr>
              <a:stCxn id="2382" idx="5"/>
            </p:cNvCxnSpPr>
            <p:nvPr/>
          </p:nvCxnSpPr>
          <p:spPr>
            <a:xfrm rot="10800000">
              <a:off x="3504997" y="256202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4" name="Shape 2384"/>
            <p:cNvCxnSpPr/>
            <p:nvPr/>
          </p:nvCxnSpPr>
          <p:spPr>
            <a:xfrm rot="10800000" flipH="1">
              <a:off x="3538274" y="2612596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5" name="Shape 2385"/>
            <p:cNvCxnSpPr/>
            <p:nvPr/>
          </p:nvCxnSpPr>
          <p:spPr>
            <a:xfrm rot="10800000">
              <a:off x="3546444" y="256412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86" name="Shape 2386"/>
            <p:cNvSpPr/>
            <p:nvPr/>
          </p:nvSpPr>
          <p:spPr>
            <a:xfrm rot="10800000" flipH="1">
              <a:off x="3409770" y="265756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87" name="Shape 2387"/>
            <p:cNvCxnSpPr>
              <a:stCxn id="2386" idx="5"/>
            </p:cNvCxnSpPr>
            <p:nvPr/>
          </p:nvCxnSpPr>
          <p:spPr>
            <a:xfrm rot="10800000">
              <a:off x="3459321" y="256170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8" name="Shape 2388"/>
            <p:cNvCxnSpPr/>
            <p:nvPr/>
          </p:nvCxnSpPr>
          <p:spPr>
            <a:xfrm rot="10800000">
              <a:off x="3409770" y="261227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9" name="Shape 2389"/>
            <p:cNvCxnSpPr/>
            <p:nvPr/>
          </p:nvCxnSpPr>
          <p:spPr>
            <a:xfrm rot="10800000" flipH="1">
              <a:off x="3409736" y="256380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90" name="Shape 2390"/>
            <p:cNvSpPr/>
            <p:nvPr/>
          </p:nvSpPr>
          <p:spPr>
            <a:xfrm rot="10800000">
              <a:off x="3331063" y="265454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1" name="Shape 2391"/>
            <p:cNvCxnSpPr/>
            <p:nvPr/>
          </p:nvCxnSpPr>
          <p:spPr>
            <a:xfrm rot="10800000" flipH="1">
              <a:off x="3372842" y="260925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2" name="Shape 2392"/>
            <p:cNvCxnSpPr/>
            <p:nvPr/>
          </p:nvCxnSpPr>
          <p:spPr>
            <a:xfrm rot="10800000">
              <a:off x="3381013" y="256078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93" name="Shape 2393"/>
            <p:cNvSpPr/>
            <p:nvPr/>
          </p:nvSpPr>
          <p:spPr>
            <a:xfrm flipH="1">
              <a:off x="3409770" y="2399502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4" name="Shape 2394"/>
            <p:cNvCxnSpPr>
              <a:stCxn id="2393" idx="5"/>
            </p:cNvCxnSpPr>
            <p:nvPr/>
          </p:nvCxnSpPr>
          <p:spPr>
            <a:xfrm>
              <a:off x="3418272" y="244753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" name="Shape 2395"/>
            <p:cNvCxnSpPr/>
            <p:nvPr/>
          </p:nvCxnSpPr>
          <p:spPr>
            <a:xfrm>
              <a:off x="3451549" y="2455773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6" name="Shape 2396"/>
            <p:cNvCxnSpPr/>
            <p:nvPr/>
          </p:nvCxnSpPr>
          <p:spPr>
            <a:xfrm flipH="1">
              <a:off x="3459720" y="249599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97" name="Shape 2397"/>
            <p:cNvSpPr/>
            <p:nvPr/>
          </p:nvSpPr>
          <p:spPr>
            <a:xfrm>
              <a:off x="3331063" y="23973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8" name="Shape 2398"/>
            <p:cNvCxnSpPr>
              <a:stCxn id="2397" idx="5"/>
            </p:cNvCxnSpPr>
            <p:nvPr/>
          </p:nvCxnSpPr>
          <p:spPr>
            <a:xfrm>
              <a:off x="3380614" y="244541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9" name="Shape 2399"/>
            <p:cNvCxnSpPr/>
            <p:nvPr/>
          </p:nvCxnSpPr>
          <p:spPr>
            <a:xfrm>
              <a:off x="3680954" y="2766873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0" name="Shape 2400"/>
            <p:cNvSpPr/>
            <p:nvPr/>
          </p:nvSpPr>
          <p:spPr>
            <a:xfrm>
              <a:off x="3531378" y="2868864"/>
              <a:ext cx="290263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Shape 2401"/>
            <p:cNvSpPr/>
            <p:nvPr/>
          </p:nvSpPr>
          <p:spPr>
            <a:xfrm>
              <a:off x="2921067" y="23952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02" name="Shape 2402"/>
            <p:cNvCxnSpPr>
              <a:stCxn id="2401" idx="5"/>
            </p:cNvCxnSpPr>
            <p:nvPr/>
          </p:nvCxnSpPr>
          <p:spPr>
            <a:xfrm>
              <a:off x="2970618" y="244330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3" name="Shape 2403"/>
            <p:cNvCxnSpPr/>
            <p:nvPr/>
          </p:nvCxnSpPr>
          <p:spPr>
            <a:xfrm flipH="1">
              <a:off x="2921067" y="2451542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4" name="Shape 2404"/>
            <p:cNvCxnSpPr/>
            <p:nvPr/>
          </p:nvCxnSpPr>
          <p:spPr>
            <a:xfrm>
              <a:off x="2921033" y="249176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5" name="Shape 2405"/>
            <p:cNvSpPr/>
            <p:nvPr/>
          </p:nvSpPr>
          <p:spPr>
            <a:xfrm flipH="1">
              <a:off x="3007792" y="239559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06" name="Shape 2406"/>
            <p:cNvCxnSpPr>
              <a:stCxn id="2405" idx="5"/>
            </p:cNvCxnSpPr>
            <p:nvPr/>
          </p:nvCxnSpPr>
          <p:spPr>
            <a:xfrm>
              <a:off x="3016294" y="244362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7" name="Shape 2407"/>
            <p:cNvCxnSpPr/>
            <p:nvPr/>
          </p:nvCxnSpPr>
          <p:spPr>
            <a:xfrm>
              <a:off x="3049571" y="245186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8" name="Shape 2408"/>
            <p:cNvCxnSpPr/>
            <p:nvPr/>
          </p:nvCxnSpPr>
          <p:spPr>
            <a:xfrm flipH="1">
              <a:off x="3057742" y="249209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9" name="Shape 2409"/>
            <p:cNvSpPr/>
            <p:nvPr/>
          </p:nvSpPr>
          <p:spPr>
            <a:xfrm>
              <a:off x="3086498" y="239861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10" name="Shape 2410"/>
            <p:cNvCxnSpPr>
              <a:stCxn id="2409" idx="5"/>
            </p:cNvCxnSpPr>
            <p:nvPr/>
          </p:nvCxnSpPr>
          <p:spPr>
            <a:xfrm>
              <a:off x="3136049" y="244664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1" name="Shape 2411"/>
            <p:cNvCxnSpPr/>
            <p:nvPr/>
          </p:nvCxnSpPr>
          <p:spPr>
            <a:xfrm flipH="1">
              <a:off x="3086498" y="245488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2" name="Shape 2412"/>
            <p:cNvCxnSpPr/>
            <p:nvPr/>
          </p:nvCxnSpPr>
          <p:spPr>
            <a:xfrm>
              <a:off x="3086464" y="249511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13" name="Shape 2413"/>
            <p:cNvSpPr/>
            <p:nvPr/>
          </p:nvSpPr>
          <p:spPr>
            <a:xfrm flipH="1">
              <a:off x="3165137" y="239861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14" name="Shape 2414"/>
            <p:cNvCxnSpPr>
              <a:stCxn id="2413" idx="5"/>
            </p:cNvCxnSpPr>
            <p:nvPr/>
          </p:nvCxnSpPr>
          <p:spPr>
            <a:xfrm>
              <a:off x="3173639" y="244664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5" name="Shape 2415"/>
            <p:cNvCxnSpPr/>
            <p:nvPr/>
          </p:nvCxnSpPr>
          <p:spPr>
            <a:xfrm>
              <a:off x="3206916" y="245488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" name="Shape 2416"/>
            <p:cNvCxnSpPr/>
            <p:nvPr/>
          </p:nvCxnSpPr>
          <p:spPr>
            <a:xfrm flipH="1">
              <a:off x="3215087" y="249511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17" name="Shape 2417"/>
            <p:cNvSpPr/>
            <p:nvPr/>
          </p:nvSpPr>
          <p:spPr>
            <a:xfrm flipH="1">
              <a:off x="3251565" y="239559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18" name="Shape 2418"/>
            <p:cNvCxnSpPr>
              <a:stCxn id="2417" idx="5"/>
            </p:cNvCxnSpPr>
            <p:nvPr/>
          </p:nvCxnSpPr>
          <p:spPr>
            <a:xfrm>
              <a:off x="3260067" y="244362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9" name="Shape 2419"/>
            <p:cNvCxnSpPr/>
            <p:nvPr/>
          </p:nvCxnSpPr>
          <p:spPr>
            <a:xfrm>
              <a:off x="3293344" y="245186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0" name="Shape 2420"/>
            <p:cNvCxnSpPr/>
            <p:nvPr/>
          </p:nvCxnSpPr>
          <p:spPr>
            <a:xfrm flipH="1">
              <a:off x="3301515" y="249209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1" name="Shape 2421"/>
            <p:cNvSpPr/>
            <p:nvPr/>
          </p:nvSpPr>
          <p:spPr>
            <a:xfrm rot="10800000">
              <a:off x="2921033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2" name="Shape 2422"/>
            <p:cNvCxnSpPr>
              <a:stCxn id="2421" idx="5"/>
            </p:cNvCxnSpPr>
            <p:nvPr/>
          </p:nvCxnSpPr>
          <p:spPr>
            <a:xfrm rot="10800000">
              <a:off x="2929535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3" name="Shape 2423"/>
            <p:cNvCxnSpPr/>
            <p:nvPr/>
          </p:nvCxnSpPr>
          <p:spPr>
            <a:xfrm rot="10800000" flipH="1">
              <a:off x="2962812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4" name="Shape 2424"/>
            <p:cNvCxnSpPr/>
            <p:nvPr/>
          </p:nvCxnSpPr>
          <p:spPr>
            <a:xfrm rot="10800000">
              <a:off x="2970983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5" name="Shape 2425"/>
            <p:cNvSpPr/>
            <p:nvPr/>
          </p:nvSpPr>
          <p:spPr>
            <a:xfrm rot="10800000" flipH="1">
              <a:off x="3007792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6" name="Shape 2426"/>
            <p:cNvCxnSpPr>
              <a:stCxn id="2425" idx="5"/>
            </p:cNvCxnSpPr>
            <p:nvPr/>
          </p:nvCxnSpPr>
          <p:spPr>
            <a:xfrm rot="10800000">
              <a:off x="3057343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7" name="Shape 2427"/>
            <p:cNvCxnSpPr/>
            <p:nvPr/>
          </p:nvCxnSpPr>
          <p:spPr>
            <a:xfrm rot="10800000">
              <a:off x="3007792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8" name="Shape 2428"/>
            <p:cNvCxnSpPr/>
            <p:nvPr/>
          </p:nvCxnSpPr>
          <p:spPr>
            <a:xfrm rot="10800000" flipH="1">
              <a:off x="3007758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9" name="Shape 2429"/>
            <p:cNvSpPr/>
            <p:nvPr/>
          </p:nvSpPr>
          <p:spPr>
            <a:xfrm rot="10800000">
              <a:off x="3086499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30" name="Shape 2430"/>
            <p:cNvCxnSpPr>
              <a:stCxn id="2429" idx="5"/>
            </p:cNvCxnSpPr>
            <p:nvPr/>
          </p:nvCxnSpPr>
          <p:spPr>
            <a:xfrm rot="10800000">
              <a:off x="3095001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1" name="Shape 2431"/>
            <p:cNvCxnSpPr/>
            <p:nvPr/>
          </p:nvCxnSpPr>
          <p:spPr>
            <a:xfrm rot="10800000" flipH="1">
              <a:off x="3128278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2" name="Shape 2432"/>
            <p:cNvCxnSpPr/>
            <p:nvPr/>
          </p:nvCxnSpPr>
          <p:spPr>
            <a:xfrm rot="10800000">
              <a:off x="3136449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3" name="Shape 2433"/>
            <p:cNvSpPr/>
            <p:nvPr/>
          </p:nvSpPr>
          <p:spPr>
            <a:xfrm rot="10800000" flipH="1">
              <a:off x="3165171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34" name="Shape 2434"/>
            <p:cNvCxnSpPr>
              <a:stCxn id="2433" idx="5"/>
            </p:cNvCxnSpPr>
            <p:nvPr/>
          </p:nvCxnSpPr>
          <p:spPr>
            <a:xfrm rot="10800000">
              <a:off x="3214722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5" name="Shape 2435"/>
            <p:cNvCxnSpPr/>
            <p:nvPr/>
          </p:nvCxnSpPr>
          <p:spPr>
            <a:xfrm rot="10800000">
              <a:off x="3165171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6" name="Shape 2436"/>
            <p:cNvCxnSpPr/>
            <p:nvPr/>
          </p:nvCxnSpPr>
          <p:spPr>
            <a:xfrm rot="10800000" flipH="1">
              <a:off x="3165137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7" name="Shape 2437"/>
            <p:cNvSpPr/>
            <p:nvPr/>
          </p:nvSpPr>
          <p:spPr>
            <a:xfrm rot="10800000" flipH="1">
              <a:off x="3249997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38" name="Shape 2438"/>
            <p:cNvCxnSpPr>
              <a:stCxn id="2437" idx="5"/>
            </p:cNvCxnSpPr>
            <p:nvPr/>
          </p:nvCxnSpPr>
          <p:spPr>
            <a:xfrm rot="10800000">
              <a:off x="3299548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9" name="Shape 2439"/>
            <p:cNvCxnSpPr/>
            <p:nvPr/>
          </p:nvCxnSpPr>
          <p:spPr>
            <a:xfrm rot="10800000">
              <a:off x="3249997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0" name="Shape 2440"/>
            <p:cNvCxnSpPr/>
            <p:nvPr/>
          </p:nvCxnSpPr>
          <p:spPr>
            <a:xfrm rot="10800000" flipH="1">
              <a:off x="3249963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41" name="Shape 2441"/>
            <p:cNvGrpSpPr/>
            <p:nvPr/>
          </p:nvGrpSpPr>
          <p:grpSpPr>
            <a:xfrm>
              <a:off x="3270949" y="2034037"/>
              <a:ext cx="292909" cy="550983"/>
              <a:chOff x="2348577" y="2017281"/>
              <a:chExt cx="292909" cy="550983"/>
            </a:xfrm>
          </p:grpSpPr>
          <p:sp>
            <p:nvSpPr>
              <p:cNvPr id="2442" name="Shape 2442"/>
              <p:cNvSpPr/>
              <p:nvPr/>
            </p:nvSpPr>
            <p:spPr>
              <a:xfrm>
                <a:off x="2348577" y="2017281"/>
                <a:ext cx="292909" cy="550983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443" name="Shape 2443"/>
              <p:cNvCxnSpPr/>
              <p:nvPr/>
            </p:nvCxnSpPr>
            <p:spPr>
              <a:xfrm flipH="1">
                <a:off x="2602283" y="2297896"/>
                <a:ext cx="2590" cy="795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444" name="Shape 2444"/>
              <p:cNvSpPr/>
              <p:nvPr/>
            </p:nvSpPr>
            <p:spPr>
              <a:xfrm>
                <a:off x="2574515" y="2380928"/>
                <a:ext cx="58053" cy="143182"/>
              </a:xfrm>
              <a:prstGeom prst="ellipse">
                <a:avLst/>
              </a:prstGeom>
              <a:solidFill>
                <a:srgbClr val="FFFF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45" name="Shape 24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0154" y="2149719"/>
            <a:ext cx="315545" cy="3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6" name="Shape 24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7984" y="2148824"/>
            <a:ext cx="315545" cy="318366"/>
          </a:xfrm>
          <a:prstGeom prst="rect">
            <a:avLst/>
          </a:prstGeom>
          <a:noFill/>
          <a:ln>
            <a:noFill/>
          </a:ln>
        </p:spPr>
      </p:pic>
      <p:sp>
        <p:nvSpPr>
          <p:cNvPr id="2447" name="Shape 2447"/>
          <p:cNvSpPr txBox="1"/>
          <p:nvPr/>
        </p:nvSpPr>
        <p:spPr>
          <a:xfrm>
            <a:off x="3423701" y="1916183"/>
            <a:ext cx="92204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Antagonist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Shape 2448"/>
          <p:cNvSpPr txBox="1"/>
          <p:nvPr/>
        </p:nvSpPr>
        <p:spPr>
          <a:xfrm>
            <a:off x="4825625" y="1753593"/>
            <a:ext cx="8801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Bioactive peptide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9" name="Shape 2449"/>
          <p:cNvCxnSpPr>
            <a:stCxn id="2446" idx="2"/>
          </p:cNvCxnSpPr>
          <p:nvPr/>
        </p:nvCxnSpPr>
        <p:spPr>
          <a:xfrm>
            <a:off x="3875756" y="2467190"/>
            <a:ext cx="515100" cy="6084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50" name="Shape 2450"/>
          <p:cNvCxnSpPr/>
          <p:nvPr/>
        </p:nvCxnSpPr>
        <p:spPr>
          <a:xfrm rot="10800000" flipH="1">
            <a:off x="4737575" y="2555448"/>
            <a:ext cx="362789" cy="57775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51" name="Shape 2451"/>
          <p:cNvCxnSpPr/>
          <p:nvPr/>
        </p:nvCxnSpPr>
        <p:spPr>
          <a:xfrm>
            <a:off x="5046876" y="2513478"/>
            <a:ext cx="108000" cy="7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52" name="Shape 2452"/>
          <p:cNvSpPr txBox="1"/>
          <p:nvPr/>
        </p:nvSpPr>
        <p:spPr>
          <a:xfrm>
            <a:off x="3410809" y="2653873"/>
            <a:ext cx="8342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AutoNum type="arabicPeriod"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Binds receptor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 txBox="1"/>
          <p:nvPr/>
        </p:nvSpPr>
        <p:spPr>
          <a:xfrm>
            <a:off x="4896036" y="2724487"/>
            <a:ext cx="9301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AutoNum type="arabicPeriod" startAt="2"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Blocks binding of bioactive peptide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4" name="Shape 2454"/>
          <p:cNvGrpSpPr/>
          <p:nvPr/>
        </p:nvGrpSpPr>
        <p:grpSpPr>
          <a:xfrm>
            <a:off x="6488613" y="3148576"/>
            <a:ext cx="928802" cy="778800"/>
            <a:chOff x="2921033" y="1855606"/>
            <a:chExt cx="1115005" cy="1294612"/>
          </a:xfrm>
        </p:grpSpPr>
        <p:sp>
          <p:nvSpPr>
            <p:cNvPr id="2455" name="Shape 2455"/>
            <p:cNvSpPr/>
            <p:nvPr/>
          </p:nvSpPr>
          <p:spPr>
            <a:xfrm>
              <a:off x="3812554" y="23973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56" name="Shape 2456"/>
            <p:cNvCxnSpPr>
              <a:stCxn id="2455" idx="5"/>
            </p:cNvCxnSpPr>
            <p:nvPr/>
          </p:nvCxnSpPr>
          <p:spPr>
            <a:xfrm>
              <a:off x="3862105" y="244541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7" name="Shape 2457"/>
            <p:cNvCxnSpPr/>
            <p:nvPr/>
          </p:nvCxnSpPr>
          <p:spPr>
            <a:xfrm flipH="1">
              <a:off x="3812554" y="2453658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8" name="Shape 2458"/>
            <p:cNvCxnSpPr/>
            <p:nvPr/>
          </p:nvCxnSpPr>
          <p:spPr>
            <a:xfrm>
              <a:off x="3812520" y="249388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9" name="Shape 2459"/>
            <p:cNvSpPr/>
            <p:nvPr/>
          </p:nvSpPr>
          <p:spPr>
            <a:xfrm flipH="1">
              <a:off x="3899279" y="239770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60" name="Shape 2460"/>
            <p:cNvCxnSpPr>
              <a:stCxn id="2459" idx="5"/>
            </p:cNvCxnSpPr>
            <p:nvPr/>
          </p:nvCxnSpPr>
          <p:spPr>
            <a:xfrm>
              <a:off x="3907781" y="2445739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1" name="Shape 2461"/>
            <p:cNvCxnSpPr/>
            <p:nvPr/>
          </p:nvCxnSpPr>
          <p:spPr>
            <a:xfrm>
              <a:off x="3941058" y="2453979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2" name="Shape 2462"/>
            <p:cNvCxnSpPr/>
            <p:nvPr/>
          </p:nvCxnSpPr>
          <p:spPr>
            <a:xfrm flipH="1">
              <a:off x="3949228" y="2494205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3" name="Shape 2463"/>
            <p:cNvSpPr/>
            <p:nvPr/>
          </p:nvSpPr>
          <p:spPr>
            <a:xfrm>
              <a:off x="3977985" y="2400729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64" name="Shape 2464"/>
            <p:cNvCxnSpPr/>
            <p:nvPr/>
          </p:nvCxnSpPr>
          <p:spPr>
            <a:xfrm flipH="1">
              <a:off x="3977985" y="245700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5" name="Shape 2465"/>
            <p:cNvCxnSpPr/>
            <p:nvPr/>
          </p:nvCxnSpPr>
          <p:spPr>
            <a:xfrm>
              <a:off x="3977951" y="2497226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6" name="Shape 2466"/>
            <p:cNvSpPr/>
            <p:nvPr/>
          </p:nvSpPr>
          <p:spPr>
            <a:xfrm rot="10800000">
              <a:off x="3812520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67" name="Shape 2467"/>
            <p:cNvCxnSpPr>
              <a:stCxn id="2466" idx="5"/>
            </p:cNvCxnSpPr>
            <p:nvPr/>
          </p:nvCxnSpPr>
          <p:spPr>
            <a:xfrm rot="10800000">
              <a:off x="3821022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8" name="Shape 2468"/>
            <p:cNvCxnSpPr/>
            <p:nvPr/>
          </p:nvCxnSpPr>
          <p:spPr>
            <a:xfrm rot="10800000" flipH="1">
              <a:off x="3854299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9" name="Shape 2469"/>
            <p:cNvCxnSpPr/>
            <p:nvPr/>
          </p:nvCxnSpPr>
          <p:spPr>
            <a:xfrm rot="10800000">
              <a:off x="3862470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0" name="Shape 2470"/>
            <p:cNvSpPr/>
            <p:nvPr/>
          </p:nvSpPr>
          <p:spPr>
            <a:xfrm rot="10800000" flipH="1">
              <a:off x="3899279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1" name="Shape 2471"/>
            <p:cNvCxnSpPr>
              <a:stCxn id="2470" idx="5"/>
            </p:cNvCxnSpPr>
            <p:nvPr/>
          </p:nvCxnSpPr>
          <p:spPr>
            <a:xfrm rot="10800000">
              <a:off x="3948830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2" name="Shape 2472"/>
            <p:cNvCxnSpPr/>
            <p:nvPr/>
          </p:nvCxnSpPr>
          <p:spPr>
            <a:xfrm rot="10800000">
              <a:off x="3899279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3" name="Shape 2473"/>
            <p:cNvCxnSpPr/>
            <p:nvPr/>
          </p:nvCxnSpPr>
          <p:spPr>
            <a:xfrm rot="10800000" flipH="1">
              <a:off x="3899244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4" name="Shape 2474"/>
            <p:cNvSpPr/>
            <p:nvPr/>
          </p:nvSpPr>
          <p:spPr>
            <a:xfrm rot="10800000">
              <a:off x="3977985" y="26578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5" name="Shape 2475"/>
            <p:cNvCxnSpPr>
              <a:stCxn id="2474" idx="5"/>
            </p:cNvCxnSpPr>
            <p:nvPr/>
          </p:nvCxnSpPr>
          <p:spPr>
            <a:xfrm rot="10800000">
              <a:off x="3986487" y="256202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6" name="Shape 2476"/>
            <p:cNvSpPr/>
            <p:nvPr/>
          </p:nvSpPr>
          <p:spPr>
            <a:xfrm>
              <a:off x="3184713" y="1855606"/>
              <a:ext cx="568915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rgbClr val="C0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77" name="Shape 247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83941" y="2350024"/>
              <a:ext cx="196672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78" name="Shape 2478"/>
            <p:cNvCxnSpPr>
              <a:stCxn id="2476" idx="1"/>
              <a:endCxn id="2477" idx="0"/>
            </p:cNvCxnSpPr>
            <p:nvPr/>
          </p:nvCxnSpPr>
          <p:spPr>
            <a:xfrm flipH="1">
              <a:off x="3682214" y="2277637"/>
              <a:ext cx="300" cy="72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9" name="Shape 2479"/>
            <p:cNvSpPr/>
            <p:nvPr/>
          </p:nvSpPr>
          <p:spPr>
            <a:xfrm rot="10800000">
              <a:off x="3496495" y="26578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80" name="Shape 2480"/>
            <p:cNvCxnSpPr>
              <a:stCxn id="2479" idx="5"/>
            </p:cNvCxnSpPr>
            <p:nvPr/>
          </p:nvCxnSpPr>
          <p:spPr>
            <a:xfrm rot="10800000">
              <a:off x="3504997" y="256202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1" name="Shape 2481"/>
            <p:cNvCxnSpPr/>
            <p:nvPr/>
          </p:nvCxnSpPr>
          <p:spPr>
            <a:xfrm rot="10800000" flipH="1">
              <a:off x="3538274" y="2612596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2" name="Shape 2482"/>
            <p:cNvCxnSpPr/>
            <p:nvPr/>
          </p:nvCxnSpPr>
          <p:spPr>
            <a:xfrm rot="10800000">
              <a:off x="3546444" y="256412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3" name="Shape 2483"/>
            <p:cNvSpPr/>
            <p:nvPr/>
          </p:nvSpPr>
          <p:spPr>
            <a:xfrm rot="10800000" flipH="1">
              <a:off x="3409770" y="265756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84" name="Shape 2484"/>
            <p:cNvCxnSpPr>
              <a:stCxn id="2483" idx="5"/>
            </p:cNvCxnSpPr>
            <p:nvPr/>
          </p:nvCxnSpPr>
          <p:spPr>
            <a:xfrm rot="10800000">
              <a:off x="3459321" y="2561706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5" name="Shape 2485"/>
            <p:cNvCxnSpPr/>
            <p:nvPr/>
          </p:nvCxnSpPr>
          <p:spPr>
            <a:xfrm rot="10800000">
              <a:off x="3409770" y="261227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6" name="Shape 2486"/>
            <p:cNvCxnSpPr/>
            <p:nvPr/>
          </p:nvCxnSpPr>
          <p:spPr>
            <a:xfrm rot="10800000" flipH="1">
              <a:off x="3409736" y="256380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7" name="Shape 2487"/>
            <p:cNvSpPr/>
            <p:nvPr/>
          </p:nvSpPr>
          <p:spPr>
            <a:xfrm rot="10800000">
              <a:off x="3331063" y="2654545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88" name="Shape 2488"/>
            <p:cNvCxnSpPr/>
            <p:nvPr/>
          </p:nvCxnSpPr>
          <p:spPr>
            <a:xfrm rot="10800000" flipH="1">
              <a:off x="3372842" y="260925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9" name="Shape 2489"/>
            <p:cNvCxnSpPr/>
            <p:nvPr/>
          </p:nvCxnSpPr>
          <p:spPr>
            <a:xfrm rot="10800000">
              <a:off x="3381013" y="2560787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0" name="Shape 2490"/>
            <p:cNvSpPr/>
            <p:nvPr/>
          </p:nvSpPr>
          <p:spPr>
            <a:xfrm flipH="1">
              <a:off x="3409770" y="2399502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1" name="Shape 2491"/>
            <p:cNvCxnSpPr>
              <a:stCxn id="2490" idx="5"/>
            </p:cNvCxnSpPr>
            <p:nvPr/>
          </p:nvCxnSpPr>
          <p:spPr>
            <a:xfrm>
              <a:off x="3418272" y="244753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2" name="Shape 2492"/>
            <p:cNvCxnSpPr/>
            <p:nvPr/>
          </p:nvCxnSpPr>
          <p:spPr>
            <a:xfrm>
              <a:off x="3451549" y="2455773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3" name="Shape 2493"/>
            <p:cNvCxnSpPr/>
            <p:nvPr/>
          </p:nvCxnSpPr>
          <p:spPr>
            <a:xfrm flipH="1">
              <a:off x="3459720" y="2495999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4" name="Shape 2494"/>
            <p:cNvSpPr/>
            <p:nvPr/>
          </p:nvSpPr>
          <p:spPr>
            <a:xfrm>
              <a:off x="3331063" y="2397387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5" name="Shape 2495"/>
            <p:cNvCxnSpPr>
              <a:stCxn id="2494" idx="5"/>
            </p:cNvCxnSpPr>
            <p:nvPr/>
          </p:nvCxnSpPr>
          <p:spPr>
            <a:xfrm>
              <a:off x="3380614" y="244541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96" name="Shape 2496"/>
            <p:cNvCxnSpPr/>
            <p:nvPr/>
          </p:nvCxnSpPr>
          <p:spPr>
            <a:xfrm>
              <a:off x="3680954" y="2766873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7" name="Shape 2497"/>
            <p:cNvSpPr/>
            <p:nvPr/>
          </p:nvSpPr>
          <p:spPr>
            <a:xfrm>
              <a:off x="3531378" y="2868864"/>
              <a:ext cx="290263" cy="281354"/>
            </a:xfrm>
            <a:prstGeom prst="cloud">
              <a:avLst/>
            </a:prstGeom>
            <a:solidFill>
              <a:srgbClr val="C0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Shape 2498"/>
            <p:cNvSpPr/>
            <p:nvPr/>
          </p:nvSpPr>
          <p:spPr>
            <a:xfrm>
              <a:off x="2921067" y="23952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9" name="Shape 2499"/>
            <p:cNvCxnSpPr>
              <a:stCxn id="2498" idx="5"/>
            </p:cNvCxnSpPr>
            <p:nvPr/>
          </p:nvCxnSpPr>
          <p:spPr>
            <a:xfrm>
              <a:off x="2970618" y="244330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0" name="Shape 2500"/>
            <p:cNvCxnSpPr/>
            <p:nvPr/>
          </p:nvCxnSpPr>
          <p:spPr>
            <a:xfrm flipH="1">
              <a:off x="2921067" y="2451542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1" name="Shape 2501"/>
            <p:cNvCxnSpPr/>
            <p:nvPr/>
          </p:nvCxnSpPr>
          <p:spPr>
            <a:xfrm>
              <a:off x="2921033" y="249176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2" name="Shape 2502"/>
            <p:cNvSpPr/>
            <p:nvPr/>
          </p:nvSpPr>
          <p:spPr>
            <a:xfrm flipH="1">
              <a:off x="3007792" y="239559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03" name="Shape 2503"/>
            <p:cNvCxnSpPr>
              <a:stCxn id="2502" idx="5"/>
            </p:cNvCxnSpPr>
            <p:nvPr/>
          </p:nvCxnSpPr>
          <p:spPr>
            <a:xfrm>
              <a:off x="3016294" y="244362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4" name="Shape 2504"/>
            <p:cNvCxnSpPr/>
            <p:nvPr/>
          </p:nvCxnSpPr>
          <p:spPr>
            <a:xfrm>
              <a:off x="3049571" y="245186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5" name="Shape 2505"/>
            <p:cNvCxnSpPr/>
            <p:nvPr/>
          </p:nvCxnSpPr>
          <p:spPr>
            <a:xfrm flipH="1">
              <a:off x="3057742" y="249209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6" name="Shape 2506"/>
            <p:cNvSpPr/>
            <p:nvPr/>
          </p:nvSpPr>
          <p:spPr>
            <a:xfrm>
              <a:off x="3086498" y="239861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07" name="Shape 2507"/>
            <p:cNvCxnSpPr>
              <a:stCxn id="2506" idx="5"/>
            </p:cNvCxnSpPr>
            <p:nvPr/>
          </p:nvCxnSpPr>
          <p:spPr>
            <a:xfrm>
              <a:off x="3136049" y="244664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8" name="Shape 2508"/>
            <p:cNvCxnSpPr/>
            <p:nvPr/>
          </p:nvCxnSpPr>
          <p:spPr>
            <a:xfrm flipH="1">
              <a:off x="3086498" y="245488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9" name="Shape 2509"/>
            <p:cNvCxnSpPr/>
            <p:nvPr/>
          </p:nvCxnSpPr>
          <p:spPr>
            <a:xfrm>
              <a:off x="3086464" y="249511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10" name="Shape 2510"/>
            <p:cNvSpPr/>
            <p:nvPr/>
          </p:nvSpPr>
          <p:spPr>
            <a:xfrm flipH="1">
              <a:off x="3165137" y="239861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1" name="Shape 2511"/>
            <p:cNvCxnSpPr>
              <a:stCxn id="2510" idx="5"/>
            </p:cNvCxnSpPr>
            <p:nvPr/>
          </p:nvCxnSpPr>
          <p:spPr>
            <a:xfrm>
              <a:off x="3173639" y="244664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2" name="Shape 2512"/>
            <p:cNvCxnSpPr/>
            <p:nvPr/>
          </p:nvCxnSpPr>
          <p:spPr>
            <a:xfrm>
              <a:off x="3206916" y="245488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3" name="Shape 2513"/>
            <p:cNvCxnSpPr/>
            <p:nvPr/>
          </p:nvCxnSpPr>
          <p:spPr>
            <a:xfrm flipH="1">
              <a:off x="3215087" y="249511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14" name="Shape 2514"/>
            <p:cNvSpPr/>
            <p:nvPr/>
          </p:nvSpPr>
          <p:spPr>
            <a:xfrm flipH="1">
              <a:off x="3251565" y="2395593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5" name="Shape 2515"/>
            <p:cNvCxnSpPr>
              <a:stCxn id="2514" idx="5"/>
            </p:cNvCxnSpPr>
            <p:nvPr/>
          </p:nvCxnSpPr>
          <p:spPr>
            <a:xfrm>
              <a:off x="3260067" y="244362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6" name="Shape 2516"/>
            <p:cNvCxnSpPr/>
            <p:nvPr/>
          </p:nvCxnSpPr>
          <p:spPr>
            <a:xfrm>
              <a:off x="3293344" y="2451864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7" name="Shape 2517"/>
            <p:cNvCxnSpPr/>
            <p:nvPr/>
          </p:nvCxnSpPr>
          <p:spPr>
            <a:xfrm flipH="1">
              <a:off x="3301515" y="2492090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18" name="Shape 2518"/>
            <p:cNvSpPr/>
            <p:nvPr/>
          </p:nvSpPr>
          <p:spPr>
            <a:xfrm rot="10800000">
              <a:off x="2921033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9" name="Shape 2519"/>
            <p:cNvCxnSpPr>
              <a:stCxn id="2518" idx="5"/>
            </p:cNvCxnSpPr>
            <p:nvPr/>
          </p:nvCxnSpPr>
          <p:spPr>
            <a:xfrm rot="10800000">
              <a:off x="2929535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0" name="Shape 2520"/>
            <p:cNvCxnSpPr/>
            <p:nvPr/>
          </p:nvCxnSpPr>
          <p:spPr>
            <a:xfrm rot="10800000" flipH="1">
              <a:off x="2962812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1" name="Shape 2521"/>
            <p:cNvCxnSpPr/>
            <p:nvPr/>
          </p:nvCxnSpPr>
          <p:spPr>
            <a:xfrm rot="10800000">
              <a:off x="2970983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22" name="Shape 2522"/>
            <p:cNvSpPr/>
            <p:nvPr/>
          </p:nvSpPr>
          <p:spPr>
            <a:xfrm rot="10800000" flipH="1">
              <a:off x="3007792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23" name="Shape 2523"/>
            <p:cNvCxnSpPr>
              <a:stCxn id="2522" idx="5"/>
            </p:cNvCxnSpPr>
            <p:nvPr/>
          </p:nvCxnSpPr>
          <p:spPr>
            <a:xfrm rot="10800000">
              <a:off x="3057343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4" name="Shape 2524"/>
            <p:cNvCxnSpPr/>
            <p:nvPr/>
          </p:nvCxnSpPr>
          <p:spPr>
            <a:xfrm rot="10800000">
              <a:off x="3007792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5" name="Shape 2525"/>
            <p:cNvCxnSpPr/>
            <p:nvPr/>
          </p:nvCxnSpPr>
          <p:spPr>
            <a:xfrm rot="10800000" flipH="1">
              <a:off x="3007758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26" name="Shape 2526"/>
            <p:cNvSpPr/>
            <p:nvPr/>
          </p:nvSpPr>
          <p:spPr>
            <a:xfrm rot="10800000">
              <a:off x="3086499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27" name="Shape 2527"/>
            <p:cNvCxnSpPr>
              <a:stCxn id="2526" idx="5"/>
            </p:cNvCxnSpPr>
            <p:nvPr/>
          </p:nvCxnSpPr>
          <p:spPr>
            <a:xfrm rot="10800000">
              <a:off x="3095001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8" name="Shape 2528"/>
            <p:cNvCxnSpPr/>
            <p:nvPr/>
          </p:nvCxnSpPr>
          <p:spPr>
            <a:xfrm rot="10800000" flipH="1">
              <a:off x="3128278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29" name="Shape 2529"/>
            <p:cNvCxnSpPr/>
            <p:nvPr/>
          </p:nvCxnSpPr>
          <p:spPr>
            <a:xfrm rot="10800000">
              <a:off x="3136449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30" name="Shape 2530"/>
            <p:cNvSpPr/>
            <p:nvPr/>
          </p:nvSpPr>
          <p:spPr>
            <a:xfrm rot="10800000" flipH="1">
              <a:off x="3165171" y="2653656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31" name="Shape 2531"/>
            <p:cNvCxnSpPr>
              <a:stCxn id="2530" idx="5"/>
            </p:cNvCxnSpPr>
            <p:nvPr/>
          </p:nvCxnSpPr>
          <p:spPr>
            <a:xfrm rot="10800000">
              <a:off x="3214722" y="255779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32" name="Shape 2532"/>
            <p:cNvCxnSpPr/>
            <p:nvPr/>
          </p:nvCxnSpPr>
          <p:spPr>
            <a:xfrm rot="10800000">
              <a:off x="3165171" y="2608365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33" name="Shape 2533"/>
            <p:cNvCxnSpPr/>
            <p:nvPr/>
          </p:nvCxnSpPr>
          <p:spPr>
            <a:xfrm rot="10800000" flipH="1">
              <a:off x="3165137" y="2559898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34" name="Shape 2534"/>
            <p:cNvSpPr/>
            <p:nvPr/>
          </p:nvSpPr>
          <p:spPr>
            <a:xfrm rot="10800000" flipH="1">
              <a:off x="3249997" y="2655771"/>
              <a:ext cx="58053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35" name="Shape 2535"/>
            <p:cNvCxnSpPr>
              <a:stCxn id="2534" idx="5"/>
            </p:cNvCxnSpPr>
            <p:nvPr/>
          </p:nvCxnSpPr>
          <p:spPr>
            <a:xfrm rot="10800000">
              <a:off x="3299548" y="255991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36" name="Shape 2536"/>
            <p:cNvCxnSpPr/>
            <p:nvPr/>
          </p:nvCxnSpPr>
          <p:spPr>
            <a:xfrm rot="10800000">
              <a:off x="3249997" y="2610480"/>
              <a:ext cx="16274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37" name="Shape 2537"/>
            <p:cNvCxnSpPr/>
            <p:nvPr/>
          </p:nvCxnSpPr>
          <p:spPr>
            <a:xfrm rot="10800000" flipH="1">
              <a:off x="3249963" y="2562013"/>
              <a:ext cx="8137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538" name="Shape 2538"/>
            <p:cNvGrpSpPr/>
            <p:nvPr/>
          </p:nvGrpSpPr>
          <p:grpSpPr>
            <a:xfrm>
              <a:off x="3270949" y="2034037"/>
              <a:ext cx="292909" cy="550983"/>
              <a:chOff x="2348577" y="2017281"/>
              <a:chExt cx="292909" cy="550983"/>
            </a:xfrm>
          </p:grpSpPr>
          <p:sp>
            <p:nvSpPr>
              <p:cNvPr id="2539" name="Shape 2539"/>
              <p:cNvSpPr/>
              <p:nvPr/>
            </p:nvSpPr>
            <p:spPr>
              <a:xfrm>
                <a:off x="2348577" y="2017281"/>
                <a:ext cx="292909" cy="550983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C0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40" name="Shape 2540"/>
              <p:cNvCxnSpPr/>
              <p:nvPr/>
            </p:nvCxnSpPr>
            <p:spPr>
              <a:xfrm flipH="1">
                <a:off x="2602283" y="2297896"/>
                <a:ext cx="2590" cy="795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541" name="Shape 2541"/>
              <p:cNvSpPr/>
              <p:nvPr/>
            </p:nvSpPr>
            <p:spPr>
              <a:xfrm>
                <a:off x="2574515" y="2380928"/>
                <a:ext cx="58053" cy="143182"/>
              </a:xfrm>
              <a:prstGeom prst="ellipse">
                <a:avLst/>
              </a:prstGeom>
              <a:solidFill>
                <a:srgbClr val="C00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42" name="Shape 2542"/>
          <p:cNvGrpSpPr/>
          <p:nvPr/>
        </p:nvGrpSpPr>
        <p:grpSpPr>
          <a:xfrm>
            <a:off x="7793322" y="3154256"/>
            <a:ext cx="928803" cy="778800"/>
            <a:chOff x="7921701" y="3485013"/>
            <a:chExt cx="928803" cy="778800"/>
          </a:xfrm>
        </p:grpSpPr>
        <p:sp>
          <p:nvSpPr>
            <p:cNvPr id="2543" name="Shape 2543"/>
            <p:cNvSpPr/>
            <p:nvPr/>
          </p:nvSpPr>
          <p:spPr>
            <a:xfrm>
              <a:off x="8664340" y="3810932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4" name="Shape 2544"/>
            <p:cNvCxnSpPr>
              <a:stCxn id="2543" idx="5"/>
            </p:cNvCxnSpPr>
            <p:nvPr/>
          </p:nvCxnSpPr>
          <p:spPr>
            <a:xfrm>
              <a:off x="8705616" y="3839826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45" name="Shape 2545"/>
            <p:cNvCxnSpPr/>
            <p:nvPr/>
          </p:nvCxnSpPr>
          <p:spPr>
            <a:xfrm flipH="1">
              <a:off x="8664340" y="3844783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46" name="Shape 2546"/>
            <p:cNvCxnSpPr/>
            <p:nvPr/>
          </p:nvCxnSpPr>
          <p:spPr>
            <a:xfrm>
              <a:off x="8664312" y="3868981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47" name="Shape 2547"/>
            <p:cNvSpPr/>
            <p:nvPr/>
          </p:nvSpPr>
          <p:spPr>
            <a:xfrm flipH="1">
              <a:off x="8736582" y="3811126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8" name="Shape 2548"/>
            <p:cNvCxnSpPr>
              <a:stCxn id="2547" idx="5"/>
            </p:cNvCxnSpPr>
            <p:nvPr/>
          </p:nvCxnSpPr>
          <p:spPr>
            <a:xfrm>
              <a:off x="8743664" y="3840020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49" name="Shape 2549"/>
            <p:cNvCxnSpPr/>
            <p:nvPr/>
          </p:nvCxnSpPr>
          <p:spPr>
            <a:xfrm>
              <a:off x="8771384" y="3844976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0" name="Shape 2550"/>
            <p:cNvCxnSpPr/>
            <p:nvPr/>
          </p:nvCxnSpPr>
          <p:spPr>
            <a:xfrm flipH="1">
              <a:off x="8778190" y="3869175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51" name="Shape 2551"/>
            <p:cNvSpPr/>
            <p:nvPr/>
          </p:nvSpPr>
          <p:spPr>
            <a:xfrm>
              <a:off x="8802145" y="3812943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52" name="Shape 2552"/>
            <p:cNvCxnSpPr/>
            <p:nvPr/>
          </p:nvCxnSpPr>
          <p:spPr>
            <a:xfrm flipH="1">
              <a:off x="8802145" y="3846794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3" name="Shape 2553"/>
            <p:cNvCxnSpPr/>
            <p:nvPr/>
          </p:nvCxnSpPr>
          <p:spPr>
            <a:xfrm>
              <a:off x="8802116" y="3870992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54" name="Shape 2554"/>
            <p:cNvSpPr/>
            <p:nvPr/>
          </p:nvSpPr>
          <p:spPr>
            <a:xfrm rot="10800000">
              <a:off x="8664312" y="3966368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55" name="Shape 2555"/>
            <p:cNvCxnSpPr>
              <a:stCxn id="2554" idx="5"/>
            </p:cNvCxnSpPr>
            <p:nvPr/>
          </p:nvCxnSpPr>
          <p:spPr>
            <a:xfrm rot="10800000">
              <a:off x="8671394" y="3908626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6" name="Shape 2556"/>
            <p:cNvCxnSpPr/>
            <p:nvPr/>
          </p:nvCxnSpPr>
          <p:spPr>
            <a:xfrm rot="10800000" flipH="1">
              <a:off x="8699114" y="3939123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57" name="Shape 2557"/>
            <p:cNvCxnSpPr/>
            <p:nvPr/>
          </p:nvCxnSpPr>
          <p:spPr>
            <a:xfrm rot="10800000">
              <a:off x="8705920" y="3909966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58" name="Shape 2558"/>
            <p:cNvSpPr/>
            <p:nvPr/>
          </p:nvSpPr>
          <p:spPr>
            <a:xfrm rot="10800000" flipH="1">
              <a:off x="8736582" y="3966368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59" name="Shape 2559"/>
            <p:cNvCxnSpPr>
              <a:stCxn id="2558" idx="5"/>
            </p:cNvCxnSpPr>
            <p:nvPr/>
          </p:nvCxnSpPr>
          <p:spPr>
            <a:xfrm rot="10800000">
              <a:off x="8777858" y="3908626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0" name="Shape 2560"/>
            <p:cNvCxnSpPr/>
            <p:nvPr/>
          </p:nvCxnSpPr>
          <p:spPr>
            <a:xfrm rot="10800000">
              <a:off x="8736582" y="3939123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1" name="Shape 2561"/>
            <p:cNvCxnSpPr/>
            <p:nvPr/>
          </p:nvCxnSpPr>
          <p:spPr>
            <a:xfrm rot="10800000" flipH="1">
              <a:off x="8736553" y="3909966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62" name="Shape 2562"/>
            <p:cNvSpPr/>
            <p:nvPr/>
          </p:nvSpPr>
          <p:spPr>
            <a:xfrm rot="10800000">
              <a:off x="8802145" y="3967641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63" name="Shape 2563"/>
            <p:cNvCxnSpPr>
              <a:stCxn id="2562" idx="5"/>
            </p:cNvCxnSpPr>
            <p:nvPr/>
          </p:nvCxnSpPr>
          <p:spPr>
            <a:xfrm rot="10800000">
              <a:off x="8809227" y="3909899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64" name="Shape 2564"/>
            <p:cNvSpPr/>
            <p:nvPr/>
          </p:nvSpPr>
          <p:spPr>
            <a:xfrm>
              <a:off x="8141347" y="3485013"/>
              <a:ext cx="473908" cy="507762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65" name="Shape 256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473905" y="3782440"/>
              <a:ext cx="163828" cy="25507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66" name="Shape 2566"/>
            <p:cNvCxnSpPr>
              <a:stCxn id="2564" idx="1"/>
              <a:endCxn id="2565" idx="0"/>
            </p:cNvCxnSpPr>
            <p:nvPr/>
          </p:nvCxnSpPr>
          <p:spPr>
            <a:xfrm flipH="1">
              <a:off x="8555716" y="3738894"/>
              <a:ext cx="300" cy="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67" name="Shape 2567"/>
            <p:cNvSpPr/>
            <p:nvPr/>
          </p:nvSpPr>
          <p:spPr>
            <a:xfrm rot="10800000">
              <a:off x="8401062" y="3967641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68" name="Shape 2568"/>
            <p:cNvCxnSpPr>
              <a:stCxn id="2567" idx="5"/>
            </p:cNvCxnSpPr>
            <p:nvPr/>
          </p:nvCxnSpPr>
          <p:spPr>
            <a:xfrm rot="10800000">
              <a:off x="8408144" y="3909899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69" name="Shape 2569"/>
            <p:cNvCxnSpPr/>
            <p:nvPr/>
          </p:nvCxnSpPr>
          <p:spPr>
            <a:xfrm rot="10800000" flipH="1">
              <a:off x="8435864" y="3940396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0" name="Shape 2570"/>
            <p:cNvCxnSpPr/>
            <p:nvPr/>
          </p:nvCxnSpPr>
          <p:spPr>
            <a:xfrm rot="10800000">
              <a:off x="8442670" y="3911239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71" name="Shape 2571"/>
            <p:cNvSpPr/>
            <p:nvPr/>
          </p:nvSpPr>
          <p:spPr>
            <a:xfrm rot="10800000" flipH="1">
              <a:off x="8328820" y="3967448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2" name="Shape 2572"/>
            <p:cNvCxnSpPr>
              <a:stCxn id="2571" idx="5"/>
            </p:cNvCxnSpPr>
            <p:nvPr/>
          </p:nvCxnSpPr>
          <p:spPr>
            <a:xfrm rot="10800000">
              <a:off x="8370096" y="3909705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3" name="Shape 2573"/>
            <p:cNvCxnSpPr/>
            <p:nvPr/>
          </p:nvCxnSpPr>
          <p:spPr>
            <a:xfrm rot="10800000">
              <a:off x="8328820" y="3940202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4" name="Shape 2574"/>
            <p:cNvCxnSpPr/>
            <p:nvPr/>
          </p:nvCxnSpPr>
          <p:spPr>
            <a:xfrm rot="10800000" flipH="1">
              <a:off x="8328792" y="3911046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75" name="Shape 2575"/>
            <p:cNvSpPr/>
            <p:nvPr/>
          </p:nvSpPr>
          <p:spPr>
            <a:xfrm rot="10800000">
              <a:off x="8263257" y="3965631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6" name="Shape 2576"/>
            <p:cNvCxnSpPr/>
            <p:nvPr/>
          </p:nvCxnSpPr>
          <p:spPr>
            <a:xfrm rot="10800000" flipH="1">
              <a:off x="8298059" y="3938385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7" name="Shape 2577"/>
            <p:cNvCxnSpPr/>
            <p:nvPr/>
          </p:nvCxnSpPr>
          <p:spPr>
            <a:xfrm rot="10800000">
              <a:off x="8304866" y="3909229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78" name="Shape 2578"/>
            <p:cNvSpPr/>
            <p:nvPr/>
          </p:nvSpPr>
          <p:spPr>
            <a:xfrm flipH="1">
              <a:off x="8328820" y="3812205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9" name="Shape 2579"/>
            <p:cNvCxnSpPr>
              <a:stCxn id="2578" idx="5"/>
            </p:cNvCxnSpPr>
            <p:nvPr/>
          </p:nvCxnSpPr>
          <p:spPr>
            <a:xfrm>
              <a:off x="8335902" y="3841099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0" name="Shape 2580"/>
            <p:cNvCxnSpPr/>
            <p:nvPr/>
          </p:nvCxnSpPr>
          <p:spPr>
            <a:xfrm>
              <a:off x="8363622" y="3846056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1" name="Shape 2581"/>
            <p:cNvCxnSpPr/>
            <p:nvPr/>
          </p:nvCxnSpPr>
          <p:spPr>
            <a:xfrm flipH="1">
              <a:off x="8370429" y="3870254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82" name="Shape 2582"/>
            <p:cNvSpPr/>
            <p:nvPr/>
          </p:nvSpPr>
          <p:spPr>
            <a:xfrm>
              <a:off x="8263257" y="3810932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83" name="Shape 2583"/>
            <p:cNvCxnSpPr>
              <a:stCxn id="2582" idx="5"/>
            </p:cNvCxnSpPr>
            <p:nvPr/>
          </p:nvCxnSpPr>
          <p:spPr>
            <a:xfrm>
              <a:off x="8304533" y="3839826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4" name="Shape 2584"/>
            <p:cNvCxnSpPr/>
            <p:nvPr/>
          </p:nvCxnSpPr>
          <p:spPr>
            <a:xfrm>
              <a:off x="8554717" y="4033204"/>
              <a:ext cx="0" cy="6770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85" name="Shape 2585"/>
            <p:cNvSpPr/>
            <p:nvPr/>
          </p:nvSpPr>
          <p:spPr>
            <a:xfrm>
              <a:off x="8430120" y="4094559"/>
              <a:ext cx="241790" cy="169254"/>
            </a:xfrm>
            <a:prstGeom prst="cloud">
              <a:avLst/>
            </a:prstGeom>
            <a:solidFill>
              <a:srgbClr val="92D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Shape 2586"/>
            <p:cNvSpPr/>
            <p:nvPr/>
          </p:nvSpPr>
          <p:spPr>
            <a:xfrm>
              <a:off x="7921729" y="3809659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87" name="Shape 2587"/>
            <p:cNvCxnSpPr>
              <a:stCxn id="2586" idx="5"/>
            </p:cNvCxnSpPr>
            <p:nvPr/>
          </p:nvCxnSpPr>
          <p:spPr>
            <a:xfrm>
              <a:off x="7963005" y="3838553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8" name="Shape 2588"/>
            <p:cNvCxnSpPr/>
            <p:nvPr/>
          </p:nvCxnSpPr>
          <p:spPr>
            <a:xfrm flipH="1">
              <a:off x="7921729" y="3843510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89" name="Shape 2589"/>
            <p:cNvCxnSpPr/>
            <p:nvPr/>
          </p:nvCxnSpPr>
          <p:spPr>
            <a:xfrm>
              <a:off x="7921701" y="3867709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90" name="Shape 2590"/>
            <p:cNvSpPr/>
            <p:nvPr/>
          </p:nvSpPr>
          <p:spPr>
            <a:xfrm flipH="1">
              <a:off x="7993971" y="3809853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91" name="Shape 2591"/>
            <p:cNvCxnSpPr>
              <a:stCxn id="2590" idx="5"/>
            </p:cNvCxnSpPr>
            <p:nvPr/>
          </p:nvCxnSpPr>
          <p:spPr>
            <a:xfrm>
              <a:off x="8001053" y="3838747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2" name="Shape 2592"/>
            <p:cNvCxnSpPr/>
            <p:nvPr/>
          </p:nvCxnSpPr>
          <p:spPr>
            <a:xfrm>
              <a:off x="8028773" y="3843704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3" name="Shape 2593"/>
            <p:cNvCxnSpPr/>
            <p:nvPr/>
          </p:nvCxnSpPr>
          <p:spPr>
            <a:xfrm flipH="1">
              <a:off x="8035580" y="3867903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94" name="Shape 2594"/>
            <p:cNvSpPr/>
            <p:nvPr/>
          </p:nvSpPr>
          <p:spPr>
            <a:xfrm>
              <a:off x="8059534" y="3811670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95" name="Shape 2595"/>
            <p:cNvCxnSpPr>
              <a:stCxn id="2594" idx="5"/>
            </p:cNvCxnSpPr>
            <p:nvPr/>
          </p:nvCxnSpPr>
          <p:spPr>
            <a:xfrm>
              <a:off x="8100811" y="3840564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6" name="Shape 2596"/>
            <p:cNvCxnSpPr/>
            <p:nvPr/>
          </p:nvCxnSpPr>
          <p:spPr>
            <a:xfrm flipH="1">
              <a:off x="8059534" y="3845521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97" name="Shape 2597"/>
            <p:cNvCxnSpPr/>
            <p:nvPr/>
          </p:nvCxnSpPr>
          <p:spPr>
            <a:xfrm>
              <a:off x="8059505" y="3869720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98" name="Shape 2598"/>
            <p:cNvSpPr/>
            <p:nvPr/>
          </p:nvSpPr>
          <p:spPr>
            <a:xfrm flipH="1">
              <a:off x="8125040" y="3811670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99" name="Shape 2599"/>
            <p:cNvCxnSpPr>
              <a:stCxn id="2598" idx="5"/>
            </p:cNvCxnSpPr>
            <p:nvPr/>
          </p:nvCxnSpPr>
          <p:spPr>
            <a:xfrm>
              <a:off x="8132122" y="3840564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0" name="Shape 2600"/>
            <p:cNvCxnSpPr/>
            <p:nvPr/>
          </p:nvCxnSpPr>
          <p:spPr>
            <a:xfrm>
              <a:off x="8159842" y="3845521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1" name="Shape 2601"/>
            <p:cNvCxnSpPr/>
            <p:nvPr/>
          </p:nvCxnSpPr>
          <p:spPr>
            <a:xfrm flipH="1">
              <a:off x="8166649" y="3869720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02" name="Shape 2602"/>
            <p:cNvSpPr/>
            <p:nvPr/>
          </p:nvSpPr>
          <p:spPr>
            <a:xfrm flipH="1">
              <a:off x="8197035" y="3809853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03" name="Shape 2603"/>
            <p:cNvCxnSpPr>
              <a:stCxn id="2602" idx="5"/>
            </p:cNvCxnSpPr>
            <p:nvPr/>
          </p:nvCxnSpPr>
          <p:spPr>
            <a:xfrm>
              <a:off x="8204117" y="3838747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4" name="Shape 2604"/>
            <p:cNvCxnSpPr/>
            <p:nvPr/>
          </p:nvCxnSpPr>
          <p:spPr>
            <a:xfrm>
              <a:off x="8231837" y="3843704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5" name="Shape 2605"/>
            <p:cNvCxnSpPr/>
            <p:nvPr/>
          </p:nvCxnSpPr>
          <p:spPr>
            <a:xfrm flipH="1">
              <a:off x="8238643" y="3867903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06" name="Shape 2606"/>
            <p:cNvSpPr/>
            <p:nvPr/>
          </p:nvSpPr>
          <p:spPr>
            <a:xfrm rot="10800000">
              <a:off x="7921701" y="3965096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07" name="Shape 2607"/>
            <p:cNvCxnSpPr>
              <a:stCxn id="2606" idx="5"/>
            </p:cNvCxnSpPr>
            <p:nvPr/>
          </p:nvCxnSpPr>
          <p:spPr>
            <a:xfrm rot="10800000">
              <a:off x="7928783" y="3907353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8" name="Shape 2608"/>
            <p:cNvCxnSpPr/>
            <p:nvPr/>
          </p:nvCxnSpPr>
          <p:spPr>
            <a:xfrm rot="10800000" flipH="1">
              <a:off x="7956503" y="3937850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09" name="Shape 2609"/>
            <p:cNvCxnSpPr/>
            <p:nvPr/>
          </p:nvCxnSpPr>
          <p:spPr>
            <a:xfrm rot="10800000">
              <a:off x="7963309" y="3908694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10" name="Shape 2610"/>
            <p:cNvSpPr/>
            <p:nvPr/>
          </p:nvSpPr>
          <p:spPr>
            <a:xfrm rot="10800000" flipH="1">
              <a:off x="7993971" y="3965096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11" name="Shape 2611"/>
            <p:cNvCxnSpPr>
              <a:stCxn id="2610" idx="5"/>
            </p:cNvCxnSpPr>
            <p:nvPr/>
          </p:nvCxnSpPr>
          <p:spPr>
            <a:xfrm rot="10800000">
              <a:off x="8035247" y="3907353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2" name="Shape 2612"/>
            <p:cNvCxnSpPr/>
            <p:nvPr/>
          </p:nvCxnSpPr>
          <p:spPr>
            <a:xfrm rot="10800000">
              <a:off x="7993971" y="3937850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3" name="Shape 2613"/>
            <p:cNvCxnSpPr/>
            <p:nvPr/>
          </p:nvCxnSpPr>
          <p:spPr>
            <a:xfrm rot="10800000" flipH="1">
              <a:off x="7993943" y="3908694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14" name="Shape 2614"/>
            <p:cNvSpPr/>
            <p:nvPr/>
          </p:nvSpPr>
          <p:spPr>
            <a:xfrm rot="10800000">
              <a:off x="8059535" y="3966368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15" name="Shape 2615"/>
            <p:cNvCxnSpPr>
              <a:stCxn id="2614" idx="5"/>
            </p:cNvCxnSpPr>
            <p:nvPr/>
          </p:nvCxnSpPr>
          <p:spPr>
            <a:xfrm rot="10800000">
              <a:off x="8066617" y="3908626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6" name="Shape 2616"/>
            <p:cNvCxnSpPr/>
            <p:nvPr/>
          </p:nvCxnSpPr>
          <p:spPr>
            <a:xfrm rot="10800000" flipH="1">
              <a:off x="8094337" y="3939123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17" name="Shape 2617"/>
            <p:cNvCxnSpPr/>
            <p:nvPr/>
          </p:nvCxnSpPr>
          <p:spPr>
            <a:xfrm rot="10800000">
              <a:off x="8101143" y="3909966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18" name="Shape 2618"/>
            <p:cNvSpPr/>
            <p:nvPr/>
          </p:nvSpPr>
          <p:spPr>
            <a:xfrm rot="10800000" flipH="1">
              <a:off x="8125069" y="3965096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19" name="Shape 2619"/>
            <p:cNvCxnSpPr>
              <a:stCxn id="2618" idx="5"/>
            </p:cNvCxnSpPr>
            <p:nvPr/>
          </p:nvCxnSpPr>
          <p:spPr>
            <a:xfrm rot="10800000">
              <a:off x="8166345" y="3907353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0" name="Shape 2620"/>
            <p:cNvCxnSpPr/>
            <p:nvPr/>
          </p:nvCxnSpPr>
          <p:spPr>
            <a:xfrm rot="10800000">
              <a:off x="8125069" y="3937850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1" name="Shape 2621"/>
            <p:cNvCxnSpPr/>
            <p:nvPr/>
          </p:nvCxnSpPr>
          <p:spPr>
            <a:xfrm rot="10800000" flipH="1">
              <a:off x="8125040" y="3908694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22" name="Shape 2622"/>
            <p:cNvSpPr/>
            <p:nvPr/>
          </p:nvSpPr>
          <p:spPr>
            <a:xfrm rot="10800000" flipH="1">
              <a:off x="8195729" y="3966368"/>
              <a:ext cx="48358" cy="3385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23" name="Shape 2623"/>
            <p:cNvCxnSpPr>
              <a:stCxn id="2622" idx="5"/>
            </p:cNvCxnSpPr>
            <p:nvPr/>
          </p:nvCxnSpPr>
          <p:spPr>
            <a:xfrm rot="10800000">
              <a:off x="8237005" y="3908626"/>
              <a:ext cx="0" cy="627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4" name="Shape 2624"/>
            <p:cNvCxnSpPr/>
            <p:nvPr/>
          </p:nvCxnSpPr>
          <p:spPr>
            <a:xfrm rot="10800000">
              <a:off x="8195729" y="3939123"/>
              <a:ext cx="13556" cy="27246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25" name="Shape 2625"/>
            <p:cNvCxnSpPr/>
            <p:nvPr/>
          </p:nvCxnSpPr>
          <p:spPr>
            <a:xfrm rot="10800000" flipH="1">
              <a:off x="8195701" y="3909966"/>
              <a:ext cx="6778" cy="32203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626" name="Shape 2626"/>
            <p:cNvGrpSpPr/>
            <p:nvPr/>
          </p:nvGrpSpPr>
          <p:grpSpPr>
            <a:xfrm>
              <a:off x="8213182" y="3592352"/>
              <a:ext cx="243994" cy="331455"/>
              <a:chOff x="2348577" y="2017281"/>
              <a:chExt cx="292909" cy="550983"/>
            </a:xfrm>
          </p:grpSpPr>
          <p:sp>
            <p:nvSpPr>
              <p:cNvPr id="2627" name="Shape 2627"/>
              <p:cNvSpPr/>
              <p:nvPr/>
            </p:nvSpPr>
            <p:spPr>
              <a:xfrm>
                <a:off x="2348577" y="2017281"/>
                <a:ext cx="292909" cy="550983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92D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628" name="Shape 2628"/>
              <p:cNvCxnSpPr/>
              <p:nvPr/>
            </p:nvCxnSpPr>
            <p:spPr>
              <a:xfrm flipH="1">
                <a:off x="2602283" y="2297896"/>
                <a:ext cx="2590" cy="79554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29" name="Shape 2629"/>
              <p:cNvSpPr/>
              <p:nvPr/>
            </p:nvSpPr>
            <p:spPr>
              <a:xfrm>
                <a:off x="2574515" y="2380928"/>
                <a:ext cx="58053" cy="143182"/>
              </a:xfrm>
              <a:prstGeom prst="ellipse">
                <a:avLst/>
              </a:prstGeom>
              <a:solidFill>
                <a:srgbClr val="92D05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30" name="Shape 2630"/>
          <p:cNvSpPr/>
          <p:nvPr/>
        </p:nvSpPr>
        <p:spPr>
          <a:xfrm>
            <a:off x="7439250" y="3476976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1" name="Shape 2631"/>
          <p:cNvCxnSpPr>
            <a:stCxn id="2630" idx="5"/>
          </p:cNvCxnSpPr>
          <p:nvPr/>
        </p:nvCxnSpPr>
        <p:spPr>
          <a:xfrm>
            <a:off x="7480526" y="3505870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2" name="Shape 2632"/>
          <p:cNvCxnSpPr/>
          <p:nvPr/>
        </p:nvCxnSpPr>
        <p:spPr>
          <a:xfrm flipH="1">
            <a:off x="7439250" y="3510827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3" name="Shape 2633"/>
          <p:cNvCxnSpPr/>
          <p:nvPr/>
        </p:nvCxnSpPr>
        <p:spPr>
          <a:xfrm>
            <a:off x="7439222" y="3535026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4" name="Shape 2634"/>
          <p:cNvSpPr/>
          <p:nvPr/>
        </p:nvSpPr>
        <p:spPr>
          <a:xfrm flipH="1">
            <a:off x="7511492" y="3477170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5" name="Shape 2635"/>
          <p:cNvCxnSpPr>
            <a:stCxn id="2634" idx="5"/>
          </p:cNvCxnSpPr>
          <p:nvPr/>
        </p:nvCxnSpPr>
        <p:spPr>
          <a:xfrm>
            <a:off x="7518574" y="3506064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6" name="Shape 2636"/>
          <p:cNvCxnSpPr/>
          <p:nvPr/>
        </p:nvCxnSpPr>
        <p:spPr>
          <a:xfrm>
            <a:off x="7546294" y="3511021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7" name="Shape 2637"/>
          <p:cNvCxnSpPr/>
          <p:nvPr/>
        </p:nvCxnSpPr>
        <p:spPr>
          <a:xfrm flipH="1">
            <a:off x="7553101" y="3535220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8" name="Shape 2638"/>
          <p:cNvSpPr/>
          <p:nvPr/>
        </p:nvSpPr>
        <p:spPr>
          <a:xfrm>
            <a:off x="7577055" y="3478987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39" name="Shape 2639"/>
          <p:cNvCxnSpPr>
            <a:stCxn id="2638" idx="5"/>
          </p:cNvCxnSpPr>
          <p:nvPr/>
        </p:nvCxnSpPr>
        <p:spPr>
          <a:xfrm>
            <a:off x="7618331" y="3507881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0" name="Shape 2640"/>
          <p:cNvCxnSpPr/>
          <p:nvPr/>
        </p:nvCxnSpPr>
        <p:spPr>
          <a:xfrm flipH="1">
            <a:off x="7577055" y="3512838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1" name="Shape 2641"/>
          <p:cNvCxnSpPr/>
          <p:nvPr/>
        </p:nvCxnSpPr>
        <p:spPr>
          <a:xfrm>
            <a:off x="7577026" y="3537037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2" name="Shape 2642"/>
          <p:cNvSpPr/>
          <p:nvPr/>
        </p:nvSpPr>
        <p:spPr>
          <a:xfrm flipH="1">
            <a:off x="7642561" y="3478987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3" name="Shape 2643"/>
          <p:cNvCxnSpPr>
            <a:stCxn id="2642" idx="5"/>
          </p:cNvCxnSpPr>
          <p:nvPr/>
        </p:nvCxnSpPr>
        <p:spPr>
          <a:xfrm>
            <a:off x="7649643" y="3507881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4" name="Shape 2644"/>
          <p:cNvCxnSpPr/>
          <p:nvPr/>
        </p:nvCxnSpPr>
        <p:spPr>
          <a:xfrm>
            <a:off x="7677363" y="3512838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5" name="Shape 2645"/>
          <p:cNvCxnSpPr/>
          <p:nvPr/>
        </p:nvCxnSpPr>
        <p:spPr>
          <a:xfrm flipH="1">
            <a:off x="7684170" y="3537037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46" name="Shape 2646"/>
          <p:cNvSpPr/>
          <p:nvPr/>
        </p:nvSpPr>
        <p:spPr>
          <a:xfrm flipH="1">
            <a:off x="7714556" y="3477170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7" name="Shape 2647"/>
          <p:cNvCxnSpPr>
            <a:stCxn id="2646" idx="5"/>
          </p:cNvCxnSpPr>
          <p:nvPr/>
        </p:nvCxnSpPr>
        <p:spPr>
          <a:xfrm>
            <a:off x="7721638" y="3506064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8" name="Shape 2648"/>
          <p:cNvCxnSpPr/>
          <p:nvPr/>
        </p:nvCxnSpPr>
        <p:spPr>
          <a:xfrm>
            <a:off x="7749358" y="3511021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49" name="Shape 2649"/>
          <p:cNvCxnSpPr/>
          <p:nvPr/>
        </p:nvCxnSpPr>
        <p:spPr>
          <a:xfrm flipH="1">
            <a:off x="7756164" y="3535220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0" name="Shape 2650"/>
          <p:cNvSpPr/>
          <p:nvPr/>
        </p:nvSpPr>
        <p:spPr>
          <a:xfrm rot="10800000">
            <a:off x="7439222" y="3632413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1" name="Shape 2651"/>
          <p:cNvCxnSpPr>
            <a:stCxn id="2650" idx="5"/>
          </p:cNvCxnSpPr>
          <p:nvPr/>
        </p:nvCxnSpPr>
        <p:spPr>
          <a:xfrm rot="10800000">
            <a:off x="7446304" y="3574670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2" name="Shape 2652"/>
          <p:cNvCxnSpPr/>
          <p:nvPr/>
        </p:nvCxnSpPr>
        <p:spPr>
          <a:xfrm rot="10800000" flipH="1">
            <a:off x="7474024" y="3605167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3" name="Shape 2653"/>
          <p:cNvCxnSpPr/>
          <p:nvPr/>
        </p:nvCxnSpPr>
        <p:spPr>
          <a:xfrm rot="10800000">
            <a:off x="7480830" y="3576011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4" name="Shape 2654"/>
          <p:cNvSpPr/>
          <p:nvPr/>
        </p:nvSpPr>
        <p:spPr>
          <a:xfrm rot="10800000" flipH="1">
            <a:off x="7511492" y="3632413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5" name="Shape 2655"/>
          <p:cNvCxnSpPr>
            <a:stCxn id="2654" idx="5"/>
          </p:cNvCxnSpPr>
          <p:nvPr/>
        </p:nvCxnSpPr>
        <p:spPr>
          <a:xfrm rot="10800000">
            <a:off x="7552768" y="3574670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6" name="Shape 2656"/>
          <p:cNvCxnSpPr/>
          <p:nvPr/>
        </p:nvCxnSpPr>
        <p:spPr>
          <a:xfrm rot="10800000">
            <a:off x="7511492" y="3605167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7" name="Shape 2657"/>
          <p:cNvCxnSpPr/>
          <p:nvPr/>
        </p:nvCxnSpPr>
        <p:spPr>
          <a:xfrm rot="10800000" flipH="1">
            <a:off x="7511464" y="3576011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58" name="Shape 2658"/>
          <p:cNvSpPr/>
          <p:nvPr/>
        </p:nvSpPr>
        <p:spPr>
          <a:xfrm rot="10800000">
            <a:off x="7577056" y="3633685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9" name="Shape 2659"/>
          <p:cNvCxnSpPr>
            <a:stCxn id="2658" idx="5"/>
          </p:cNvCxnSpPr>
          <p:nvPr/>
        </p:nvCxnSpPr>
        <p:spPr>
          <a:xfrm rot="10800000">
            <a:off x="7584138" y="3575942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0" name="Shape 2660"/>
          <p:cNvCxnSpPr/>
          <p:nvPr/>
        </p:nvCxnSpPr>
        <p:spPr>
          <a:xfrm rot="10800000" flipH="1">
            <a:off x="7611858" y="3606440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1" name="Shape 2661"/>
          <p:cNvCxnSpPr/>
          <p:nvPr/>
        </p:nvCxnSpPr>
        <p:spPr>
          <a:xfrm rot="10800000">
            <a:off x="7618664" y="3577283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2" name="Shape 2662"/>
          <p:cNvSpPr/>
          <p:nvPr/>
        </p:nvSpPr>
        <p:spPr>
          <a:xfrm rot="10800000" flipH="1">
            <a:off x="7642590" y="3632413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3" name="Shape 2663"/>
          <p:cNvCxnSpPr>
            <a:stCxn id="2662" idx="5"/>
          </p:cNvCxnSpPr>
          <p:nvPr/>
        </p:nvCxnSpPr>
        <p:spPr>
          <a:xfrm rot="10800000">
            <a:off x="7683866" y="3574670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4" name="Shape 2664"/>
          <p:cNvCxnSpPr/>
          <p:nvPr/>
        </p:nvCxnSpPr>
        <p:spPr>
          <a:xfrm rot="10800000">
            <a:off x="7642590" y="3605167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5" name="Shape 2665"/>
          <p:cNvCxnSpPr/>
          <p:nvPr/>
        </p:nvCxnSpPr>
        <p:spPr>
          <a:xfrm rot="10800000" flipH="1">
            <a:off x="7642561" y="3576011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6" name="Shape 2666"/>
          <p:cNvSpPr/>
          <p:nvPr/>
        </p:nvSpPr>
        <p:spPr>
          <a:xfrm rot="10800000" flipH="1">
            <a:off x="7713250" y="3633685"/>
            <a:ext cx="48358" cy="33851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67" name="Shape 2667"/>
          <p:cNvCxnSpPr>
            <a:stCxn id="2666" idx="5"/>
          </p:cNvCxnSpPr>
          <p:nvPr/>
        </p:nvCxnSpPr>
        <p:spPr>
          <a:xfrm rot="10800000">
            <a:off x="7754526" y="3575942"/>
            <a:ext cx="0" cy="62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8" name="Shape 2668"/>
          <p:cNvCxnSpPr/>
          <p:nvPr/>
        </p:nvCxnSpPr>
        <p:spPr>
          <a:xfrm rot="10800000">
            <a:off x="7713250" y="3606440"/>
            <a:ext cx="13556" cy="272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69" name="Shape 2669"/>
          <p:cNvCxnSpPr/>
          <p:nvPr/>
        </p:nvCxnSpPr>
        <p:spPr>
          <a:xfrm rot="10800000" flipH="1">
            <a:off x="7713222" y="3577283"/>
            <a:ext cx="6778" cy="3220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0" name="Shape 2670"/>
          <p:cNvSpPr txBox="1"/>
          <p:nvPr/>
        </p:nvSpPr>
        <p:spPr>
          <a:xfrm>
            <a:off x="6696236" y="3968896"/>
            <a:ext cx="7970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Inactive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1" name="Shape 2671"/>
          <p:cNvSpPr txBox="1"/>
          <p:nvPr/>
        </p:nvSpPr>
        <p:spPr>
          <a:xfrm>
            <a:off x="7990441" y="3970221"/>
            <a:ext cx="8801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Receptor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2" name="Shape 26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0531" y="1920731"/>
            <a:ext cx="315545" cy="3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Shape 26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338872">
            <a:off x="7320491" y="2170847"/>
            <a:ext cx="315545" cy="3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4" name="Shape 26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854214">
            <a:off x="7732598" y="2284939"/>
            <a:ext cx="315545" cy="3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Shape 26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367629">
            <a:off x="7543087" y="2154675"/>
            <a:ext cx="315545" cy="3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Shape 26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27354">
            <a:off x="7264286" y="2456730"/>
            <a:ext cx="315545" cy="31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7" name="Shape 26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33426">
            <a:off x="7522728" y="2377931"/>
            <a:ext cx="315545" cy="318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8" name="Shape 2678"/>
          <p:cNvCxnSpPr/>
          <p:nvPr/>
        </p:nvCxnSpPr>
        <p:spPr>
          <a:xfrm flipH="1">
            <a:off x="7083164" y="2822652"/>
            <a:ext cx="198005" cy="31831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679" name="Shape 2679"/>
          <p:cNvSpPr txBox="1"/>
          <p:nvPr/>
        </p:nvSpPr>
        <p:spPr>
          <a:xfrm>
            <a:off x="7097329" y="1720061"/>
            <a:ext cx="103906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pool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03912">
            <a:off x="668171" y="2138108"/>
            <a:ext cx="98247" cy="7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82436">
            <a:off x="1186248" y="2347009"/>
            <a:ext cx="98247" cy="7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82436">
            <a:off x="1850073" y="2733758"/>
            <a:ext cx="98247" cy="7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5760">
            <a:off x="2254762" y="3347097"/>
            <a:ext cx="98247" cy="7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Shape 2684"/>
          <p:cNvSpPr txBox="1"/>
          <p:nvPr/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sym typeface="Arial"/>
              </a:rPr>
              <a:t>PART 6</a:t>
            </a:r>
            <a:endParaRPr sz="2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sym typeface="Arial"/>
              </a:rPr>
              <a:t>Physiological roles of peptide hormones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Shape 2694"/>
          <p:cNvSpPr txBox="1"/>
          <p:nvPr/>
        </p:nvSpPr>
        <p:spPr>
          <a:xfrm>
            <a:off x="344425" y="129641"/>
            <a:ext cx="8424428" cy="93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 peptides regulate stem cell identity throughout the plant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425" y="1295400"/>
            <a:ext cx="8613165" cy="4576758"/>
            <a:chOff x="344425" y="1448780"/>
            <a:chExt cx="8613165" cy="4576758"/>
          </a:xfrm>
        </p:grpSpPr>
        <p:sp>
          <p:nvSpPr>
            <p:cNvPr id="2690" name="Shape 2690"/>
            <p:cNvSpPr/>
            <p:nvPr/>
          </p:nvSpPr>
          <p:spPr>
            <a:xfrm rot="-4156751" flipH="1">
              <a:off x="4920184" y="4093355"/>
              <a:ext cx="136574" cy="87173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Shape 2691"/>
            <p:cNvSpPr/>
            <p:nvPr/>
          </p:nvSpPr>
          <p:spPr>
            <a:xfrm rot="7366072" flipH="1">
              <a:off x="4154625" y="2396096"/>
              <a:ext cx="136574" cy="688602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Shape 2692"/>
            <p:cNvSpPr/>
            <p:nvPr/>
          </p:nvSpPr>
          <p:spPr>
            <a:xfrm rot="-3375836" flipH="1">
              <a:off x="4917840" y="1826513"/>
              <a:ext cx="136574" cy="661704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Shape 2693"/>
            <p:cNvSpPr/>
            <p:nvPr/>
          </p:nvSpPr>
          <p:spPr>
            <a:xfrm rot="7366072" flipH="1">
              <a:off x="3708243" y="4577929"/>
              <a:ext cx="136574" cy="1432457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95" name="Shape 269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07904" y="1700808"/>
              <a:ext cx="1434522" cy="412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6" name="Shape 2696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8007" y="3861048"/>
              <a:ext cx="3599583" cy="1908212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697" name="Shape 269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425" y="1631623"/>
              <a:ext cx="3636404" cy="1500016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698" name="Shape 2698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604" y="3850207"/>
              <a:ext cx="2196244" cy="2096413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699" name="Shape 2699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0072" y="1448780"/>
              <a:ext cx="3624808" cy="198022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700" name="Shape 2700"/>
            <p:cNvSpPr/>
            <p:nvPr/>
          </p:nvSpPr>
          <p:spPr>
            <a:xfrm>
              <a:off x="4327406" y="1631623"/>
              <a:ext cx="432048" cy="393221"/>
            </a:xfrm>
            <a:prstGeom prst="ellipse">
              <a:avLst/>
            </a:prstGeom>
            <a:noFill/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Shape 2701"/>
            <p:cNvSpPr/>
            <p:nvPr/>
          </p:nvSpPr>
          <p:spPr>
            <a:xfrm>
              <a:off x="4325289" y="5632317"/>
              <a:ext cx="432048" cy="393221"/>
            </a:xfrm>
            <a:prstGeom prst="ellipse">
              <a:avLst/>
            </a:prstGeom>
            <a:noFill/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67649" y="6126480"/>
            <a:ext cx="72763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Betsuyaku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Sawa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and Yamada, M. (2011). The Function of the CLE Peptides in Plant Development and Plant-Microbe Interactions. The Arabidopsis Book 9: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e0149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0" name="Shape 28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52731">
            <a:off x="250747" y="1709007"/>
            <a:ext cx="1761897" cy="168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707" name="Shape 2707"/>
          <p:cNvSpPr txBox="1"/>
          <p:nvPr/>
        </p:nvSpPr>
        <p:spPr>
          <a:xfrm>
            <a:off x="228601" y="75982"/>
            <a:ext cx="86106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IDA regulates cell separation events through cell wall remodeling &amp; degradation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08" name="Shape 2708"/>
          <p:cNvSpPr txBox="1"/>
          <p:nvPr/>
        </p:nvSpPr>
        <p:spPr>
          <a:xfrm>
            <a:off x="359532" y="1304764"/>
            <a:ext cx="3132011" cy="369332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8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Floral organ abscission</a:t>
            </a:r>
            <a:endParaRPr sz="18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9" name="Shape 2709"/>
          <p:cNvSpPr txBox="1"/>
          <p:nvPr/>
        </p:nvSpPr>
        <p:spPr>
          <a:xfrm>
            <a:off x="368759" y="3937729"/>
            <a:ext cx="3127779" cy="369332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➢"/>
            </a:pPr>
            <a:r>
              <a:rPr lang="en-US" sz="18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Lateral root emergence</a:t>
            </a:r>
            <a:endParaRPr sz="1800" b="1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0" name="Shape 2710"/>
          <p:cNvSpPr txBox="1"/>
          <p:nvPr/>
        </p:nvSpPr>
        <p:spPr>
          <a:xfrm>
            <a:off x="667054" y="4275659"/>
            <a:ext cx="2858475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wall degradation in </a:t>
            </a:r>
            <a:r>
              <a:rPr lang="en-US" sz="11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overlying cells</a:t>
            </a:r>
            <a:endParaRPr dirty="0"/>
          </a:p>
        </p:txBody>
      </p:sp>
      <p:pic>
        <p:nvPicPr>
          <p:cNvPr id="2711" name="Shape 27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7812" y="4549797"/>
            <a:ext cx="1872000" cy="140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3" name="Shape 2713"/>
          <p:cNvGrpSpPr/>
          <p:nvPr/>
        </p:nvGrpSpPr>
        <p:grpSpPr>
          <a:xfrm>
            <a:off x="5013998" y="4114800"/>
            <a:ext cx="638362" cy="1340412"/>
            <a:chOff x="4458830" y="4136714"/>
            <a:chExt cx="638362" cy="1340412"/>
          </a:xfrm>
        </p:grpSpPr>
        <p:grpSp>
          <p:nvGrpSpPr>
            <p:cNvPr id="2714" name="Shape 2714"/>
            <p:cNvGrpSpPr/>
            <p:nvPr/>
          </p:nvGrpSpPr>
          <p:grpSpPr>
            <a:xfrm>
              <a:off x="4458830" y="4334096"/>
              <a:ext cx="638362" cy="977437"/>
              <a:chOff x="4458830" y="4334096"/>
              <a:chExt cx="638362" cy="977437"/>
            </a:xfrm>
          </p:grpSpPr>
          <p:sp>
            <p:nvSpPr>
              <p:cNvPr id="2715" name="Shape 2715"/>
              <p:cNvSpPr/>
              <p:nvPr/>
            </p:nvSpPr>
            <p:spPr>
              <a:xfrm>
                <a:off x="4949371" y="4406104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Shape 2716"/>
              <p:cNvSpPr/>
              <p:nvPr/>
            </p:nvSpPr>
            <p:spPr>
              <a:xfrm>
                <a:off x="4948639" y="483815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Shape 2717"/>
              <p:cNvSpPr/>
              <p:nvPr/>
            </p:nvSpPr>
            <p:spPr>
              <a:xfrm>
                <a:off x="4461350" y="4334096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Shape 2718"/>
              <p:cNvSpPr/>
              <p:nvPr/>
            </p:nvSpPr>
            <p:spPr>
              <a:xfrm>
                <a:off x="4613750" y="4486496"/>
                <a:ext cx="147821" cy="324036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Shape 2719"/>
              <p:cNvSpPr/>
              <p:nvPr/>
            </p:nvSpPr>
            <p:spPr>
              <a:xfrm>
                <a:off x="4776792" y="434759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Shape 2720"/>
              <p:cNvSpPr/>
              <p:nvPr/>
            </p:nvSpPr>
            <p:spPr>
              <a:xfrm>
                <a:off x="4458830" y="4658132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Shape 2721"/>
              <p:cNvSpPr/>
              <p:nvPr/>
            </p:nvSpPr>
            <p:spPr>
              <a:xfrm>
                <a:off x="4461350" y="4987497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Shape 2722"/>
              <p:cNvSpPr/>
              <p:nvPr/>
            </p:nvSpPr>
            <p:spPr>
              <a:xfrm>
                <a:off x="4618329" y="4809960"/>
                <a:ext cx="147821" cy="324036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Shape 2723"/>
              <p:cNvSpPr/>
              <p:nvPr/>
            </p:nvSpPr>
            <p:spPr>
              <a:xfrm>
                <a:off x="4781371" y="477959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4" name="Shape 2724"/>
            <p:cNvSpPr/>
            <p:nvPr/>
          </p:nvSpPr>
          <p:spPr>
            <a:xfrm>
              <a:off x="4613750" y="5153090"/>
              <a:ext cx="147821" cy="32403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Shape 2725"/>
            <p:cNvSpPr/>
            <p:nvPr/>
          </p:nvSpPr>
          <p:spPr>
            <a:xfrm>
              <a:off x="4610878" y="4136714"/>
              <a:ext cx="147821" cy="32403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6" name="Shape 2726"/>
          <p:cNvGrpSpPr/>
          <p:nvPr/>
        </p:nvGrpSpPr>
        <p:grpSpPr>
          <a:xfrm>
            <a:off x="6433022" y="4149794"/>
            <a:ext cx="638362" cy="1340412"/>
            <a:chOff x="4458830" y="4136714"/>
            <a:chExt cx="638362" cy="1340412"/>
          </a:xfrm>
        </p:grpSpPr>
        <p:grpSp>
          <p:nvGrpSpPr>
            <p:cNvPr id="2727" name="Shape 2727"/>
            <p:cNvGrpSpPr/>
            <p:nvPr/>
          </p:nvGrpSpPr>
          <p:grpSpPr>
            <a:xfrm>
              <a:off x="4458830" y="4334096"/>
              <a:ext cx="638362" cy="977437"/>
              <a:chOff x="4458830" y="4334096"/>
              <a:chExt cx="638362" cy="977437"/>
            </a:xfrm>
          </p:grpSpPr>
          <p:sp>
            <p:nvSpPr>
              <p:cNvPr id="2728" name="Shape 2728"/>
              <p:cNvSpPr/>
              <p:nvPr/>
            </p:nvSpPr>
            <p:spPr>
              <a:xfrm>
                <a:off x="4949371" y="4406104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Shape 2729"/>
              <p:cNvSpPr/>
              <p:nvPr/>
            </p:nvSpPr>
            <p:spPr>
              <a:xfrm>
                <a:off x="4948639" y="483815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Shape 2730"/>
              <p:cNvSpPr/>
              <p:nvPr/>
            </p:nvSpPr>
            <p:spPr>
              <a:xfrm>
                <a:off x="4461350" y="4334096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Shape 2731"/>
              <p:cNvSpPr/>
              <p:nvPr/>
            </p:nvSpPr>
            <p:spPr>
              <a:xfrm>
                <a:off x="4613750" y="4486496"/>
                <a:ext cx="147821" cy="216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Shape 2732"/>
              <p:cNvSpPr/>
              <p:nvPr/>
            </p:nvSpPr>
            <p:spPr>
              <a:xfrm>
                <a:off x="4776792" y="434759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Shape 2733"/>
              <p:cNvSpPr/>
              <p:nvPr/>
            </p:nvSpPr>
            <p:spPr>
              <a:xfrm>
                <a:off x="4458830" y="4658132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Shape 2734"/>
              <p:cNvSpPr/>
              <p:nvPr/>
            </p:nvSpPr>
            <p:spPr>
              <a:xfrm>
                <a:off x="4461350" y="4987497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Shape 2735"/>
              <p:cNvSpPr/>
              <p:nvPr/>
            </p:nvSpPr>
            <p:spPr>
              <a:xfrm>
                <a:off x="4618329" y="4921066"/>
                <a:ext cx="147821" cy="216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Shape 2736"/>
              <p:cNvSpPr/>
              <p:nvPr/>
            </p:nvSpPr>
            <p:spPr>
              <a:xfrm>
                <a:off x="4781371" y="477959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7" name="Shape 2737"/>
            <p:cNvSpPr/>
            <p:nvPr/>
          </p:nvSpPr>
          <p:spPr>
            <a:xfrm>
              <a:off x="4613750" y="5153090"/>
              <a:ext cx="147821" cy="32403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Shape 2738"/>
            <p:cNvSpPr/>
            <p:nvPr/>
          </p:nvSpPr>
          <p:spPr>
            <a:xfrm>
              <a:off x="4610878" y="4136714"/>
              <a:ext cx="147821" cy="32403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39" name="Shape 2739"/>
          <p:cNvSpPr/>
          <p:nvPr/>
        </p:nvSpPr>
        <p:spPr>
          <a:xfrm>
            <a:off x="6426075" y="4665496"/>
            <a:ext cx="310718" cy="328473"/>
          </a:xfrm>
          <a:custGeom>
            <a:avLst/>
            <a:gdLst/>
            <a:ahLst/>
            <a:cxnLst/>
            <a:rect l="0" t="0" r="0" b="0"/>
            <a:pathLst>
              <a:path w="310718" h="328473" extrusionOk="0">
                <a:moveTo>
                  <a:pt x="2959" y="8877"/>
                </a:moveTo>
                <a:cubicBezTo>
                  <a:pt x="1973" y="115409"/>
                  <a:pt x="986" y="221941"/>
                  <a:pt x="0" y="328473"/>
                </a:cubicBezTo>
                <a:lnTo>
                  <a:pt x="145002" y="319596"/>
                </a:lnTo>
                <a:lnTo>
                  <a:pt x="150920" y="269289"/>
                </a:lnTo>
                <a:lnTo>
                  <a:pt x="183472" y="233778"/>
                </a:lnTo>
                <a:lnTo>
                  <a:pt x="263371" y="210105"/>
                </a:lnTo>
                <a:lnTo>
                  <a:pt x="301841" y="177553"/>
                </a:lnTo>
                <a:lnTo>
                  <a:pt x="310718" y="136124"/>
                </a:lnTo>
                <a:lnTo>
                  <a:pt x="257452" y="82858"/>
                </a:lnTo>
                <a:lnTo>
                  <a:pt x="177553" y="73980"/>
                </a:lnTo>
                <a:lnTo>
                  <a:pt x="150920" y="62143"/>
                </a:lnTo>
                <a:lnTo>
                  <a:pt x="139083" y="29592"/>
                </a:lnTo>
                <a:lnTo>
                  <a:pt x="139083" y="11837"/>
                </a:lnTo>
                <a:lnTo>
                  <a:pt x="97654" y="0"/>
                </a:lnTo>
                <a:lnTo>
                  <a:pt x="2959" y="8877"/>
                </a:lnTo>
                <a:close/>
              </a:path>
            </a:pathLst>
          </a:cu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0" name="Shape 2740"/>
          <p:cNvGrpSpPr/>
          <p:nvPr/>
        </p:nvGrpSpPr>
        <p:grpSpPr>
          <a:xfrm>
            <a:off x="7764514" y="4160649"/>
            <a:ext cx="638362" cy="1340412"/>
            <a:chOff x="4458830" y="4136714"/>
            <a:chExt cx="638362" cy="1340412"/>
          </a:xfrm>
        </p:grpSpPr>
        <p:grpSp>
          <p:nvGrpSpPr>
            <p:cNvPr id="2741" name="Shape 2741"/>
            <p:cNvGrpSpPr/>
            <p:nvPr/>
          </p:nvGrpSpPr>
          <p:grpSpPr>
            <a:xfrm>
              <a:off x="4458830" y="4334096"/>
              <a:ext cx="638362" cy="977437"/>
              <a:chOff x="4458830" y="4334096"/>
              <a:chExt cx="638362" cy="977437"/>
            </a:xfrm>
          </p:grpSpPr>
          <p:sp>
            <p:nvSpPr>
              <p:cNvPr id="2742" name="Shape 2742"/>
              <p:cNvSpPr/>
              <p:nvPr/>
            </p:nvSpPr>
            <p:spPr>
              <a:xfrm>
                <a:off x="4949371" y="4406104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Shape 2743"/>
              <p:cNvSpPr/>
              <p:nvPr/>
            </p:nvSpPr>
            <p:spPr>
              <a:xfrm>
                <a:off x="4948639" y="4838152"/>
                <a:ext cx="147821" cy="432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Shape 2744"/>
              <p:cNvSpPr/>
              <p:nvPr/>
            </p:nvSpPr>
            <p:spPr>
              <a:xfrm>
                <a:off x="4461350" y="4334096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Shape 2745"/>
              <p:cNvSpPr/>
              <p:nvPr/>
            </p:nvSpPr>
            <p:spPr>
              <a:xfrm>
                <a:off x="4613750" y="4479062"/>
                <a:ext cx="147821" cy="1716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Shape 2746"/>
              <p:cNvSpPr/>
              <p:nvPr/>
            </p:nvSpPr>
            <p:spPr>
              <a:xfrm>
                <a:off x="4776792" y="4347592"/>
                <a:ext cx="147821" cy="264691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Shape 2747"/>
              <p:cNvSpPr/>
              <p:nvPr/>
            </p:nvSpPr>
            <p:spPr>
              <a:xfrm>
                <a:off x="4458830" y="4658132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Shape 2748"/>
              <p:cNvSpPr/>
              <p:nvPr/>
            </p:nvSpPr>
            <p:spPr>
              <a:xfrm>
                <a:off x="4461350" y="4987497"/>
                <a:ext cx="137179" cy="324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Shape 2749"/>
              <p:cNvSpPr/>
              <p:nvPr/>
            </p:nvSpPr>
            <p:spPr>
              <a:xfrm>
                <a:off x="4618329" y="4955708"/>
                <a:ext cx="147821" cy="181358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Shape 2750"/>
              <p:cNvSpPr/>
              <p:nvPr/>
            </p:nvSpPr>
            <p:spPr>
              <a:xfrm>
                <a:off x="4781371" y="4941648"/>
                <a:ext cx="147821" cy="269944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1" name="Shape 2751"/>
            <p:cNvSpPr/>
            <p:nvPr/>
          </p:nvSpPr>
          <p:spPr>
            <a:xfrm>
              <a:off x="4613750" y="5153090"/>
              <a:ext cx="147821" cy="32403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Shape 2752"/>
            <p:cNvSpPr/>
            <p:nvPr/>
          </p:nvSpPr>
          <p:spPr>
            <a:xfrm>
              <a:off x="4610878" y="4136714"/>
              <a:ext cx="147821" cy="32403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3" name="Shape 2753"/>
          <p:cNvSpPr/>
          <p:nvPr/>
        </p:nvSpPr>
        <p:spPr>
          <a:xfrm>
            <a:off x="7759708" y="4681131"/>
            <a:ext cx="477585" cy="323243"/>
          </a:xfrm>
          <a:custGeom>
            <a:avLst/>
            <a:gdLst/>
            <a:ahLst/>
            <a:cxnLst/>
            <a:rect l="0" t="0" r="0" b="0"/>
            <a:pathLst>
              <a:path w="477585" h="323243" extrusionOk="0">
                <a:moveTo>
                  <a:pt x="0" y="5824"/>
                </a:moveTo>
                <a:lnTo>
                  <a:pt x="11649" y="317419"/>
                </a:lnTo>
                <a:lnTo>
                  <a:pt x="148517" y="323243"/>
                </a:lnTo>
                <a:lnTo>
                  <a:pt x="154342" y="276649"/>
                </a:lnTo>
                <a:lnTo>
                  <a:pt x="215496" y="250440"/>
                </a:lnTo>
                <a:lnTo>
                  <a:pt x="428079" y="241704"/>
                </a:lnTo>
                <a:lnTo>
                  <a:pt x="477585" y="189286"/>
                </a:lnTo>
                <a:lnTo>
                  <a:pt x="471761" y="125220"/>
                </a:lnTo>
                <a:lnTo>
                  <a:pt x="422255" y="58242"/>
                </a:lnTo>
                <a:lnTo>
                  <a:pt x="326156" y="29121"/>
                </a:lnTo>
                <a:lnTo>
                  <a:pt x="192199" y="17472"/>
                </a:lnTo>
                <a:lnTo>
                  <a:pt x="154342" y="23296"/>
                </a:lnTo>
                <a:lnTo>
                  <a:pt x="128133" y="11648"/>
                </a:lnTo>
                <a:lnTo>
                  <a:pt x="96099" y="0"/>
                </a:lnTo>
                <a:lnTo>
                  <a:pt x="0" y="5824"/>
                </a:lnTo>
                <a:close/>
              </a:path>
            </a:pathLst>
          </a:cu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4" name="Shape 2754"/>
          <p:cNvSpPr txBox="1"/>
          <p:nvPr/>
        </p:nvSpPr>
        <p:spPr>
          <a:xfrm>
            <a:off x="4499992" y="5650555"/>
            <a:ext cx="63991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Pericycle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5" name="Shape 2755"/>
          <p:cNvSpPr txBox="1"/>
          <p:nvPr/>
        </p:nvSpPr>
        <p:spPr>
          <a:xfrm>
            <a:off x="4727939" y="5878269"/>
            <a:ext cx="77938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Endodermis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6" name="Shape 2756"/>
          <p:cNvSpPr txBox="1"/>
          <p:nvPr/>
        </p:nvSpPr>
        <p:spPr>
          <a:xfrm>
            <a:off x="5170546" y="5711505"/>
            <a:ext cx="5100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Cortex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7" name="Shape 2757"/>
          <p:cNvSpPr txBox="1"/>
          <p:nvPr/>
        </p:nvSpPr>
        <p:spPr>
          <a:xfrm>
            <a:off x="5564584" y="5565614"/>
            <a:ext cx="683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Epidermis</a:t>
            </a:r>
            <a:endParaRPr sz="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58" name="Shape 2758"/>
          <p:cNvCxnSpPr/>
          <p:nvPr/>
        </p:nvCxnSpPr>
        <p:spPr>
          <a:xfrm flipH="1">
            <a:off x="5016519" y="5371442"/>
            <a:ext cx="47354" cy="27911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59" name="Shape 2759"/>
          <p:cNvCxnSpPr>
            <a:endCxn id="2756" idx="1"/>
          </p:cNvCxnSpPr>
          <p:nvPr/>
        </p:nvCxnSpPr>
        <p:spPr>
          <a:xfrm flipH="1">
            <a:off x="5170546" y="5528527"/>
            <a:ext cx="76800" cy="290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0" name="Shape 2760"/>
          <p:cNvCxnSpPr>
            <a:endCxn id="2756" idx="0"/>
          </p:cNvCxnSpPr>
          <p:nvPr/>
        </p:nvCxnSpPr>
        <p:spPr>
          <a:xfrm>
            <a:off x="5425584" y="5303805"/>
            <a:ext cx="0" cy="407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1" name="Shape 2761"/>
          <p:cNvCxnSpPr/>
          <p:nvPr/>
        </p:nvCxnSpPr>
        <p:spPr>
          <a:xfrm>
            <a:off x="5577985" y="5335468"/>
            <a:ext cx="102637" cy="23014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62" name="Shape 2762"/>
          <p:cNvSpPr/>
          <p:nvPr/>
        </p:nvSpPr>
        <p:spPr>
          <a:xfrm>
            <a:off x="5779978" y="4703250"/>
            <a:ext cx="540000" cy="18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Shape 2763"/>
          <p:cNvSpPr/>
          <p:nvPr/>
        </p:nvSpPr>
        <p:spPr>
          <a:xfrm>
            <a:off x="7154950" y="4698046"/>
            <a:ext cx="540000" cy="18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64" name="Shape 2764"/>
          <p:cNvGrpSpPr/>
          <p:nvPr/>
        </p:nvGrpSpPr>
        <p:grpSpPr>
          <a:xfrm>
            <a:off x="4103948" y="1340768"/>
            <a:ext cx="4370645" cy="1990906"/>
            <a:chOff x="3093227" y="1345569"/>
            <a:chExt cx="4370645" cy="1990906"/>
          </a:xfrm>
        </p:grpSpPr>
        <p:sp>
          <p:nvSpPr>
            <p:cNvPr id="2765" name="Shape 2765"/>
            <p:cNvSpPr/>
            <p:nvPr/>
          </p:nvSpPr>
          <p:spPr>
            <a:xfrm>
              <a:off x="4543218" y="2343310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Shape 2766"/>
            <p:cNvSpPr/>
            <p:nvPr/>
          </p:nvSpPr>
          <p:spPr>
            <a:xfrm>
              <a:off x="4695618" y="234418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Shape 2767"/>
            <p:cNvSpPr/>
            <p:nvPr/>
          </p:nvSpPr>
          <p:spPr>
            <a:xfrm>
              <a:off x="4849675" y="234319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Shape 2768"/>
            <p:cNvSpPr/>
            <p:nvPr/>
          </p:nvSpPr>
          <p:spPr>
            <a:xfrm>
              <a:off x="4994288" y="234494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Shape 2769"/>
            <p:cNvSpPr/>
            <p:nvPr/>
          </p:nvSpPr>
          <p:spPr>
            <a:xfrm>
              <a:off x="5146688" y="2342980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Shape 2770"/>
            <p:cNvSpPr/>
            <p:nvPr/>
          </p:nvSpPr>
          <p:spPr>
            <a:xfrm>
              <a:off x="4543218" y="251957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Shape 2771"/>
            <p:cNvSpPr/>
            <p:nvPr/>
          </p:nvSpPr>
          <p:spPr>
            <a:xfrm>
              <a:off x="4695618" y="252045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Shape 2772"/>
            <p:cNvSpPr/>
            <p:nvPr/>
          </p:nvSpPr>
          <p:spPr>
            <a:xfrm>
              <a:off x="4849675" y="2519466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Shape 2773"/>
            <p:cNvSpPr/>
            <p:nvPr/>
          </p:nvSpPr>
          <p:spPr>
            <a:xfrm>
              <a:off x="4994288" y="252120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Shape 2774"/>
            <p:cNvSpPr/>
            <p:nvPr/>
          </p:nvSpPr>
          <p:spPr>
            <a:xfrm>
              <a:off x="5146688" y="251924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Shape 2775"/>
            <p:cNvSpPr/>
            <p:nvPr/>
          </p:nvSpPr>
          <p:spPr>
            <a:xfrm>
              <a:off x="4549946" y="2000738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Shape 2776"/>
            <p:cNvSpPr/>
            <p:nvPr/>
          </p:nvSpPr>
          <p:spPr>
            <a:xfrm>
              <a:off x="4702346" y="200161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Shape 2777"/>
            <p:cNvSpPr/>
            <p:nvPr/>
          </p:nvSpPr>
          <p:spPr>
            <a:xfrm>
              <a:off x="4856403" y="200062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Shape 2778"/>
            <p:cNvSpPr/>
            <p:nvPr/>
          </p:nvSpPr>
          <p:spPr>
            <a:xfrm>
              <a:off x="5001016" y="200236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Shape 2779"/>
            <p:cNvSpPr/>
            <p:nvPr/>
          </p:nvSpPr>
          <p:spPr>
            <a:xfrm>
              <a:off x="5153416" y="2000408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Shape 2780"/>
            <p:cNvSpPr/>
            <p:nvPr/>
          </p:nvSpPr>
          <p:spPr>
            <a:xfrm>
              <a:off x="4549946" y="217700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Shape 2781"/>
            <p:cNvSpPr/>
            <p:nvPr/>
          </p:nvSpPr>
          <p:spPr>
            <a:xfrm>
              <a:off x="4702346" y="217788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Shape 2782"/>
            <p:cNvSpPr/>
            <p:nvPr/>
          </p:nvSpPr>
          <p:spPr>
            <a:xfrm>
              <a:off x="4856403" y="217689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Shape 2783"/>
            <p:cNvSpPr/>
            <p:nvPr/>
          </p:nvSpPr>
          <p:spPr>
            <a:xfrm>
              <a:off x="5001016" y="217863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Shape 2784"/>
            <p:cNvSpPr/>
            <p:nvPr/>
          </p:nvSpPr>
          <p:spPr>
            <a:xfrm>
              <a:off x="5153416" y="217667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Shape 2785"/>
            <p:cNvSpPr/>
            <p:nvPr/>
          </p:nvSpPr>
          <p:spPr>
            <a:xfrm>
              <a:off x="4542512" y="267841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Shape 2786"/>
            <p:cNvSpPr/>
            <p:nvPr/>
          </p:nvSpPr>
          <p:spPr>
            <a:xfrm>
              <a:off x="4694912" y="267929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Shape 2787"/>
            <p:cNvSpPr/>
            <p:nvPr/>
          </p:nvSpPr>
          <p:spPr>
            <a:xfrm>
              <a:off x="4848969" y="267830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Shape 2788"/>
            <p:cNvSpPr/>
            <p:nvPr/>
          </p:nvSpPr>
          <p:spPr>
            <a:xfrm>
              <a:off x="4993582" y="268004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Shape 2789"/>
            <p:cNvSpPr/>
            <p:nvPr/>
          </p:nvSpPr>
          <p:spPr>
            <a:xfrm>
              <a:off x="5145982" y="267808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Shape 2790"/>
            <p:cNvSpPr/>
            <p:nvPr/>
          </p:nvSpPr>
          <p:spPr>
            <a:xfrm>
              <a:off x="4542512" y="283956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Shape 2791"/>
            <p:cNvSpPr/>
            <p:nvPr/>
          </p:nvSpPr>
          <p:spPr>
            <a:xfrm>
              <a:off x="4694912" y="284044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Shape 2792"/>
            <p:cNvSpPr/>
            <p:nvPr/>
          </p:nvSpPr>
          <p:spPr>
            <a:xfrm>
              <a:off x="4848969" y="2839456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Shape 2793"/>
            <p:cNvSpPr/>
            <p:nvPr/>
          </p:nvSpPr>
          <p:spPr>
            <a:xfrm>
              <a:off x="4993582" y="2841198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Shape 2794"/>
            <p:cNvSpPr/>
            <p:nvPr/>
          </p:nvSpPr>
          <p:spPr>
            <a:xfrm>
              <a:off x="5145982" y="2839236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Shape 2795"/>
            <p:cNvSpPr/>
            <p:nvPr/>
          </p:nvSpPr>
          <p:spPr>
            <a:xfrm>
              <a:off x="4551711" y="1679480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Shape 2796"/>
            <p:cNvSpPr/>
            <p:nvPr/>
          </p:nvSpPr>
          <p:spPr>
            <a:xfrm>
              <a:off x="4704111" y="168035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Shape 2797"/>
            <p:cNvSpPr/>
            <p:nvPr/>
          </p:nvSpPr>
          <p:spPr>
            <a:xfrm>
              <a:off x="4858168" y="167936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Shape 2798"/>
            <p:cNvSpPr/>
            <p:nvPr/>
          </p:nvSpPr>
          <p:spPr>
            <a:xfrm>
              <a:off x="5002781" y="168111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Shape 2799"/>
            <p:cNvSpPr/>
            <p:nvPr/>
          </p:nvSpPr>
          <p:spPr>
            <a:xfrm>
              <a:off x="5155181" y="1679150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Shape 2800"/>
            <p:cNvSpPr/>
            <p:nvPr/>
          </p:nvSpPr>
          <p:spPr>
            <a:xfrm>
              <a:off x="4551711" y="184063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Shape 2801"/>
            <p:cNvSpPr/>
            <p:nvPr/>
          </p:nvSpPr>
          <p:spPr>
            <a:xfrm>
              <a:off x="4704111" y="184151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Shape 2802"/>
            <p:cNvSpPr/>
            <p:nvPr/>
          </p:nvSpPr>
          <p:spPr>
            <a:xfrm>
              <a:off x="4858168" y="1840522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Shape 2803"/>
            <p:cNvSpPr/>
            <p:nvPr/>
          </p:nvSpPr>
          <p:spPr>
            <a:xfrm>
              <a:off x="5002781" y="184226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Shape 2804"/>
            <p:cNvSpPr/>
            <p:nvPr/>
          </p:nvSpPr>
          <p:spPr>
            <a:xfrm>
              <a:off x="5155181" y="184030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Shape 2805"/>
            <p:cNvSpPr/>
            <p:nvPr/>
          </p:nvSpPr>
          <p:spPr>
            <a:xfrm>
              <a:off x="4344607" y="2161561"/>
              <a:ext cx="155448" cy="36000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Shape 2806"/>
            <p:cNvSpPr txBox="1"/>
            <p:nvPr/>
          </p:nvSpPr>
          <p:spPr>
            <a:xfrm>
              <a:off x="3093227" y="2202839"/>
              <a:ext cx="1298753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Abscission zone</a:t>
              </a:r>
              <a:endParaRPr sz="11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Shape 2807"/>
            <p:cNvSpPr/>
            <p:nvPr/>
          </p:nvSpPr>
          <p:spPr>
            <a:xfrm>
              <a:off x="5508100" y="2243155"/>
              <a:ext cx="540000" cy="180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Shape 2808"/>
            <p:cNvSpPr/>
            <p:nvPr/>
          </p:nvSpPr>
          <p:spPr>
            <a:xfrm>
              <a:off x="6372906" y="2445638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Shape 2809"/>
            <p:cNvSpPr/>
            <p:nvPr/>
          </p:nvSpPr>
          <p:spPr>
            <a:xfrm>
              <a:off x="6525306" y="244651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Shape 2810"/>
            <p:cNvSpPr/>
            <p:nvPr/>
          </p:nvSpPr>
          <p:spPr>
            <a:xfrm>
              <a:off x="6679363" y="244552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Shape 2811"/>
            <p:cNvSpPr/>
            <p:nvPr/>
          </p:nvSpPr>
          <p:spPr>
            <a:xfrm>
              <a:off x="6823976" y="244726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Shape 2812"/>
            <p:cNvSpPr/>
            <p:nvPr/>
          </p:nvSpPr>
          <p:spPr>
            <a:xfrm>
              <a:off x="6976376" y="2445308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Shape 2813"/>
            <p:cNvSpPr/>
            <p:nvPr/>
          </p:nvSpPr>
          <p:spPr>
            <a:xfrm>
              <a:off x="6372906" y="262190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Shape 2814"/>
            <p:cNvSpPr/>
            <p:nvPr/>
          </p:nvSpPr>
          <p:spPr>
            <a:xfrm>
              <a:off x="6525306" y="262278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Shape 2815"/>
            <p:cNvSpPr/>
            <p:nvPr/>
          </p:nvSpPr>
          <p:spPr>
            <a:xfrm>
              <a:off x="6679363" y="262179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Shape 2816"/>
            <p:cNvSpPr/>
            <p:nvPr/>
          </p:nvSpPr>
          <p:spPr>
            <a:xfrm>
              <a:off x="6823976" y="262353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Shape 2817"/>
            <p:cNvSpPr/>
            <p:nvPr/>
          </p:nvSpPr>
          <p:spPr>
            <a:xfrm>
              <a:off x="6976376" y="262157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Shape 2818"/>
            <p:cNvSpPr/>
            <p:nvPr/>
          </p:nvSpPr>
          <p:spPr>
            <a:xfrm>
              <a:off x="6379634" y="191438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Shape 2819"/>
            <p:cNvSpPr/>
            <p:nvPr/>
          </p:nvSpPr>
          <p:spPr>
            <a:xfrm>
              <a:off x="6532034" y="191526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Shape 2820"/>
            <p:cNvSpPr/>
            <p:nvPr/>
          </p:nvSpPr>
          <p:spPr>
            <a:xfrm>
              <a:off x="6686091" y="191427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Shape 2821"/>
            <p:cNvSpPr/>
            <p:nvPr/>
          </p:nvSpPr>
          <p:spPr>
            <a:xfrm>
              <a:off x="6830704" y="191601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Shape 2822"/>
            <p:cNvSpPr/>
            <p:nvPr/>
          </p:nvSpPr>
          <p:spPr>
            <a:xfrm>
              <a:off x="6983104" y="191405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Shape 2823"/>
            <p:cNvSpPr/>
            <p:nvPr/>
          </p:nvSpPr>
          <p:spPr>
            <a:xfrm>
              <a:off x="6379634" y="209065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Shape 2824"/>
            <p:cNvSpPr/>
            <p:nvPr/>
          </p:nvSpPr>
          <p:spPr>
            <a:xfrm>
              <a:off x="6532034" y="209152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Shape 2825"/>
            <p:cNvSpPr/>
            <p:nvPr/>
          </p:nvSpPr>
          <p:spPr>
            <a:xfrm>
              <a:off x="6686091" y="2090540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Shape 2826"/>
            <p:cNvSpPr/>
            <p:nvPr/>
          </p:nvSpPr>
          <p:spPr>
            <a:xfrm>
              <a:off x="6830704" y="209228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Shape 2827"/>
            <p:cNvSpPr/>
            <p:nvPr/>
          </p:nvSpPr>
          <p:spPr>
            <a:xfrm>
              <a:off x="6983104" y="209032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rgbClr val="3333FF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Shape 2828"/>
            <p:cNvSpPr/>
            <p:nvPr/>
          </p:nvSpPr>
          <p:spPr>
            <a:xfrm>
              <a:off x="6372200" y="2780742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Shape 2829"/>
            <p:cNvSpPr/>
            <p:nvPr/>
          </p:nvSpPr>
          <p:spPr>
            <a:xfrm>
              <a:off x="6524600" y="278162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Shape 2830"/>
            <p:cNvSpPr/>
            <p:nvPr/>
          </p:nvSpPr>
          <p:spPr>
            <a:xfrm>
              <a:off x="6678657" y="278063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Shape 2831"/>
            <p:cNvSpPr/>
            <p:nvPr/>
          </p:nvSpPr>
          <p:spPr>
            <a:xfrm>
              <a:off x="6823270" y="278237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Shape 2832"/>
            <p:cNvSpPr/>
            <p:nvPr/>
          </p:nvSpPr>
          <p:spPr>
            <a:xfrm>
              <a:off x="6975670" y="2780412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Shape 2833"/>
            <p:cNvSpPr/>
            <p:nvPr/>
          </p:nvSpPr>
          <p:spPr>
            <a:xfrm>
              <a:off x="6372200" y="294189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Shape 2834"/>
            <p:cNvSpPr/>
            <p:nvPr/>
          </p:nvSpPr>
          <p:spPr>
            <a:xfrm>
              <a:off x="6524600" y="2942773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Shape 2835"/>
            <p:cNvSpPr/>
            <p:nvPr/>
          </p:nvSpPr>
          <p:spPr>
            <a:xfrm>
              <a:off x="6678657" y="294178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Shape 2836"/>
            <p:cNvSpPr/>
            <p:nvPr/>
          </p:nvSpPr>
          <p:spPr>
            <a:xfrm>
              <a:off x="6823270" y="2943526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Shape 2837"/>
            <p:cNvSpPr/>
            <p:nvPr/>
          </p:nvSpPr>
          <p:spPr>
            <a:xfrm>
              <a:off x="6975670" y="2941564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Shape 2838"/>
            <p:cNvSpPr/>
            <p:nvPr/>
          </p:nvSpPr>
          <p:spPr>
            <a:xfrm>
              <a:off x="6381399" y="1593126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Shape 2839"/>
            <p:cNvSpPr/>
            <p:nvPr/>
          </p:nvSpPr>
          <p:spPr>
            <a:xfrm>
              <a:off x="6533799" y="159400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Shape 2840"/>
            <p:cNvSpPr/>
            <p:nvPr/>
          </p:nvSpPr>
          <p:spPr>
            <a:xfrm>
              <a:off x="6687856" y="1593015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Shape 2841"/>
            <p:cNvSpPr/>
            <p:nvPr/>
          </p:nvSpPr>
          <p:spPr>
            <a:xfrm>
              <a:off x="6832469" y="159475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Shape 2842"/>
            <p:cNvSpPr/>
            <p:nvPr/>
          </p:nvSpPr>
          <p:spPr>
            <a:xfrm>
              <a:off x="6984869" y="1592796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Shape 2843"/>
            <p:cNvSpPr/>
            <p:nvPr/>
          </p:nvSpPr>
          <p:spPr>
            <a:xfrm>
              <a:off x="6381399" y="175427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Shape 2844"/>
            <p:cNvSpPr/>
            <p:nvPr/>
          </p:nvSpPr>
          <p:spPr>
            <a:xfrm>
              <a:off x="6533799" y="1755157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Shape 2845"/>
            <p:cNvSpPr/>
            <p:nvPr/>
          </p:nvSpPr>
          <p:spPr>
            <a:xfrm>
              <a:off x="6687856" y="1754168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Shape 2846"/>
            <p:cNvSpPr/>
            <p:nvPr/>
          </p:nvSpPr>
          <p:spPr>
            <a:xfrm>
              <a:off x="6832469" y="1755911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Shape 2847"/>
            <p:cNvSpPr/>
            <p:nvPr/>
          </p:nvSpPr>
          <p:spPr>
            <a:xfrm>
              <a:off x="6984869" y="1753949"/>
              <a:ext cx="137179" cy="1614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Shape 2848"/>
            <p:cNvSpPr txBox="1"/>
            <p:nvPr/>
          </p:nvSpPr>
          <p:spPr>
            <a:xfrm>
              <a:off x="4344607" y="3013147"/>
              <a:ext cx="119776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(PLANT BODY)</a:t>
              </a:r>
              <a:endParaRPr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Shape 2849"/>
            <p:cNvSpPr txBox="1"/>
            <p:nvPr/>
          </p:nvSpPr>
          <p:spPr>
            <a:xfrm>
              <a:off x="4211960" y="1419967"/>
              <a:ext cx="14157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(FLORAL ORGAN)</a:t>
              </a:r>
              <a:endParaRPr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Shape 2850"/>
            <p:cNvSpPr txBox="1"/>
            <p:nvPr/>
          </p:nvSpPr>
          <p:spPr>
            <a:xfrm>
              <a:off x="6143021" y="3074865"/>
              <a:ext cx="119776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(PLANT BODY)</a:t>
              </a:r>
              <a:endParaRPr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Shape 2851"/>
            <p:cNvSpPr txBox="1"/>
            <p:nvPr/>
          </p:nvSpPr>
          <p:spPr>
            <a:xfrm>
              <a:off x="6048100" y="1345569"/>
              <a:ext cx="1415772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(FLORAL ORGAN)</a:t>
              </a:r>
              <a:endParaRPr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2" name="Shape 2852"/>
          <p:cNvSpPr txBox="1"/>
          <p:nvPr/>
        </p:nvSpPr>
        <p:spPr>
          <a:xfrm>
            <a:off x="487996" y="1624591"/>
            <a:ext cx="304282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wall degradation in </a:t>
            </a:r>
            <a:r>
              <a:rPr lang="en-US" sz="11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abscission zones</a:t>
            </a:r>
            <a:endParaRPr dirty="0"/>
          </a:p>
        </p:txBody>
      </p:sp>
      <p:grpSp>
        <p:nvGrpSpPr>
          <p:cNvPr id="2853" name="Shape 2853"/>
          <p:cNvGrpSpPr/>
          <p:nvPr/>
        </p:nvGrpSpPr>
        <p:grpSpPr>
          <a:xfrm>
            <a:off x="3822949" y="3476743"/>
            <a:ext cx="1755036" cy="446076"/>
            <a:chOff x="3959932" y="3784367"/>
            <a:chExt cx="1755036" cy="446076"/>
          </a:xfrm>
        </p:grpSpPr>
        <p:grpSp>
          <p:nvGrpSpPr>
            <p:cNvPr id="2854" name="Shape 2854"/>
            <p:cNvGrpSpPr/>
            <p:nvPr/>
          </p:nvGrpSpPr>
          <p:grpSpPr>
            <a:xfrm>
              <a:off x="4018206" y="3784367"/>
              <a:ext cx="1696762" cy="446076"/>
              <a:chOff x="8382964" y="1385630"/>
              <a:chExt cx="1696762" cy="446076"/>
            </a:xfrm>
          </p:grpSpPr>
          <p:sp>
            <p:nvSpPr>
              <p:cNvPr id="2855" name="Shape 2855"/>
              <p:cNvSpPr/>
              <p:nvPr/>
            </p:nvSpPr>
            <p:spPr>
              <a:xfrm>
                <a:off x="8388424" y="1468954"/>
                <a:ext cx="180000" cy="108000"/>
              </a:xfrm>
              <a:prstGeom prst="roundRect">
                <a:avLst>
                  <a:gd name="adj" fmla="val 16667"/>
                </a:avLst>
              </a:prstGeom>
              <a:solidFill>
                <a:srgbClr val="3333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Shape 2856"/>
              <p:cNvSpPr/>
              <p:nvPr/>
            </p:nvSpPr>
            <p:spPr>
              <a:xfrm>
                <a:off x="8382964" y="1628812"/>
                <a:ext cx="180000" cy="108000"/>
              </a:xfrm>
              <a:prstGeom prst="roundRect">
                <a:avLst>
                  <a:gd name="adj" fmla="val 16667"/>
                </a:avLst>
              </a:prstGeom>
              <a:noFill/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Shape 2857"/>
              <p:cNvSpPr txBox="1"/>
              <p:nvPr/>
            </p:nvSpPr>
            <p:spPr>
              <a:xfrm>
                <a:off x="8568424" y="1385630"/>
                <a:ext cx="930063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IDA (ligand)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Shape 2858"/>
              <p:cNvSpPr txBox="1"/>
              <p:nvPr/>
            </p:nvSpPr>
            <p:spPr>
              <a:xfrm>
                <a:off x="8562964" y="1570096"/>
                <a:ext cx="1516762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HAE/HSL2 (receptor)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59" name="Shape 2859"/>
            <p:cNvSpPr/>
            <p:nvPr/>
          </p:nvSpPr>
          <p:spPr>
            <a:xfrm>
              <a:off x="3959932" y="3792350"/>
              <a:ext cx="1691696" cy="423830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60" name="Shape 2860"/>
          <p:cNvCxnSpPr/>
          <p:nvPr/>
        </p:nvCxnSpPr>
        <p:spPr>
          <a:xfrm>
            <a:off x="1007812" y="4827844"/>
            <a:ext cx="287824" cy="2185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61" name="Shape 2861"/>
          <p:cNvSpPr txBox="1"/>
          <p:nvPr/>
        </p:nvSpPr>
        <p:spPr>
          <a:xfrm>
            <a:off x="448756" y="4630024"/>
            <a:ext cx="74251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Epidermis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2" name="Shape 2862"/>
          <p:cNvCxnSpPr>
            <a:stCxn id="2711" idx="1"/>
          </p:cNvCxnSpPr>
          <p:nvPr/>
        </p:nvCxnSpPr>
        <p:spPr>
          <a:xfrm>
            <a:off x="1007812" y="5251797"/>
            <a:ext cx="503700" cy="21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63" name="Shape 2863"/>
          <p:cNvSpPr txBox="1"/>
          <p:nvPr/>
        </p:nvSpPr>
        <p:spPr>
          <a:xfrm>
            <a:off x="529461" y="5123700"/>
            <a:ext cx="55015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Cortex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4" name="Shape 2864"/>
          <p:cNvCxnSpPr/>
          <p:nvPr/>
        </p:nvCxnSpPr>
        <p:spPr>
          <a:xfrm rot="10800000" flipH="1">
            <a:off x="1184657" y="5324461"/>
            <a:ext cx="535787" cy="24920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65" name="Shape 2865"/>
          <p:cNvSpPr txBox="1"/>
          <p:nvPr/>
        </p:nvSpPr>
        <p:spPr>
          <a:xfrm>
            <a:off x="444121" y="5530999"/>
            <a:ext cx="85151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Endodermis</a:t>
            </a:r>
            <a:endParaRPr sz="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6" name="Shape 2866"/>
          <p:cNvSpPr txBox="1"/>
          <p:nvPr/>
        </p:nvSpPr>
        <p:spPr>
          <a:xfrm>
            <a:off x="2909655" y="4922850"/>
            <a:ext cx="8579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Emerging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</a:rPr>
              <a:t>l</a:t>
            </a: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ateral root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7" name="Shape 2867"/>
          <p:cNvCxnSpPr>
            <a:stCxn id="2866" idx="1"/>
          </p:cNvCxnSpPr>
          <p:nvPr/>
        </p:nvCxnSpPr>
        <p:spPr>
          <a:xfrm flipH="1">
            <a:off x="2328555" y="5107516"/>
            <a:ext cx="581100" cy="229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68" name="Shape 2868"/>
          <p:cNvSpPr txBox="1"/>
          <p:nvPr/>
        </p:nvSpPr>
        <p:spPr>
          <a:xfrm>
            <a:off x="4050026" y="4421719"/>
            <a:ext cx="8018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Lateral root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primordia</a:t>
            </a:r>
            <a:endParaRPr sz="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9" name="Shape 2869"/>
          <p:cNvCxnSpPr>
            <a:stCxn id="2720" idx="1"/>
          </p:cNvCxnSpPr>
          <p:nvPr/>
        </p:nvCxnSpPr>
        <p:spPr>
          <a:xfrm rot="10800000">
            <a:off x="4736498" y="4630836"/>
            <a:ext cx="277500" cy="167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71" name="Shape 2871"/>
          <p:cNvCxnSpPr/>
          <p:nvPr/>
        </p:nvCxnSpPr>
        <p:spPr>
          <a:xfrm rot="10800000" flipH="1">
            <a:off x="900004" y="2915154"/>
            <a:ext cx="183455" cy="14416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72" name="Shape 2872"/>
          <p:cNvSpPr txBox="1"/>
          <p:nvPr/>
        </p:nvSpPr>
        <p:spPr>
          <a:xfrm>
            <a:off x="43624" y="3024766"/>
            <a:ext cx="110799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Abscission zone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1169" y="6250867"/>
            <a:ext cx="19327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</a:t>
            </a:r>
            <a:r>
              <a:rPr lang="en-US" sz="800" dirty="0" err="1"/>
              <a:t>FigShare</a:t>
            </a:r>
            <a:r>
              <a:rPr lang="en-US" sz="800" dirty="0">
                <a:hlinkClick r:id="rId5"/>
              </a:rPr>
              <a:t>, Flickr</a:t>
            </a:r>
            <a:endParaRPr lang="en-US" sz="800" dirty="0"/>
          </a:p>
        </p:txBody>
      </p:sp>
      <p:sp>
        <p:nvSpPr>
          <p:cNvPr id="168" name="Rectangle 167"/>
          <p:cNvSpPr/>
          <p:nvPr/>
        </p:nvSpPr>
        <p:spPr>
          <a:xfrm>
            <a:off x="4969756" y="6126480"/>
            <a:ext cx="42017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Aalen, R.B. (2013). Maturing peptides open for communication. J. Exp. Bot. 64: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5231–5235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mary\Desktop\flow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660834"/>
            <a:ext cx="5218098" cy="46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79" name="Shape 2879"/>
          <p:cNvGrpSpPr/>
          <p:nvPr/>
        </p:nvGrpSpPr>
        <p:grpSpPr>
          <a:xfrm>
            <a:off x="2955833" y="2148322"/>
            <a:ext cx="321981" cy="2058504"/>
            <a:chOff x="4486745" y="1808812"/>
            <a:chExt cx="321981" cy="2058504"/>
          </a:xfrm>
        </p:grpSpPr>
        <p:sp>
          <p:nvSpPr>
            <p:cNvPr id="2880" name="Shape 2880"/>
            <p:cNvSpPr/>
            <p:nvPr/>
          </p:nvSpPr>
          <p:spPr>
            <a:xfrm>
              <a:off x="4486745" y="1808812"/>
              <a:ext cx="144000" cy="144000"/>
            </a:xfrm>
            <a:prstGeom prst="cloud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Shape 2881"/>
            <p:cNvSpPr/>
            <p:nvPr/>
          </p:nvSpPr>
          <p:spPr>
            <a:xfrm>
              <a:off x="4572000" y="1959427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Shape 2882"/>
            <p:cNvSpPr/>
            <p:nvPr/>
          </p:nvSpPr>
          <p:spPr>
            <a:xfrm>
              <a:off x="4585408" y="1952812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Shape 2883"/>
            <p:cNvSpPr/>
            <p:nvPr/>
          </p:nvSpPr>
          <p:spPr>
            <a:xfrm>
              <a:off x="4564566" y="1968421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Shape 2884"/>
            <p:cNvSpPr/>
            <p:nvPr/>
          </p:nvSpPr>
          <p:spPr>
            <a:xfrm>
              <a:off x="4600570" y="1945402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5" name="Shape 2885"/>
          <p:cNvSpPr/>
          <p:nvPr/>
        </p:nvSpPr>
        <p:spPr>
          <a:xfrm>
            <a:off x="3327010" y="4272566"/>
            <a:ext cx="216000" cy="72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6" name="Shape 2886"/>
          <p:cNvSpPr/>
          <p:nvPr/>
        </p:nvSpPr>
        <p:spPr>
          <a:xfrm>
            <a:off x="3329120" y="4424966"/>
            <a:ext cx="216000" cy="72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7" name="Shape 2887"/>
          <p:cNvSpPr/>
          <p:nvPr/>
        </p:nvSpPr>
        <p:spPr>
          <a:xfrm>
            <a:off x="3329120" y="4577366"/>
            <a:ext cx="216000" cy="72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8" name="Shape 2888"/>
          <p:cNvSpPr/>
          <p:nvPr/>
        </p:nvSpPr>
        <p:spPr>
          <a:xfrm>
            <a:off x="2919581" y="4596610"/>
            <a:ext cx="216000" cy="72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9" name="Shape 2889"/>
          <p:cNvSpPr/>
          <p:nvPr/>
        </p:nvSpPr>
        <p:spPr>
          <a:xfrm>
            <a:off x="2919707" y="4416582"/>
            <a:ext cx="216000" cy="72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0" name="Shape 2890"/>
          <p:cNvSpPr/>
          <p:nvPr/>
        </p:nvSpPr>
        <p:spPr>
          <a:xfrm>
            <a:off x="2919707" y="4272566"/>
            <a:ext cx="216000" cy="72000"/>
          </a:xfrm>
          <a:prstGeom prst="ellipse">
            <a:avLst/>
          </a:prstGeom>
          <a:solidFill>
            <a:srgbClr val="00B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1" name="Shape 2891"/>
          <p:cNvSpPr txBox="1"/>
          <p:nvPr/>
        </p:nvSpPr>
        <p:spPr>
          <a:xfrm>
            <a:off x="1721164" y="1252679"/>
            <a:ext cx="10935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Pollen grain</a:t>
            </a:r>
            <a:endParaRPr sz="12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2" name="Shape 2892"/>
          <p:cNvCxnSpPr/>
          <p:nvPr/>
        </p:nvCxnSpPr>
        <p:spPr>
          <a:xfrm>
            <a:off x="2362200" y="1529678"/>
            <a:ext cx="593633" cy="618644"/>
          </a:xfrm>
          <a:prstGeom prst="straightConnector1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3" name="Shape 2893"/>
          <p:cNvSpPr txBox="1"/>
          <p:nvPr/>
        </p:nvSpPr>
        <p:spPr>
          <a:xfrm>
            <a:off x="903403" y="1929543"/>
            <a:ext cx="10484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Pollen tube</a:t>
            </a:r>
            <a:endParaRPr sz="12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4" name="Shape 2894"/>
          <p:cNvCxnSpPr>
            <a:stCxn id="2893" idx="2"/>
          </p:cNvCxnSpPr>
          <p:nvPr/>
        </p:nvCxnSpPr>
        <p:spPr>
          <a:xfrm>
            <a:off x="1427649" y="2206542"/>
            <a:ext cx="1680600" cy="732600"/>
          </a:xfrm>
          <a:prstGeom prst="straightConnector1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5" name="Shape 2895"/>
          <p:cNvSpPr txBox="1"/>
          <p:nvPr/>
        </p:nvSpPr>
        <p:spPr>
          <a:xfrm>
            <a:off x="129600" y="4093430"/>
            <a:ext cx="8867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Egg cells</a:t>
            </a:r>
            <a:endParaRPr sz="12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6" name="Shape 2896"/>
          <p:cNvCxnSpPr/>
          <p:nvPr/>
        </p:nvCxnSpPr>
        <p:spPr>
          <a:xfrm>
            <a:off x="1016381" y="4230370"/>
            <a:ext cx="1798352" cy="230596"/>
          </a:xfrm>
          <a:prstGeom prst="straightConnector1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97" name="Shape 2897"/>
          <p:cNvCxnSpPr>
            <a:endCxn id="2898" idx="1"/>
          </p:cNvCxnSpPr>
          <p:nvPr/>
        </p:nvCxnSpPr>
        <p:spPr>
          <a:xfrm rot="10800000" flipH="1">
            <a:off x="3327085" y="4090796"/>
            <a:ext cx="2447100" cy="107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8" name="Shape 2898"/>
          <p:cNvSpPr txBox="1"/>
          <p:nvPr/>
        </p:nvSpPr>
        <p:spPr>
          <a:xfrm>
            <a:off x="5774185" y="3829186"/>
            <a:ext cx="2468946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Pollen tube attraction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LUREs, EALs, PCYs, PSKs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9" name="Shape 2899"/>
          <p:cNvSpPr txBox="1"/>
          <p:nvPr/>
        </p:nvSpPr>
        <p:spPr>
          <a:xfrm>
            <a:off x="5767924" y="2001197"/>
            <a:ext cx="1834156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Self-incompatibility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0" name="Shape 2900"/>
          <p:cNvCxnSpPr>
            <a:stCxn id="2880" idx="0"/>
            <a:endCxn id="2899" idx="1"/>
          </p:cNvCxnSpPr>
          <p:nvPr/>
        </p:nvCxnSpPr>
        <p:spPr>
          <a:xfrm>
            <a:off x="3099713" y="2220322"/>
            <a:ext cx="2668200" cy="42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1" name="Shape 2901"/>
          <p:cNvCxnSpPr>
            <a:endCxn id="2902" idx="1"/>
          </p:cNvCxnSpPr>
          <p:nvPr/>
        </p:nvCxnSpPr>
        <p:spPr>
          <a:xfrm rot="10800000" flipH="1">
            <a:off x="3153685" y="3485695"/>
            <a:ext cx="2620500" cy="88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02" name="Shape 2902"/>
          <p:cNvSpPr txBox="1"/>
          <p:nvPr/>
        </p:nvSpPr>
        <p:spPr>
          <a:xfrm>
            <a:off x="5774185" y="3224085"/>
            <a:ext cx="2680029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Pollen tube growth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RALFs, STIGs, </a:t>
            </a:r>
            <a:r>
              <a:rPr lang="en-US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nsLTPs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PSKs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3" name="Shape 2903"/>
          <p:cNvCxnSpPr>
            <a:stCxn id="2885" idx="1"/>
            <a:endCxn id="2904" idx="1"/>
          </p:cNvCxnSpPr>
          <p:nvPr/>
        </p:nvCxnSpPr>
        <p:spPr>
          <a:xfrm>
            <a:off x="3358643" y="4283110"/>
            <a:ext cx="2406000" cy="1015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04" name="Shape 2904"/>
          <p:cNvSpPr txBox="1"/>
          <p:nvPr/>
        </p:nvSpPr>
        <p:spPr>
          <a:xfrm>
            <a:off x="5764545" y="5036972"/>
            <a:ext cx="1776448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Egg–sperm fusion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ECA1s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5" name="Shape 2905"/>
          <p:cNvCxnSpPr>
            <a:stCxn id="2880" idx="3"/>
            <a:endCxn id="2906" idx="1"/>
          </p:cNvCxnSpPr>
          <p:nvPr/>
        </p:nvCxnSpPr>
        <p:spPr>
          <a:xfrm rot="10800000" flipH="1">
            <a:off x="3027833" y="1652855"/>
            <a:ext cx="2736600" cy="503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06" name="Shape 2906"/>
          <p:cNvSpPr txBox="1"/>
          <p:nvPr/>
        </p:nvSpPr>
        <p:spPr>
          <a:xfrm>
            <a:off x="5764545" y="1391179"/>
            <a:ext cx="2227982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Tapetum differentiation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TPDs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7" name="Shape 2907"/>
          <p:cNvSpPr txBox="1"/>
          <p:nvPr/>
        </p:nvSpPr>
        <p:spPr>
          <a:xfrm>
            <a:off x="5768716" y="2612641"/>
            <a:ext cx="2333780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Pollen germination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PSKs, STIGs, LAT52/POE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8" name="Shape 2908"/>
          <p:cNvCxnSpPr>
            <a:endCxn id="2907" idx="1"/>
          </p:cNvCxnSpPr>
          <p:nvPr/>
        </p:nvCxnSpPr>
        <p:spPr>
          <a:xfrm>
            <a:off x="3145216" y="2330051"/>
            <a:ext cx="2623500" cy="544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09" name="Shape 2909"/>
          <p:cNvSpPr txBox="1"/>
          <p:nvPr/>
        </p:nvSpPr>
        <p:spPr>
          <a:xfrm>
            <a:off x="344425" y="129641"/>
            <a:ext cx="8424428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Many peptide hormones </a:t>
            </a:r>
            <a:r>
              <a:rPr lang="en-US" sz="2800" b="1" dirty="0">
                <a:solidFill>
                  <a:schemeClr val="dk1"/>
                </a:solidFill>
              </a:rPr>
              <a:t>a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 </a:t>
            </a:r>
            <a:r>
              <a:rPr lang="en-US" sz="2800" b="1" dirty="0">
                <a:solidFill>
                  <a:schemeClr val="dk1"/>
                </a:solidFill>
              </a:rPr>
              <a:t>f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loral regulators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0" name="Shape 2910"/>
          <p:cNvSpPr txBox="1"/>
          <p:nvPr/>
        </p:nvSpPr>
        <p:spPr>
          <a:xfrm>
            <a:off x="5770338" y="4442499"/>
            <a:ext cx="1702197" cy="523220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Pollen tube burst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11" name="Shape 2911"/>
          <p:cNvCxnSpPr>
            <a:endCxn id="2910" idx="1"/>
          </p:cNvCxnSpPr>
          <p:nvPr/>
        </p:nvCxnSpPr>
        <p:spPr>
          <a:xfrm>
            <a:off x="3327138" y="4272709"/>
            <a:ext cx="2443200" cy="431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12" name="Shape 2912"/>
          <p:cNvSpPr txBox="1"/>
          <p:nvPr/>
        </p:nvSpPr>
        <p:spPr>
          <a:xfrm>
            <a:off x="5052751" y="745540"/>
            <a:ext cx="3765710" cy="523220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signaling in plant reproduction predominantly relies on the Cys-rich class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Shape 2917"/>
          <p:cNvSpPr txBox="1"/>
          <p:nvPr/>
        </p:nvSpPr>
        <p:spPr>
          <a:xfrm>
            <a:off x="0" y="15733"/>
            <a:ext cx="9143999" cy="60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PSKs promote pollen germination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8" name="Shape 2918"/>
          <p:cNvSpPr txBox="1"/>
          <p:nvPr/>
        </p:nvSpPr>
        <p:spPr>
          <a:xfrm>
            <a:off x="402974" y="741266"/>
            <a:ext cx="8345490" cy="584775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requires a minimum concentration of granules before they will germinate – this is called the </a:t>
            </a: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population effect</a:t>
            </a:r>
            <a:endParaRPr sz="16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9" name="Shape 2919"/>
          <p:cNvSpPr/>
          <p:nvPr/>
        </p:nvSpPr>
        <p:spPr>
          <a:xfrm>
            <a:off x="2248209" y="158577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0" name="Shape 2920"/>
          <p:cNvSpPr/>
          <p:nvPr/>
        </p:nvSpPr>
        <p:spPr>
          <a:xfrm>
            <a:off x="2140209" y="213500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1" name="Shape 2921"/>
          <p:cNvSpPr/>
          <p:nvPr/>
        </p:nvSpPr>
        <p:spPr>
          <a:xfrm>
            <a:off x="3108609" y="1632778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2" name="Shape 2922"/>
          <p:cNvSpPr/>
          <p:nvPr/>
        </p:nvSpPr>
        <p:spPr>
          <a:xfrm>
            <a:off x="2526937" y="186389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3" name="Shape 2923"/>
          <p:cNvSpPr/>
          <p:nvPr/>
        </p:nvSpPr>
        <p:spPr>
          <a:xfrm>
            <a:off x="2921122" y="223977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4" name="Shape 2924"/>
          <p:cNvSpPr/>
          <p:nvPr/>
        </p:nvSpPr>
        <p:spPr>
          <a:xfrm>
            <a:off x="3364333" y="218900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5" name="Shape 2925"/>
          <p:cNvSpPr/>
          <p:nvPr/>
        </p:nvSpPr>
        <p:spPr>
          <a:xfrm>
            <a:off x="2680257" y="266589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6" name="Shape 2926"/>
          <p:cNvSpPr/>
          <p:nvPr/>
        </p:nvSpPr>
        <p:spPr>
          <a:xfrm>
            <a:off x="5427724" y="158900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7" name="Shape 2927"/>
          <p:cNvSpPr/>
          <p:nvPr/>
        </p:nvSpPr>
        <p:spPr>
          <a:xfrm>
            <a:off x="5319724" y="2138235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8" name="Shape 2928"/>
          <p:cNvSpPr/>
          <p:nvPr/>
        </p:nvSpPr>
        <p:spPr>
          <a:xfrm>
            <a:off x="6288124" y="1636006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9" name="Shape 2929"/>
          <p:cNvSpPr/>
          <p:nvPr/>
        </p:nvSpPr>
        <p:spPr>
          <a:xfrm>
            <a:off x="5706452" y="1867125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0" name="Shape 2930"/>
          <p:cNvSpPr/>
          <p:nvPr/>
        </p:nvSpPr>
        <p:spPr>
          <a:xfrm>
            <a:off x="6100637" y="224300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1" name="Shape 2931"/>
          <p:cNvSpPr/>
          <p:nvPr/>
        </p:nvSpPr>
        <p:spPr>
          <a:xfrm>
            <a:off x="6543848" y="2192235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2" name="Shape 2932"/>
          <p:cNvSpPr/>
          <p:nvPr/>
        </p:nvSpPr>
        <p:spPr>
          <a:xfrm>
            <a:off x="5859772" y="266912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3" name="Shape 2933"/>
          <p:cNvSpPr/>
          <p:nvPr/>
        </p:nvSpPr>
        <p:spPr>
          <a:xfrm rot="-5400000">
            <a:off x="5481724" y="1907661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4" name="Shape 2934"/>
          <p:cNvSpPr/>
          <p:nvPr/>
        </p:nvSpPr>
        <p:spPr>
          <a:xfrm rot="-5400000">
            <a:off x="5373724" y="245688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5" name="Shape 2935"/>
          <p:cNvSpPr/>
          <p:nvPr/>
        </p:nvSpPr>
        <p:spPr>
          <a:xfrm rot="-5400000">
            <a:off x="6342124" y="1954660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6" name="Shape 2936"/>
          <p:cNvSpPr/>
          <p:nvPr/>
        </p:nvSpPr>
        <p:spPr>
          <a:xfrm rot="-5400000">
            <a:off x="5760452" y="218577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7" name="Shape 2937"/>
          <p:cNvSpPr/>
          <p:nvPr/>
        </p:nvSpPr>
        <p:spPr>
          <a:xfrm rot="-5400000">
            <a:off x="6154637" y="2561661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8" name="Shape 2938"/>
          <p:cNvSpPr/>
          <p:nvPr/>
        </p:nvSpPr>
        <p:spPr>
          <a:xfrm rot="-5400000">
            <a:off x="6597848" y="251088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9" name="Shape 2939"/>
          <p:cNvSpPr/>
          <p:nvPr/>
        </p:nvSpPr>
        <p:spPr>
          <a:xfrm rot="-5400000">
            <a:off x="6138292" y="1993952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0" name="Shape 2940"/>
          <p:cNvSpPr/>
          <p:nvPr/>
        </p:nvSpPr>
        <p:spPr>
          <a:xfrm>
            <a:off x="5718620" y="1568542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1" name="Shape 2941"/>
          <p:cNvSpPr/>
          <p:nvPr/>
        </p:nvSpPr>
        <p:spPr>
          <a:xfrm>
            <a:off x="5610620" y="2117770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2" name="Shape 2942"/>
          <p:cNvSpPr/>
          <p:nvPr/>
        </p:nvSpPr>
        <p:spPr>
          <a:xfrm>
            <a:off x="6579020" y="1615541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3" name="Shape 2943"/>
          <p:cNvSpPr/>
          <p:nvPr/>
        </p:nvSpPr>
        <p:spPr>
          <a:xfrm>
            <a:off x="5997348" y="1846660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4" name="Shape 2944"/>
          <p:cNvSpPr/>
          <p:nvPr/>
        </p:nvSpPr>
        <p:spPr>
          <a:xfrm>
            <a:off x="6391533" y="2222542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5" name="Shape 2945"/>
          <p:cNvSpPr/>
          <p:nvPr/>
        </p:nvSpPr>
        <p:spPr>
          <a:xfrm>
            <a:off x="6410258" y="272769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6" name="Shape 2946"/>
          <p:cNvSpPr/>
          <p:nvPr/>
        </p:nvSpPr>
        <p:spPr>
          <a:xfrm>
            <a:off x="6150668" y="2648662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7" name="Shape 2947"/>
          <p:cNvSpPr/>
          <p:nvPr/>
        </p:nvSpPr>
        <p:spPr>
          <a:xfrm rot="-5400000">
            <a:off x="5992529" y="2044833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8" name="Shape 2948"/>
          <p:cNvSpPr/>
          <p:nvPr/>
        </p:nvSpPr>
        <p:spPr>
          <a:xfrm rot="-5400000">
            <a:off x="5929611" y="2427453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9" name="Shape 2949"/>
          <p:cNvSpPr/>
          <p:nvPr/>
        </p:nvSpPr>
        <p:spPr>
          <a:xfrm rot="-5400000">
            <a:off x="5875611" y="1694578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0" name="Shape 2950"/>
          <p:cNvSpPr/>
          <p:nvPr/>
        </p:nvSpPr>
        <p:spPr>
          <a:xfrm rot="-5400000">
            <a:off x="5293939" y="192569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1" name="Shape 2951"/>
          <p:cNvSpPr/>
          <p:nvPr/>
        </p:nvSpPr>
        <p:spPr>
          <a:xfrm rot="-5400000">
            <a:off x="5688124" y="230157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2" name="Shape 2952"/>
          <p:cNvSpPr/>
          <p:nvPr/>
        </p:nvSpPr>
        <p:spPr>
          <a:xfrm rot="-5400000">
            <a:off x="6131335" y="2250807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3" name="Shape 2953"/>
          <p:cNvSpPr/>
          <p:nvPr/>
        </p:nvSpPr>
        <p:spPr>
          <a:xfrm rot="-5400000">
            <a:off x="5447259" y="272769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4" name="Shape 2954"/>
          <p:cNvSpPr/>
          <p:nvPr/>
        </p:nvSpPr>
        <p:spPr>
          <a:xfrm rot="-5400000">
            <a:off x="5169621" y="1726600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5" name="Shape 2955"/>
          <p:cNvSpPr/>
          <p:nvPr/>
        </p:nvSpPr>
        <p:spPr>
          <a:xfrm rot="-5400000">
            <a:off x="5130771" y="2611899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6" name="Shape 2956"/>
          <p:cNvSpPr/>
          <p:nvPr/>
        </p:nvSpPr>
        <p:spPr>
          <a:xfrm rot="-5400000">
            <a:off x="5883171" y="1920663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7" name="Shape 2957"/>
          <p:cNvSpPr/>
          <p:nvPr/>
        </p:nvSpPr>
        <p:spPr>
          <a:xfrm rot="-5400000">
            <a:off x="5301499" y="2151782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8" name="Shape 2958"/>
          <p:cNvSpPr/>
          <p:nvPr/>
        </p:nvSpPr>
        <p:spPr>
          <a:xfrm rot="-5400000">
            <a:off x="5695684" y="2527664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9" name="Shape 2959"/>
          <p:cNvSpPr/>
          <p:nvPr/>
        </p:nvSpPr>
        <p:spPr>
          <a:xfrm rot="-5400000">
            <a:off x="6138895" y="2476892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0" name="Shape 2960"/>
          <p:cNvSpPr/>
          <p:nvPr/>
        </p:nvSpPr>
        <p:spPr>
          <a:xfrm rot="-5400000">
            <a:off x="5454819" y="2953784"/>
            <a:ext cx="108000" cy="108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1" name="Shape 2961"/>
          <p:cNvSpPr/>
          <p:nvPr/>
        </p:nvSpPr>
        <p:spPr>
          <a:xfrm>
            <a:off x="3832385" y="2152833"/>
            <a:ext cx="1080120" cy="12370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2" name="Shape 2962"/>
          <p:cNvSpPr txBox="1"/>
          <p:nvPr/>
        </p:nvSpPr>
        <p:spPr>
          <a:xfrm>
            <a:off x="2012415" y="3219875"/>
            <a:ext cx="13981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germination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Shape 2963"/>
          <p:cNvSpPr/>
          <p:nvPr/>
        </p:nvSpPr>
        <p:spPr>
          <a:xfrm>
            <a:off x="5265498" y="1799660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4" name="Shape 2964"/>
          <p:cNvSpPr/>
          <p:nvPr/>
        </p:nvSpPr>
        <p:spPr>
          <a:xfrm>
            <a:off x="5229499" y="2361404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5" name="Shape 2965"/>
          <p:cNvSpPr/>
          <p:nvPr/>
        </p:nvSpPr>
        <p:spPr>
          <a:xfrm>
            <a:off x="6342124" y="1743614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6" name="Shape 2966"/>
          <p:cNvSpPr/>
          <p:nvPr/>
        </p:nvSpPr>
        <p:spPr>
          <a:xfrm>
            <a:off x="5534299" y="2781699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7" name="Shape 2967"/>
          <p:cNvSpPr/>
          <p:nvPr/>
        </p:nvSpPr>
        <p:spPr>
          <a:xfrm rot="10800000" flipH="1">
            <a:off x="6417848" y="2567804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8" name="Shape 2968"/>
          <p:cNvSpPr/>
          <p:nvPr/>
        </p:nvSpPr>
        <p:spPr>
          <a:xfrm>
            <a:off x="6460693" y="1597541"/>
            <a:ext cx="144000" cy="36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9" name="Shape 2969"/>
          <p:cNvSpPr/>
          <p:nvPr/>
        </p:nvSpPr>
        <p:spPr>
          <a:xfrm rot="-5400000">
            <a:off x="6278299" y="2091706"/>
            <a:ext cx="144000" cy="72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0" name="Shape 2970"/>
          <p:cNvSpPr/>
          <p:nvPr/>
        </p:nvSpPr>
        <p:spPr>
          <a:xfrm>
            <a:off x="5570299" y="1853781"/>
            <a:ext cx="144000" cy="36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1" name="Shape 2971"/>
          <p:cNvSpPr/>
          <p:nvPr/>
        </p:nvSpPr>
        <p:spPr>
          <a:xfrm rot="5400000">
            <a:off x="6023245" y="2794091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2" name="Shape 2972"/>
          <p:cNvSpPr txBox="1"/>
          <p:nvPr/>
        </p:nvSpPr>
        <p:spPr>
          <a:xfrm>
            <a:off x="5427724" y="3205959"/>
            <a:ext cx="11592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Germination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3" name="Shape 2973"/>
          <p:cNvSpPr txBox="1"/>
          <p:nvPr/>
        </p:nvSpPr>
        <p:spPr>
          <a:xfrm>
            <a:off x="399254" y="3697286"/>
            <a:ext cx="8345490" cy="584775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detect the concentration, pollen grains secrete the peptide hormone PSK, which in sufficient amounts induces germination</a:t>
            </a:r>
            <a:endParaRPr sz="16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4" name="Shape 2974"/>
          <p:cNvSpPr/>
          <p:nvPr/>
        </p:nvSpPr>
        <p:spPr>
          <a:xfrm>
            <a:off x="4314870" y="4992298"/>
            <a:ext cx="216000" cy="216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5" name="Shape 2975"/>
          <p:cNvSpPr/>
          <p:nvPr/>
        </p:nvSpPr>
        <p:spPr>
          <a:xfrm>
            <a:off x="1187624" y="4992298"/>
            <a:ext cx="216000" cy="216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6" name="Shape 2976"/>
          <p:cNvCxnSpPr/>
          <p:nvPr/>
        </p:nvCxnSpPr>
        <p:spPr>
          <a:xfrm rot="10800000">
            <a:off x="1079612" y="4869160"/>
            <a:ext cx="108012" cy="123138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77" name="Shape 2977"/>
          <p:cNvCxnSpPr/>
          <p:nvPr/>
        </p:nvCxnSpPr>
        <p:spPr>
          <a:xfrm rot="10800000" flipH="1">
            <a:off x="1425830" y="4918527"/>
            <a:ext cx="171612" cy="123138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78" name="Shape 2978"/>
          <p:cNvCxnSpPr/>
          <p:nvPr/>
        </p:nvCxnSpPr>
        <p:spPr>
          <a:xfrm>
            <a:off x="1298534" y="5246577"/>
            <a:ext cx="19212" cy="166393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79" name="Shape 2979"/>
          <p:cNvSpPr/>
          <p:nvPr/>
        </p:nvSpPr>
        <p:spPr>
          <a:xfrm>
            <a:off x="741277" y="5012558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0" name="Shape 2980"/>
          <p:cNvSpPr/>
          <p:nvPr/>
        </p:nvSpPr>
        <p:spPr>
          <a:xfrm rot="-4252793">
            <a:off x="1299143" y="4687874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1" name="Shape 2981"/>
          <p:cNvSpPr/>
          <p:nvPr/>
        </p:nvSpPr>
        <p:spPr>
          <a:xfrm rot="4007620">
            <a:off x="975130" y="5514344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2" name="Shape 2982"/>
          <p:cNvSpPr/>
          <p:nvPr/>
        </p:nvSpPr>
        <p:spPr>
          <a:xfrm rot="-4252793">
            <a:off x="1607967" y="5111428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3" name="Shape 2983"/>
          <p:cNvSpPr/>
          <p:nvPr/>
        </p:nvSpPr>
        <p:spPr>
          <a:xfrm>
            <a:off x="3796651" y="4413869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4" name="Shape 2984"/>
          <p:cNvSpPr/>
          <p:nvPr/>
        </p:nvSpPr>
        <p:spPr>
          <a:xfrm rot="4007620">
            <a:off x="4322314" y="5761177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5" name="Shape 2985"/>
          <p:cNvSpPr/>
          <p:nvPr/>
        </p:nvSpPr>
        <p:spPr>
          <a:xfrm rot="-4252793">
            <a:off x="4699237" y="4778481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6" name="Shape 2986"/>
          <p:cNvSpPr/>
          <p:nvPr/>
        </p:nvSpPr>
        <p:spPr>
          <a:xfrm>
            <a:off x="7114024" y="4933665"/>
            <a:ext cx="216000" cy="216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7" name="Shape 2987"/>
          <p:cNvSpPr/>
          <p:nvPr/>
        </p:nvSpPr>
        <p:spPr>
          <a:xfrm>
            <a:off x="6595805" y="4355236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8" name="Shape 2988"/>
          <p:cNvSpPr/>
          <p:nvPr/>
        </p:nvSpPr>
        <p:spPr>
          <a:xfrm rot="788714">
            <a:off x="7045122" y="5573490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9" name="Shape 2989"/>
          <p:cNvSpPr/>
          <p:nvPr/>
        </p:nvSpPr>
        <p:spPr>
          <a:xfrm rot="-4252793">
            <a:off x="7498391" y="4719848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0" name="Shape 2990"/>
          <p:cNvSpPr/>
          <p:nvPr/>
        </p:nvSpPr>
        <p:spPr>
          <a:xfrm>
            <a:off x="5047507" y="5086517"/>
            <a:ext cx="1080120" cy="12370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1" name="Shape 2991"/>
          <p:cNvSpPr/>
          <p:nvPr/>
        </p:nvSpPr>
        <p:spPr>
          <a:xfrm rot="-4746650">
            <a:off x="6748205" y="4507636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2" name="Shape 2992"/>
          <p:cNvSpPr/>
          <p:nvPr/>
        </p:nvSpPr>
        <p:spPr>
          <a:xfrm rot="4007620">
            <a:off x="7273868" y="5854944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3" name="Shape 2993"/>
          <p:cNvSpPr/>
          <p:nvPr/>
        </p:nvSpPr>
        <p:spPr>
          <a:xfrm rot="2996588">
            <a:off x="7650791" y="4872248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4" name="Shape 2994"/>
          <p:cNvSpPr/>
          <p:nvPr/>
        </p:nvSpPr>
        <p:spPr>
          <a:xfrm rot="4470310">
            <a:off x="6900605" y="4660036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5" name="Shape 2995"/>
          <p:cNvSpPr/>
          <p:nvPr/>
        </p:nvSpPr>
        <p:spPr>
          <a:xfrm rot="8477930">
            <a:off x="7426268" y="6007344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6" name="Shape 2996"/>
          <p:cNvSpPr/>
          <p:nvPr/>
        </p:nvSpPr>
        <p:spPr>
          <a:xfrm rot="217517">
            <a:off x="7803191" y="5024648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7" name="Shape 2997"/>
          <p:cNvSpPr/>
          <p:nvPr/>
        </p:nvSpPr>
        <p:spPr>
          <a:xfrm>
            <a:off x="6433453" y="4772085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8" name="Shape 2998"/>
          <p:cNvSpPr/>
          <p:nvPr/>
        </p:nvSpPr>
        <p:spPr>
          <a:xfrm rot="788714">
            <a:off x="7415757" y="5606078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9" name="Shape 2999"/>
          <p:cNvSpPr/>
          <p:nvPr/>
        </p:nvSpPr>
        <p:spPr>
          <a:xfrm rot="-4252793">
            <a:off x="7267626" y="4674580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0" name="Shape 3000"/>
          <p:cNvSpPr/>
          <p:nvPr/>
        </p:nvSpPr>
        <p:spPr>
          <a:xfrm rot="-4746650">
            <a:off x="6867253" y="4990904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1" name="Shape 3001"/>
          <p:cNvSpPr/>
          <p:nvPr/>
        </p:nvSpPr>
        <p:spPr>
          <a:xfrm rot="4007620">
            <a:off x="6687426" y="5460889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2" name="Shape 3002"/>
          <p:cNvSpPr/>
          <p:nvPr/>
        </p:nvSpPr>
        <p:spPr>
          <a:xfrm rot="2996588">
            <a:off x="7450857" y="5069380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3" name="Shape 3003"/>
          <p:cNvSpPr/>
          <p:nvPr/>
        </p:nvSpPr>
        <p:spPr>
          <a:xfrm rot="4470310">
            <a:off x="6738253" y="5076885"/>
            <a:ext cx="216000" cy="72000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4" name="Shape 3004"/>
          <p:cNvSpPr/>
          <p:nvPr/>
        </p:nvSpPr>
        <p:spPr>
          <a:xfrm rot="8477930">
            <a:off x="7108880" y="5433891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5" name="Shape 3005"/>
          <p:cNvSpPr/>
          <p:nvPr/>
        </p:nvSpPr>
        <p:spPr>
          <a:xfrm rot="217517">
            <a:off x="7438238" y="5387904"/>
            <a:ext cx="208962" cy="54886"/>
          </a:xfrm>
          <a:custGeom>
            <a:avLst/>
            <a:gdLst/>
            <a:ahLst/>
            <a:cxnLst/>
            <a:rect l="0" t="0" r="0" b="0"/>
            <a:pathLst>
              <a:path w="362737" h="90685" extrusionOk="0">
                <a:moveTo>
                  <a:pt x="0" y="90685"/>
                </a:moveTo>
                <a:cubicBezTo>
                  <a:pt x="60456" y="45342"/>
                  <a:pt x="120912" y="0"/>
                  <a:pt x="181368" y="0"/>
                </a:cubicBezTo>
                <a:cubicBezTo>
                  <a:pt x="241824" y="0"/>
                  <a:pt x="302280" y="45342"/>
                  <a:pt x="362737" y="90685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6" name="Shape 3006"/>
          <p:cNvSpPr/>
          <p:nvPr/>
        </p:nvSpPr>
        <p:spPr>
          <a:xfrm>
            <a:off x="7042068" y="5102825"/>
            <a:ext cx="97531" cy="338474"/>
          </a:xfrm>
          <a:custGeom>
            <a:avLst/>
            <a:gdLst/>
            <a:ahLst/>
            <a:cxnLst/>
            <a:rect l="0" t="0" r="0" b="0"/>
            <a:pathLst>
              <a:path w="250326" h="740588" extrusionOk="0">
                <a:moveTo>
                  <a:pt x="250326" y="0"/>
                </a:moveTo>
                <a:cubicBezTo>
                  <a:pt x="133192" y="90054"/>
                  <a:pt x="16058" y="180109"/>
                  <a:pt x="944" y="264495"/>
                </a:cubicBezTo>
                <a:cubicBezTo>
                  <a:pt x="-14170" y="348881"/>
                  <a:pt x="157123" y="426971"/>
                  <a:pt x="159642" y="506320"/>
                </a:cubicBezTo>
                <a:cubicBezTo>
                  <a:pt x="162161" y="585669"/>
                  <a:pt x="89109" y="663128"/>
                  <a:pt x="16058" y="740588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7" name="Shape 3007"/>
          <p:cNvSpPr/>
          <p:nvPr/>
        </p:nvSpPr>
        <p:spPr>
          <a:xfrm rot="5400000">
            <a:off x="5789737" y="2545390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8" name="Shape 3008"/>
          <p:cNvSpPr/>
          <p:nvPr/>
        </p:nvSpPr>
        <p:spPr>
          <a:xfrm rot="5400000">
            <a:off x="5863370" y="2187782"/>
            <a:ext cx="180000" cy="108000"/>
          </a:xfrm>
          <a:custGeom>
            <a:avLst/>
            <a:gdLst/>
            <a:ahLst/>
            <a:cxnLst/>
            <a:rect l="0" t="0" r="0" b="0"/>
            <a:pathLst>
              <a:path w="929514" h="377852" extrusionOk="0">
                <a:moveTo>
                  <a:pt x="0" y="0"/>
                </a:moveTo>
                <a:cubicBezTo>
                  <a:pt x="78089" y="134767"/>
                  <a:pt x="156178" y="269534"/>
                  <a:pt x="241824" y="302281"/>
                </a:cubicBezTo>
                <a:cubicBezTo>
                  <a:pt x="327470" y="335028"/>
                  <a:pt x="399262" y="183888"/>
                  <a:pt x="513877" y="196483"/>
                </a:cubicBezTo>
                <a:cubicBezTo>
                  <a:pt x="628492" y="209078"/>
                  <a:pt x="779003" y="293465"/>
                  <a:pt x="929514" y="377852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286000" y="6126480"/>
            <a:ext cx="687399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Chen, Y.,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Matsubayashi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Y.,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Sakagami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 (2000). Peptide growth factor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phytosulfokine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contributes to the pollen population effect. Planta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211: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752-755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Shape 3013"/>
          <p:cNvSpPr txBox="1"/>
          <p:nvPr/>
        </p:nvSpPr>
        <p:spPr>
          <a:xfrm>
            <a:off x="344425" y="129641"/>
            <a:ext cx="8424428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</a:t>
            </a:r>
            <a:r>
              <a:rPr lang="en-US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chemoattractants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draw pollen tubes to the female gametophyte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4" name="Shape 3014"/>
          <p:cNvGrpSpPr/>
          <p:nvPr/>
        </p:nvGrpSpPr>
        <p:grpSpPr>
          <a:xfrm>
            <a:off x="238619" y="2291107"/>
            <a:ext cx="3940817" cy="4055328"/>
            <a:chOff x="163923" y="877251"/>
            <a:chExt cx="3940817" cy="5261484"/>
          </a:xfrm>
        </p:grpSpPr>
        <p:grpSp>
          <p:nvGrpSpPr>
            <p:cNvPr id="3015" name="Shape 3015"/>
            <p:cNvGrpSpPr/>
            <p:nvPr/>
          </p:nvGrpSpPr>
          <p:grpSpPr>
            <a:xfrm>
              <a:off x="1136548" y="1024063"/>
              <a:ext cx="2968192" cy="5114672"/>
              <a:chOff x="3244978" y="2096272"/>
              <a:chExt cx="2291005" cy="3947770"/>
            </a:xfrm>
          </p:grpSpPr>
          <p:sp>
            <p:nvSpPr>
              <p:cNvPr id="3016" name="Shape 3016"/>
              <p:cNvSpPr/>
              <p:nvPr/>
            </p:nvSpPr>
            <p:spPr>
              <a:xfrm rot="-2685296">
                <a:off x="3580480" y="4088540"/>
                <a:ext cx="1620000" cy="1620000"/>
              </a:xfrm>
              <a:prstGeom prst="teardrop">
                <a:avLst>
                  <a:gd name="adj" fmla="val 100000"/>
                </a:avLst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Shape 3017"/>
              <p:cNvSpPr/>
              <p:nvPr/>
            </p:nvSpPr>
            <p:spPr>
              <a:xfrm rot="-7562138">
                <a:off x="3707973" y="2406658"/>
                <a:ext cx="612648" cy="223046"/>
              </a:xfrm>
              <a:prstGeom prst="flowChartDelay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Shape 3018"/>
              <p:cNvSpPr/>
              <p:nvPr/>
            </p:nvSpPr>
            <p:spPr>
              <a:xfrm rot="-4006205">
                <a:off x="4416100" y="2394498"/>
                <a:ext cx="612648" cy="223046"/>
              </a:xfrm>
              <a:prstGeom prst="flowChartDelay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Shape 3019"/>
              <p:cNvSpPr/>
              <p:nvPr/>
            </p:nvSpPr>
            <p:spPr>
              <a:xfrm rot="-5400000">
                <a:off x="4085581" y="2291073"/>
                <a:ext cx="612648" cy="223046"/>
              </a:xfrm>
              <a:prstGeom prst="flowChartDelay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Shape 3020"/>
              <p:cNvSpPr/>
              <p:nvPr/>
            </p:nvSpPr>
            <p:spPr>
              <a:xfrm rot="-9901316">
                <a:off x="3550500" y="2727409"/>
                <a:ext cx="612648" cy="223046"/>
              </a:xfrm>
              <a:prstGeom prst="flowChartDelay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Shape 3021"/>
              <p:cNvSpPr/>
              <p:nvPr/>
            </p:nvSpPr>
            <p:spPr>
              <a:xfrm rot="-1131339">
                <a:off x="4613370" y="2710381"/>
                <a:ext cx="612648" cy="223046"/>
              </a:xfrm>
              <a:prstGeom prst="flowChartDelay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Shape 3022"/>
              <p:cNvSpPr/>
              <p:nvPr/>
            </p:nvSpPr>
            <p:spPr>
              <a:xfrm>
                <a:off x="4112410" y="2691694"/>
                <a:ext cx="548101" cy="1446027"/>
              </a:xfrm>
              <a:prstGeom prst="rect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23" name="Shape 3023"/>
            <p:cNvGrpSpPr/>
            <p:nvPr/>
          </p:nvGrpSpPr>
          <p:grpSpPr>
            <a:xfrm>
              <a:off x="2665747" y="1204083"/>
              <a:ext cx="101231" cy="2700300"/>
              <a:chOff x="4549684" y="1412776"/>
              <a:chExt cx="90369" cy="1114834"/>
            </a:xfrm>
          </p:grpSpPr>
          <p:sp>
            <p:nvSpPr>
              <p:cNvPr id="3024" name="Shape 3024"/>
              <p:cNvSpPr/>
              <p:nvPr/>
            </p:nvSpPr>
            <p:spPr>
              <a:xfrm>
                <a:off x="4564129" y="1424632"/>
                <a:ext cx="39516" cy="1085386"/>
              </a:xfrm>
              <a:custGeom>
                <a:avLst/>
                <a:gdLst/>
                <a:ahLst/>
                <a:cxnLst/>
                <a:rect l="0" t="0" r="0" b="0"/>
                <a:pathLst>
                  <a:path w="39516" h="1085386" extrusionOk="0">
                    <a:moveTo>
                      <a:pt x="39516" y="0"/>
                    </a:moveTo>
                    <a:cubicBezTo>
                      <a:pt x="31462" y="26019"/>
                      <a:pt x="23408" y="52039"/>
                      <a:pt x="17213" y="104078"/>
                    </a:cubicBezTo>
                    <a:cubicBezTo>
                      <a:pt x="11018" y="156117"/>
                      <a:pt x="4823" y="241611"/>
                      <a:pt x="2345" y="312235"/>
                    </a:cubicBezTo>
                    <a:cubicBezTo>
                      <a:pt x="-133" y="382859"/>
                      <a:pt x="-1372" y="398967"/>
                      <a:pt x="2345" y="527825"/>
                    </a:cubicBezTo>
                    <a:cubicBezTo>
                      <a:pt x="6062" y="656683"/>
                      <a:pt x="15355" y="871034"/>
                      <a:pt x="24648" y="1085386"/>
                    </a:cubicBezTo>
                  </a:path>
                </a:pathLst>
              </a:custGeom>
              <a:noFill/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Shape 3025"/>
              <p:cNvSpPr/>
              <p:nvPr/>
            </p:nvSpPr>
            <p:spPr>
              <a:xfrm>
                <a:off x="4590000" y="1423830"/>
                <a:ext cx="39516" cy="1085386"/>
              </a:xfrm>
              <a:custGeom>
                <a:avLst/>
                <a:gdLst/>
                <a:ahLst/>
                <a:cxnLst/>
                <a:rect l="0" t="0" r="0" b="0"/>
                <a:pathLst>
                  <a:path w="39516" h="1085386" extrusionOk="0">
                    <a:moveTo>
                      <a:pt x="39516" y="0"/>
                    </a:moveTo>
                    <a:cubicBezTo>
                      <a:pt x="31462" y="26019"/>
                      <a:pt x="23408" y="52039"/>
                      <a:pt x="17213" y="104078"/>
                    </a:cubicBezTo>
                    <a:cubicBezTo>
                      <a:pt x="11018" y="156117"/>
                      <a:pt x="4823" y="241611"/>
                      <a:pt x="2345" y="312235"/>
                    </a:cubicBezTo>
                    <a:cubicBezTo>
                      <a:pt x="-133" y="382859"/>
                      <a:pt x="-1372" y="398967"/>
                      <a:pt x="2345" y="527825"/>
                    </a:cubicBezTo>
                    <a:cubicBezTo>
                      <a:pt x="6062" y="656683"/>
                      <a:pt x="15355" y="871034"/>
                      <a:pt x="24648" y="1085386"/>
                    </a:cubicBezTo>
                  </a:path>
                </a:pathLst>
              </a:custGeom>
              <a:noFill/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Shape 3026"/>
              <p:cNvSpPr/>
              <p:nvPr/>
            </p:nvSpPr>
            <p:spPr>
              <a:xfrm>
                <a:off x="4600537" y="1442224"/>
                <a:ext cx="39516" cy="1085386"/>
              </a:xfrm>
              <a:custGeom>
                <a:avLst/>
                <a:gdLst/>
                <a:ahLst/>
                <a:cxnLst/>
                <a:rect l="0" t="0" r="0" b="0"/>
                <a:pathLst>
                  <a:path w="39516" h="1085386" extrusionOk="0">
                    <a:moveTo>
                      <a:pt x="39516" y="0"/>
                    </a:moveTo>
                    <a:cubicBezTo>
                      <a:pt x="31462" y="26019"/>
                      <a:pt x="23408" y="52039"/>
                      <a:pt x="17213" y="104078"/>
                    </a:cubicBezTo>
                    <a:cubicBezTo>
                      <a:pt x="11018" y="156117"/>
                      <a:pt x="4823" y="241611"/>
                      <a:pt x="2345" y="312235"/>
                    </a:cubicBezTo>
                    <a:cubicBezTo>
                      <a:pt x="-133" y="382859"/>
                      <a:pt x="-1372" y="398967"/>
                      <a:pt x="2345" y="527825"/>
                    </a:cubicBezTo>
                    <a:cubicBezTo>
                      <a:pt x="6062" y="656683"/>
                      <a:pt x="15355" y="871034"/>
                      <a:pt x="24648" y="1085386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Shape 3027"/>
              <p:cNvSpPr/>
              <p:nvPr/>
            </p:nvSpPr>
            <p:spPr>
              <a:xfrm>
                <a:off x="4549684" y="1412776"/>
                <a:ext cx="39516" cy="1085386"/>
              </a:xfrm>
              <a:custGeom>
                <a:avLst/>
                <a:gdLst/>
                <a:ahLst/>
                <a:cxnLst/>
                <a:rect l="0" t="0" r="0" b="0"/>
                <a:pathLst>
                  <a:path w="39516" h="1085386" extrusionOk="0">
                    <a:moveTo>
                      <a:pt x="39516" y="0"/>
                    </a:moveTo>
                    <a:cubicBezTo>
                      <a:pt x="31462" y="26019"/>
                      <a:pt x="23408" y="52039"/>
                      <a:pt x="17213" y="104078"/>
                    </a:cubicBezTo>
                    <a:cubicBezTo>
                      <a:pt x="11018" y="156117"/>
                      <a:pt x="4823" y="241611"/>
                      <a:pt x="2345" y="312235"/>
                    </a:cubicBezTo>
                    <a:cubicBezTo>
                      <a:pt x="-133" y="382859"/>
                      <a:pt x="-1372" y="398967"/>
                      <a:pt x="2345" y="527825"/>
                    </a:cubicBezTo>
                    <a:cubicBezTo>
                      <a:pt x="6062" y="656683"/>
                      <a:pt x="15355" y="871034"/>
                      <a:pt x="24648" y="1085386"/>
                    </a:cubicBezTo>
                  </a:path>
                </a:pathLst>
              </a:custGeom>
              <a:noFill/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28" name="Shape 3028"/>
            <p:cNvSpPr/>
            <p:nvPr/>
          </p:nvSpPr>
          <p:spPr>
            <a:xfrm>
              <a:off x="2884017" y="4188515"/>
              <a:ext cx="704829" cy="932248"/>
            </a:xfrm>
            <a:custGeom>
              <a:avLst/>
              <a:gdLst/>
              <a:ahLst/>
              <a:cxnLst/>
              <a:rect l="0" t="0" r="0" b="0"/>
              <a:pathLst>
                <a:path w="565121" h="772719" extrusionOk="0">
                  <a:moveTo>
                    <a:pt x="171111" y="0"/>
                  </a:moveTo>
                  <a:lnTo>
                    <a:pt x="230584" y="141249"/>
                  </a:lnTo>
                  <a:cubicBezTo>
                    <a:pt x="246691" y="179659"/>
                    <a:pt x="250409" y="226742"/>
                    <a:pt x="267755" y="230459"/>
                  </a:cubicBezTo>
                  <a:cubicBezTo>
                    <a:pt x="285101" y="234176"/>
                    <a:pt x="293774" y="168507"/>
                    <a:pt x="334662" y="163551"/>
                  </a:cubicBezTo>
                  <a:cubicBezTo>
                    <a:pt x="375550" y="158595"/>
                    <a:pt x="478389" y="178419"/>
                    <a:pt x="513082" y="200722"/>
                  </a:cubicBezTo>
                  <a:cubicBezTo>
                    <a:pt x="547775" y="223025"/>
                    <a:pt x="534145" y="255239"/>
                    <a:pt x="542818" y="297366"/>
                  </a:cubicBezTo>
                  <a:cubicBezTo>
                    <a:pt x="551491" y="339493"/>
                    <a:pt x="565121" y="397727"/>
                    <a:pt x="565121" y="453483"/>
                  </a:cubicBezTo>
                  <a:cubicBezTo>
                    <a:pt x="565121" y="509239"/>
                    <a:pt x="565121" y="581102"/>
                    <a:pt x="542818" y="631902"/>
                  </a:cubicBezTo>
                  <a:cubicBezTo>
                    <a:pt x="520516" y="682702"/>
                    <a:pt x="482106" y="737220"/>
                    <a:pt x="431306" y="758283"/>
                  </a:cubicBezTo>
                  <a:cubicBezTo>
                    <a:pt x="380506" y="779346"/>
                    <a:pt x="290057" y="775629"/>
                    <a:pt x="238018" y="758283"/>
                  </a:cubicBezTo>
                  <a:cubicBezTo>
                    <a:pt x="185979" y="740937"/>
                    <a:pt x="143852" y="695093"/>
                    <a:pt x="119072" y="654205"/>
                  </a:cubicBezTo>
                  <a:cubicBezTo>
                    <a:pt x="94292" y="613317"/>
                    <a:pt x="100486" y="537737"/>
                    <a:pt x="89335" y="512956"/>
                  </a:cubicBezTo>
                  <a:cubicBezTo>
                    <a:pt x="78184" y="488176"/>
                    <a:pt x="59599" y="496849"/>
                    <a:pt x="52165" y="505522"/>
                  </a:cubicBezTo>
                  <a:cubicBezTo>
                    <a:pt x="44731" y="514195"/>
                    <a:pt x="49686" y="540215"/>
                    <a:pt x="44730" y="564995"/>
                  </a:cubicBezTo>
                  <a:cubicBezTo>
                    <a:pt x="39774" y="589775"/>
                    <a:pt x="22428" y="654205"/>
                    <a:pt x="22428" y="654205"/>
                  </a:cubicBezTo>
                  <a:cubicBezTo>
                    <a:pt x="14994" y="683942"/>
                    <a:pt x="1365" y="731025"/>
                    <a:pt x="126" y="743415"/>
                  </a:cubicBezTo>
                  <a:cubicBezTo>
                    <a:pt x="-1113" y="755805"/>
                    <a:pt x="6940" y="742175"/>
                    <a:pt x="14994" y="728546"/>
                  </a:cubicBezTo>
                </a:path>
              </a:pathLst>
            </a:custGeom>
            <a:gradFill>
              <a:gsLst>
                <a:gs pos="0">
                  <a:srgbClr val="C2D59B"/>
                </a:gs>
                <a:gs pos="16000">
                  <a:srgbClr val="C2D59B"/>
                </a:gs>
                <a:gs pos="65000">
                  <a:srgbClr val="EAF1DD"/>
                </a:gs>
                <a:gs pos="100000">
                  <a:srgbClr val="EAF1DD"/>
                </a:gs>
              </a:gsLst>
              <a:lin ang="600000" scaled="0"/>
            </a:gra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Shape 3029"/>
            <p:cNvSpPr/>
            <p:nvPr/>
          </p:nvSpPr>
          <p:spPr>
            <a:xfrm rot="1554777">
              <a:off x="2963025" y="4576068"/>
              <a:ext cx="612000" cy="324000"/>
            </a:xfrm>
            <a:prstGeom prst="ellipse">
              <a:avLst/>
            </a:prstGeom>
            <a:solidFill>
              <a:srgbClr val="FF0000">
                <a:alpha val="5215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Shape 3030"/>
            <p:cNvSpPr/>
            <p:nvPr/>
          </p:nvSpPr>
          <p:spPr>
            <a:xfrm rot="10800000">
              <a:off x="2694674" y="1056752"/>
              <a:ext cx="216000" cy="216000"/>
            </a:xfrm>
            <a:prstGeom prst="cloud">
              <a:avLst/>
            </a:prstGeom>
            <a:solidFill>
              <a:srgbClr val="FFC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Shape 3031"/>
            <p:cNvSpPr/>
            <p:nvPr/>
          </p:nvSpPr>
          <p:spPr>
            <a:xfrm flipH="1">
              <a:off x="1663293" y="4157658"/>
              <a:ext cx="704829" cy="932248"/>
            </a:xfrm>
            <a:custGeom>
              <a:avLst/>
              <a:gdLst/>
              <a:ahLst/>
              <a:cxnLst/>
              <a:rect l="0" t="0" r="0" b="0"/>
              <a:pathLst>
                <a:path w="565121" h="772719" extrusionOk="0">
                  <a:moveTo>
                    <a:pt x="171111" y="0"/>
                  </a:moveTo>
                  <a:lnTo>
                    <a:pt x="230584" y="141249"/>
                  </a:lnTo>
                  <a:cubicBezTo>
                    <a:pt x="246691" y="179659"/>
                    <a:pt x="250409" y="226742"/>
                    <a:pt x="267755" y="230459"/>
                  </a:cubicBezTo>
                  <a:cubicBezTo>
                    <a:pt x="285101" y="234176"/>
                    <a:pt x="293774" y="168507"/>
                    <a:pt x="334662" y="163551"/>
                  </a:cubicBezTo>
                  <a:cubicBezTo>
                    <a:pt x="375550" y="158595"/>
                    <a:pt x="478389" y="178419"/>
                    <a:pt x="513082" y="200722"/>
                  </a:cubicBezTo>
                  <a:cubicBezTo>
                    <a:pt x="547775" y="223025"/>
                    <a:pt x="534145" y="255239"/>
                    <a:pt x="542818" y="297366"/>
                  </a:cubicBezTo>
                  <a:cubicBezTo>
                    <a:pt x="551491" y="339493"/>
                    <a:pt x="565121" y="397727"/>
                    <a:pt x="565121" y="453483"/>
                  </a:cubicBezTo>
                  <a:cubicBezTo>
                    <a:pt x="565121" y="509239"/>
                    <a:pt x="565121" y="581102"/>
                    <a:pt x="542818" y="631902"/>
                  </a:cubicBezTo>
                  <a:cubicBezTo>
                    <a:pt x="520516" y="682702"/>
                    <a:pt x="482106" y="737220"/>
                    <a:pt x="431306" y="758283"/>
                  </a:cubicBezTo>
                  <a:cubicBezTo>
                    <a:pt x="380506" y="779346"/>
                    <a:pt x="290057" y="775629"/>
                    <a:pt x="238018" y="758283"/>
                  </a:cubicBezTo>
                  <a:cubicBezTo>
                    <a:pt x="185979" y="740937"/>
                    <a:pt x="143852" y="695093"/>
                    <a:pt x="119072" y="654205"/>
                  </a:cubicBezTo>
                  <a:cubicBezTo>
                    <a:pt x="94292" y="613317"/>
                    <a:pt x="100486" y="537737"/>
                    <a:pt x="89335" y="512956"/>
                  </a:cubicBezTo>
                  <a:cubicBezTo>
                    <a:pt x="78184" y="488176"/>
                    <a:pt x="59599" y="496849"/>
                    <a:pt x="52165" y="505522"/>
                  </a:cubicBezTo>
                  <a:cubicBezTo>
                    <a:pt x="44731" y="514195"/>
                    <a:pt x="49686" y="540215"/>
                    <a:pt x="44730" y="564995"/>
                  </a:cubicBezTo>
                  <a:cubicBezTo>
                    <a:pt x="39774" y="589775"/>
                    <a:pt x="22428" y="654205"/>
                    <a:pt x="22428" y="654205"/>
                  </a:cubicBezTo>
                  <a:cubicBezTo>
                    <a:pt x="14994" y="683942"/>
                    <a:pt x="1365" y="731025"/>
                    <a:pt x="126" y="743415"/>
                  </a:cubicBezTo>
                  <a:cubicBezTo>
                    <a:pt x="-1113" y="755805"/>
                    <a:pt x="6940" y="742175"/>
                    <a:pt x="14994" y="728546"/>
                  </a:cubicBezTo>
                </a:path>
              </a:pathLst>
            </a:custGeom>
            <a:gradFill>
              <a:gsLst>
                <a:gs pos="0">
                  <a:srgbClr val="C2D59B"/>
                </a:gs>
                <a:gs pos="16000">
                  <a:srgbClr val="C2D59B"/>
                </a:gs>
                <a:gs pos="65000">
                  <a:srgbClr val="EAF1DD"/>
                </a:gs>
                <a:gs pos="100000">
                  <a:srgbClr val="EAF1DD"/>
                </a:gs>
              </a:gsLst>
              <a:lin ang="600000" scaled="0"/>
            </a:gra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Shape 3032"/>
            <p:cNvSpPr/>
            <p:nvPr/>
          </p:nvSpPr>
          <p:spPr>
            <a:xfrm rot="-2099958">
              <a:off x="1710575" y="4547287"/>
              <a:ext cx="612000" cy="324000"/>
            </a:xfrm>
            <a:prstGeom prst="ellipse">
              <a:avLst/>
            </a:prstGeom>
            <a:solidFill>
              <a:srgbClr val="FF0000">
                <a:alpha val="5215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Shape 3033"/>
            <p:cNvSpPr txBox="1"/>
            <p:nvPr/>
          </p:nvSpPr>
          <p:spPr>
            <a:xfrm>
              <a:off x="795748" y="3791207"/>
              <a:ext cx="681597" cy="39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Ovule</a:t>
              </a:r>
              <a:endPara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Shape 3034"/>
            <p:cNvSpPr txBox="1"/>
            <p:nvPr/>
          </p:nvSpPr>
          <p:spPr>
            <a:xfrm>
              <a:off x="163923" y="4203585"/>
              <a:ext cx="1327608" cy="678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Female</a:t>
              </a:r>
              <a:endParaRPr dirty="0"/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gametophyte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Shape 3035"/>
            <p:cNvSpPr txBox="1"/>
            <p:nvPr/>
          </p:nvSpPr>
          <p:spPr>
            <a:xfrm>
              <a:off x="571496" y="4956473"/>
              <a:ext cx="901209" cy="39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Egg cell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Shape 3036"/>
            <p:cNvSpPr txBox="1"/>
            <p:nvPr/>
          </p:nvSpPr>
          <p:spPr>
            <a:xfrm>
              <a:off x="571496" y="5444373"/>
              <a:ext cx="1428596" cy="39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Synergid</a:t>
              </a: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cells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Shape 3037"/>
            <p:cNvSpPr/>
            <p:nvPr/>
          </p:nvSpPr>
          <p:spPr>
            <a:xfrm rot="-1840111">
              <a:off x="2099773" y="4518288"/>
              <a:ext cx="100317" cy="72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Shape 3038"/>
            <p:cNvSpPr/>
            <p:nvPr/>
          </p:nvSpPr>
          <p:spPr>
            <a:xfrm rot="-1840111">
              <a:off x="2151134" y="4603430"/>
              <a:ext cx="102242" cy="72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Shape 3039"/>
            <p:cNvSpPr/>
            <p:nvPr/>
          </p:nvSpPr>
          <p:spPr>
            <a:xfrm rot="-1840111">
              <a:off x="1905165" y="4617505"/>
              <a:ext cx="221085" cy="180000"/>
            </a:xfrm>
            <a:prstGeom prst="ellipse">
              <a:avLst/>
            </a:prstGeom>
            <a:solidFill>
              <a:srgbClr val="3333FF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40" name="Shape 3040"/>
            <p:cNvCxnSpPr>
              <a:stCxn id="3033" idx="3"/>
            </p:cNvCxnSpPr>
            <p:nvPr/>
          </p:nvCxnSpPr>
          <p:spPr>
            <a:xfrm>
              <a:off x="1477345" y="3990866"/>
              <a:ext cx="397500" cy="468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41" name="Shape 3041"/>
            <p:cNvCxnSpPr/>
            <p:nvPr/>
          </p:nvCxnSpPr>
          <p:spPr>
            <a:xfrm>
              <a:off x="1423388" y="4473013"/>
              <a:ext cx="500269" cy="125805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42" name="Shape 3042"/>
            <p:cNvCxnSpPr>
              <a:stCxn id="3035" idx="3"/>
            </p:cNvCxnSpPr>
            <p:nvPr/>
          </p:nvCxnSpPr>
          <p:spPr>
            <a:xfrm rot="10800000" flipH="1">
              <a:off x="1472705" y="4704332"/>
              <a:ext cx="482100" cy="451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43" name="Shape 3043"/>
            <p:cNvCxnSpPr>
              <a:endCxn id="3038" idx="3"/>
            </p:cNvCxnSpPr>
            <p:nvPr/>
          </p:nvCxnSpPr>
          <p:spPr>
            <a:xfrm rot="10800000" flipH="1">
              <a:off x="1712547" y="4679764"/>
              <a:ext cx="471600" cy="76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44" name="Shape 3044"/>
            <p:cNvSpPr/>
            <p:nvPr/>
          </p:nvSpPr>
          <p:spPr>
            <a:xfrm rot="1003919">
              <a:off x="3177346" y="4652478"/>
              <a:ext cx="221085" cy="180000"/>
            </a:xfrm>
            <a:prstGeom prst="ellipse">
              <a:avLst/>
            </a:prstGeom>
            <a:solidFill>
              <a:srgbClr val="3333FF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Shape 3045"/>
            <p:cNvSpPr/>
            <p:nvPr/>
          </p:nvSpPr>
          <p:spPr>
            <a:xfrm rot="1858262">
              <a:off x="3039562" y="4573017"/>
              <a:ext cx="100317" cy="72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Shape 3046"/>
            <p:cNvSpPr/>
            <p:nvPr/>
          </p:nvSpPr>
          <p:spPr>
            <a:xfrm rot="1858262">
              <a:off x="3001893" y="4637836"/>
              <a:ext cx="102242" cy="72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Shape 3047"/>
            <p:cNvSpPr txBox="1"/>
            <p:nvPr/>
          </p:nvSpPr>
          <p:spPr>
            <a:xfrm>
              <a:off x="833510" y="2609924"/>
              <a:ext cx="1184427" cy="39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tube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Shape 3048"/>
            <p:cNvSpPr txBox="1"/>
            <p:nvPr/>
          </p:nvSpPr>
          <p:spPr>
            <a:xfrm>
              <a:off x="792589" y="877251"/>
              <a:ext cx="1239442" cy="39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grain</a:t>
              </a:r>
              <a:endParaRPr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49" name="Shape 3049"/>
            <p:cNvCxnSpPr/>
            <p:nvPr/>
          </p:nvCxnSpPr>
          <p:spPr>
            <a:xfrm>
              <a:off x="1941623" y="2766988"/>
              <a:ext cx="734083" cy="11445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50" name="Shape 3050"/>
            <p:cNvCxnSpPr/>
            <p:nvPr/>
          </p:nvCxnSpPr>
          <p:spPr>
            <a:xfrm>
              <a:off x="1952371" y="1015836"/>
              <a:ext cx="734083" cy="11445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51" name="Shape 3051"/>
            <p:cNvSpPr/>
            <p:nvPr/>
          </p:nvSpPr>
          <p:spPr>
            <a:xfrm>
              <a:off x="2558710" y="3700775"/>
              <a:ext cx="728443" cy="1221581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2" name="Shape 3052"/>
          <p:cNvSpPr/>
          <p:nvPr/>
        </p:nvSpPr>
        <p:spPr>
          <a:xfrm>
            <a:off x="4499692" y="1947229"/>
            <a:ext cx="2865032" cy="4056029"/>
          </a:xfrm>
          <a:prstGeom prst="rect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3" name="Shape 3053"/>
          <p:cNvCxnSpPr>
            <a:stCxn id="3052" idx="1"/>
            <a:endCxn id="3051" idx="3"/>
          </p:cNvCxnSpPr>
          <p:nvPr/>
        </p:nvCxnSpPr>
        <p:spPr>
          <a:xfrm flipH="1">
            <a:off x="3361792" y="3975243"/>
            <a:ext cx="1137900" cy="963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4" name="Shape 3054"/>
          <p:cNvSpPr/>
          <p:nvPr/>
        </p:nvSpPr>
        <p:spPr>
          <a:xfrm rot="5400000">
            <a:off x="4651958" y="3898708"/>
            <a:ext cx="2599657" cy="2736304"/>
          </a:xfrm>
          <a:prstGeom prst="chord">
            <a:avLst>
              <a:gd name="adj1" fmla="val 5135703"/>
              <a:gd name="adj2" fmla="val 16456444"/>
            </a:avLst>
          </a:prstGeom>
          <a:gradFill>
            <a:gsLst>
              <a:gs pos="0">
                <a:srgbClr val="00B050"/>
              </a:gs>
              <a:gs pos="99000">
                <a:schemeClr val="accent3">
                  <a:lumMod val="60000"/>
                  <a:lumOff val="40000"/>
                </a:schemeClr>
              </a:gs>
            </a:gsLst>
            <a:lin ang="10800000" scaled="0"/>
          </a:gradFill>
          <a:ln>
            <a:noFill/>
          </a:ln>
          <a:effectLst>
            <a:softEdge rad="1270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Shape 3055"/>
          <p:cNvSpPr/>
          <p:nvPr/>
        </p:nvSpPr>
        <p:spPr>
          <a:xfrm rot="5400000">
            <a:off x="5298621" y="5153256"/>
            <a:ext cx="1328290" cy="1944216"/>
          </a:xfrm>
          <a:prstGeom prst="chord">
            <a:avLst>
              <a:gd name="adj1" fmla="val 5856131"/>
              <a:gd name="adj2" fmla="val 15720006"/>
            </a:avLst>
          </a:prstGeom>
          <a:solidFill>
            <a:srgbClr val="FF0000">
              <a:alpha val="5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6" name="Shape 3056"/>
          <p:cNvSpPr/>
          <p:nvPr/>
        </p:nvSpPr>
        <p:spPr>
          <a:xfrm>
            <a:off x="5204483" y="5556539"/>
            <a:ext cx="758283" cy="439645"/>
          </a:xfrm>
          <a:custGeom>
            <a:avLst/>
            <a:gdLst/>
            <a:ahLst/>
            <a:cxnLst/>
            <a:rect l="0" t="0" r="0" b="0"/>
            <a:pathLst>
              <a:path w="758283" h="439645" extrusionOk="0">
                <a:moveTo>
                  <a:pt x="0" y="395040"/>
                </a:moveTo>
                <a:cubicBezTo>
                  <a:pt x="43366" y="311405"/>
                  <a:pt x="86732" y="227771"/>
                  <a:pt x="156117" y="172015"/>
                </a:cubicBezTo>
                <a:cubicBezTo>
                  <a:pt x="225502" y="116259"/>
                  <a:pt x="339493" y="87761"/>
                  <a:pt x="416312" y="60503"/>
                </a:cubicBezTo>
                <a:cubicBezTo>
                  <a:pt x="493131" y="33245"/>
                  <a:pt x="568712" y="17137"/>
                  <a:pt x="617034" y="8464"/>
                </a:cubicBezTo>
                <a:cubicBezTo>
                  <a:pt x="665356" y="-209"/>
                  <a:pt x="683942" y="-5165"/>
                  <a:pt x="706244" y="8464"/>
                </a:cubicBezTo>
                <a:cubicBezTo>
                  <a:pt x="728546" y="22093"/>
                  <a:pt x="743414" y="32006"/>
                  <a:pt x="750848" y="90240"/>
                </a:cubicBezTo>
                <a:cubicBezTo>
                  <a:pt x="758282" y="148474"/>
                  <a:pt x="749609" y="299635"/>
                  <a:pt x="750848" y="357869"/>
                </a:cubicBezTo>
                <a:cubicBezTo>
                  <a:pt x="752087" y="416103"/>
                  <a:pt x="755185" y="427874"/>
                  <a:pt x="758283" y="439645"/>
                </a:cubicBezTo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7" name="Shape 3057"/>
          <p:cNvSpPr/>
          <p:nvPr/>
        </p:nvSpPr>
        <p:spPr>
          <a:xfrm flipH="1">
            <a:off x="6027217" y="5556540"/>
            <a:ext cx="758283" cy="439645"/>
          </a:xfrm>
          <a:custGeom>
            <a:avLst/>
            <a:gdLst/>
            <a:ahLst/>
            <a:cxnLst/>
            <a:rect l="0" t="0" r="0" b="0"/>
            <a:pathLst>
              <a:path w="758283" h="439645" extrusionOk="0">
                <a:moveTo>
                  <a:pt x="0" y="395040"/>
                </a:moveTo>
                <a:cubicBezTo>
                  <a:pt x="43366" y="311405"/>
                  <a:pt x="86732" y="227771"/>
                  <a:pt x="156117" y="172015"/>
                </a:cubicBezTo>
                <a:cubicBezTo>
                  <a:pt x="225502" y="116259"/>
                  <a:pt x="339493" y="87761"/>
                  <a:pt x="416312" y="60503"/>
                </a:cubicBezTo>
                <a:cubicBezTo>
                  <a:pt x="493131" y="33245"/>
                  <a:pt x="568712" y="17137"/>
                  <a:pt x="617034" y="8464"/>
                </a:cubicBezTo>
                <a:cubicBezTo>
                  <a:pt x="665356" y="-209"/>
                  <a:pt x="683942" y="-5165"/>
                  <a:pt x="706244" y="8464"/>
                </a:cubicBezTo>
                <a:cubicBezTo>
                  <a:pt x="728546" y="22093"/>
                  <a:pt x="743414" y="32006"/>
                  <a:pt x="750848" y="90240"/>
                </a:cubicBezTo>
                <a:cubicBezTo>
                  <a:pt x="758282" y="148474"/>
                  <a:pt x="749609" y="299635"/>
                  <a:pt x="750848" y="357869"/>
                </a:cubicBezTo>
                <a:cubicBezTo>
                  <a:pt x="752087" y="416103"/>
                  <a:pt x="755185" y="427874"/>
                  <a:pt x="758283" y="439645"/>
                </a:cubicBezTo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8" name="Shape 3058"/>
          <p:cNvSpPr/>
          <p:nvPr/>
        </p:nvSpPr>
        <p:spPr>
          <a:xfrm rot="9827982">
            <a:off x="5212275" y="5236364"/>
            <a:ext cx="144016" cy="538374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Shape 3059"/>
          <p:cNvSpPr/>
          <p:nvPr/>
        </p:nvSpPr>
        <p:spPr>
          <a:xfrm rot="9827982">
            <a:off x="5496002" y="5146420"/>
            <a:ext cx="144016" cy="538374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0" name="Shape 3060"/>
          <p:cNvSpPr/>
          <p:nvPr/>
        </p:nvSpPr>
        <p:spPr>
          <a:xfrm rot="-9827982" flipH="1">
            <a:off x="6141458" y="5101015"/>
            <a:ext cx="144016" cy="538374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1" name="Shape 3061"/>
          <p:cNvSpPr/>
          <p:nvPr/>
        </p:nvSpPr>
        <p:spPr>
          <a:xfrm rot="-9827982" flipH="1">
            <a:off x="6442984" y="5188143"/>
            <a:ext cx="144016" cy="538374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2" name="Shape 3062"/>
          <p:cNvSpPr txBox="1"/>
          <p:nvPr/>
        </p:nvSpPr>
        <p:spPr>
          <a:xfrm>
            <a:off x="4705719" y="4953113"/>
            <a:ext cx="226376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Peptide concentration gradient</a:t>
            </a:r>
            <a:endParaRPr sz="12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3" name="Shape 3063"/>
          <p:cNvSpPr/>
          <p:nvPr/>
        </p:nvSpPr>
        <p:spPr>
          <a:xfrm>
            <a:off x="4769832" y="1955832"/>
            <a:ext cx="1009423" cy="928206"/>
          </a:xfrm>
          <a:custGeom>
            <a:avLst/>
            <a:gdLst/>
            <a:ahLst/>
            <a:cxnLst/>
            <a:rect l="0" t="0" r="0" b="0"/>
            <a:pathLst>
              <a:path w="1009423" h="928206" extrusionOk="0">
                <a:moveTo>
                  <a:pt x="0" y="0"/>
                </a:moveTo>
                <a:cubicBezTo>
                  <a:pt x="4336" y="59473"/>
                  <a:pt x="8673" y="118947"/>
                  <a:pt x="44605" y="230459"/>
                </a:cubicBezTo>
                <a:cubicBezTo>
                  <a:pt x="80537" y="341971"/>
                  <a:pt x="158596" y="555083"/>
                  <a:pt x="215591" y="669073"/>
                </a:cubicBezTo>
                <a:cubicBezTo>
                  <a:pt x="272586" y="783063"/>
                  <a:pt x="289932" y="880946"/>
                  <a:pt x="386576" y="914400"/>
                </a:cubicBezTo>
                <a:cubicBezTo>
                  <a:pt x="483220" y="947854"/>
                  <a:pt x="693854" y="915639"/>
                  <a:pt x="795454" y="869795"/>
                </a:cubicBezTo>
                <a:cubicBezTo>
                  <a:pt x="897054" y="823951"/>
                  <a:pt x="966439" y="706244"/>
                  <a:pt x="996176" y="639337"/>
                </a:cubicBezTo>
                <a:cubicBezTo>
                  <a:pt x="1025913" y="572430"/>
                  <a:pt x="999893" y="542692"/>
                  <a:pt x="973874" y="468351"/>
                </a:cubicBezTo>
                <a:cubicBezTo>
                  <a:pt x="947855" y="394010"/>
                  <a:pt x="879708" y="268868"/>
                  <a:pt x="840059" y="193288"/>
                </a:cubicBezTo>
                <a:cubicBezTo>
                  <a:pt x="800410" y="117708"/>
                  <a:pt x="768195" y="66288"/>
                  <a:pt x="735981" y="14868"/>
                </a:cubicBezTo>
              </a:path>
            </a:pathLst>
          </a:custGeom>
          <a:solidFill>
            <a:srgbClr val="FFC000">
              <a:alpha val="85490"/>
            </a:srgb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4" name="Shape 3064"/>
          <p:cNvGrpSpPr/>
          <p:nvPr/>
        </p:nvGrpSpPr>
        <p:grpSpPr>
          <a:xfrm rot="9288314">
            <a:off x="5465503" y="2388818"/>
            <a:ext cx="344356" cy="795340"/>
            <a:chOff x="4360602" y="1988840"/>
            <a:chExt cx="344356" cy="795340"/>
          </a:xfrm>
        </p:grpSpPr>
        <p:sp>
          <p:nvSpPr>
            <p:cNvPr id="3065" name="Shape 3065"/>
            <p:cNvSpPr/>
            <p:nvPr/>
          </p:nvSpPr>
          <p:spPr>
            <a:xfrm>
              <a:off x="4396145" y="2076502"/>
              <a:ext cx="158172" cy="334714"/>
            </a:xfrm>
            <a:prstGeom prst="blockArc">
              <a:avLst>
                <a:gd name="adj1" fmla="val 16996010"/>
                <a:gd name="adj2" fmla="val 0"/>
                <a:gd name="adj3" fmla="val 25000"/>
              </a:avLst>
            </a:prstGeom>
            <a:solidFill>
              <a:srgbClr val="FF00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66" name="Shape 3066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0045" y="2292187"/>
              <a:ext cx="106203" cy="2575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67" name="Shape 3067"/>
            <p:cNvCxnSpPr>
              <a:stCxn id="3065" idx="1"/>
              <a:endCxn id="3066" idx="0"/>
            </p:cNvCxnSpPr>
            <p:nvPr/>
          </p:nvCxnSpPr>
          <p:spPr>
            <a:xfrm rot="1497767">
              <a:off x="4524199" y="2245798"/>
              <a:ext cx="19193" cy="44421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68" name="Shape 3068"/>
            <p:cNvCxnSpPr/>
            <p:nvPr/>
          </p:nvCxnSpPr>
          <p:spPr>
            <a:xfrm>
              <a:off x="4532432" y="2545417"/>
              <a:ext cx="0" cy="6836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69" name="Shape 3069"/>
            <p:cNvSpPr/>
            <p:nvPr/>
          </p:nvSpPr>
          <p:spPr>
            <a:xfrm>
              <a:off x="4451661" y="2607375"/>
              <a:ext cx="156742" cy="170918"/>
            </a:xfrm>
            <a:prstGeom prst="cloud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Shape 3070"/>
            <p:cNvSpPr/>
            <p:nvPr/>
          </p:nvSpPr>
          <p:spPr>
            <a:xfrm>
              <a:off x="4360602" y="1988840"/>
              <a:ext cx="305962" cy="511125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71" name="Shape 3071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6600" y="2298074"/>
              <a:ext cx="106203" cy="25758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72" name="Shape 3072"/>
            <p:cNvCxnSpPr>
              <a:stCxn id="3070" idx="1"/>
              <a:endCxn id="3071" idx="0"/>
            </p:cNvCxnSpPr>
            <p:nvPr/>
          </p:nvCxnSpPr>
          <p:spPr>
            <a:xfrm rot="1516663">
              <a:off x="4616975" y="2247230"/>
              <a:ext cx="23887" cy="48046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73" name="Shape 3073"/>
            <p:cNvCxnSpPr/>
            <p:nvPr/>
          </p:nvCxnSpPr>
          <p:spPr>
            <a:xfrm>
              <a:off x="4628987" y="2551304"/>
              <a:ext cx="0" cy="6836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74" name="Shape 3074"/>
            <p:cNvSpPr/>
            <p:nvPr/>
          </p:nvSpPr>
          <p:spPr>
            <a:xfrm>
              <a:off x="4548216" y="2613262"/>
              <a:ext cx="156742" cy="170918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5" name="Shape 3075"/>
          <p:cNvSpPr txBox="1"/>
          <p:nvPr/>
        </p:nvSpPr>
        <p:spPr>
          <a:xfrm>
            <a:off x="7473690" y="2383979"/>
            <a:ext cx="14907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tube receptors sense AtLURE1/ZmEA1 and grow in the direction of the peptide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6" name="Shape 3076"/>
          <p:cNvSpPr txBox="1"/>
          <p:nvPr/>
        </p:nvSpPr>
        <p:spPr>
          <a:xfrm>
            <a:off x="7473690" y="4559679"/>
            <a:ext cx="1420234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Synergid</a:t>
            </a: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cells secrete AtLURE1/ZmEA1 peptide diffusing out from the female gametophyte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7" name="Shape 3077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905579" y="3277219"/>
            <a:ext cx="547825" cy="5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8" name="Shape 3078"/>
          <p:cNvSpPr txBox="1"/>
          <p:nvPr/>
        </p:nvSpPr>
        <p:spPr>
          <a:xfrm>
            <a:off x="4779526" y="3600090"/>
            <a:ext cx="14221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AtLURE1/ZmEA1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9" name="Shape 3079"/>
          <p:cNvSpPr/>
          <p:nvPr/>
        </p:nvSpPr>
        <p:spPr>
          <a:xfrm flipH="1">
            <a:off x="5193774" y="2993660"/>
            <a:ext cx="914400" cy="914400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0" name="Shape 3080"/>
          <p:cNvSpPr txBox="1"/>
          <p:nvPr/>
        </p:nvSpPr>
        <p:spPr>
          <a:xfrm>
            <a:off x="4661363" y="1152037"/>
            <a:ext cx="44726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Chemotropism: </a:t>
            </a: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that is navigated by an external chemical stimulus</a:t>
            </a:r>
            <a:endParaRPr sz="16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1" name="Shape 3081"/>
          <p:cNvSpPr/>
          <p:nvPr/>
        </p:nvSpPr>
        <p:spPr>
          <a:xfrm>
            <a:off x="217581" y="1068551"/>
            <a:ext cx="4147041" cy="1095418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 different peptide families unique to evolutionary groups, each function as chemoatrractant: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LUREs – found in various dicots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EA1s – found in the grasses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Shape 3086"/>
          <p:cNvSpPr/>
          <p:nvPr/>
        </p:nvSpPr>
        <p:spPr>
          <a:xfrm rot="-3221092">
            <a:off x="4352309" y="4687181"/>
            <a:ext cx="347543" cy="395699"/>
          </a:xfrm>
          <a:prstGeom prst="teardrop">
            <a:avLst>
              <a:gd name="adj" fmla="val 200000"/>
            </a:avLst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7" name="Shape 3087"/>
          <p:cNvSpPr/>
          <p:nvPr/>
        </p:nvSpPr>
        <p:spPr>
          <a:xfrm>
            <a:off x="7497584" y="4581556"/>
            <a:ext cx="394325" cy="360000"/>
          </a:xfrm>
          <a:prstGeom prst="irregularSeal1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8" name="Shape 3088"/>
          <p:cNvSpPr txBox="1"/>
          <p:nvPr/>
        </p:nvSpPr>
        <p:spPr>
          <a:xfrm>
            <a:off x="0" y="15733"/>
            <a:ext cx="9143999" cy="60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peptides are required for sperm cell release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89" name="Shape 3089"/>
          <p:cNvGrpSpPr/>
          <p:nvPr/>
        </p:nvGrpSpPr>
        <p:grpSpPr>
          <a:xfrm flipH="1">
            <a:off x="1114759" y="784788"/>
            <a:ext cx="829876" cy="1742452"/>
            <a:chOff x="4529363" y="2240558"/>
            <a:chExt cx="484799" cy="1153724"/>
          </a:xfrm>
        </p:grpSpPr>
        <p:grpSp>
          <p:nvGrpSpPr>
            <p:cNvPr id="3090" name="Shape 3090"/>
            <p:cNvGrpSpPr/>
            <p:nvPr/>
          </p:nvGrpSpPr>
          <p:grpSpPr>
            <a:xfrm rot="952261">
              <a:off x="4656127" y="2432177"/>
              <a:ext cx="192723" cy="953934"/>
              <a:chOff x="6916201" y="1839871"/>
              <a:chExt cx="320095" cy="3625220"/>
            </a:xfrm>
          </p:grpSpPr>
          <p:grpSp>
            <p:nvGrpSpPr>
              <p:cNvPr id="3091" name="Shape 3091"/>
              <p:cNvGrpSpPr/>
              <p:nvPr/>
            </p:nvGrpSpPr>
            <p:grpSpPr>
              <a:xfrm>
                <a:off x="6916201" y="1839871"/>
                <a:ext cx="320095" cy="3564827"/>
                <a:chOff x="4553896" y="1426306"/>
                <a:chExt cx="81407" cy="1087515"/>
              </a:xfrm>
            </p:grpSpPr>
            <p:sp>
              <p:nvSpPr>
                <p:cNvPr id="3092" name="Shape 3092"/>
                <p:cNvSpPr/>
                <p:nvPr/>
              </p:nvSpPr>
              <p:spPr>
                <a:xfrm>
                  <a:off x="4564375" y="1428435"/>
                  <a:ext cx="46833" cy="108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3" name="Shape 3093"/>
                <p:cNvSpPr/>
                <p:nvPr/>
              </p:nvSpPr>
              <p:spPr>
                <a:xfrm>
                  <a:off x="4582653" y="1426306"/>
                  <a:ext cx="39516" cy="108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5715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4" name="Shape 3094"/>
                <p:cNvSpPr/>
                <p:nvPr/>
              </p:nvSpPr>
              <p:spPr>
                <a:xfrm>
                  <a:off x="4595787" y="1442224"/>
                  <a:ext cx="39516" cy="1055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5" name="Shape 3095"/>
                <p:cNvSpPr/>
                <p:nvPr/>
              </p:nvSpPr>
              <p:spPr>
                <a:xfrm>
                  <a:off x="4553896" y="1463326"/>
                  <a:ext cx="40051" cy="10348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96" name="Shape 3096"/>
              <p:cNvSpPr/>
              <p:nvPr/>
            </p:nvSpPr>
            <p:spPr>
              <a:xfrm>
                <a:off x="7032465" y="5334006"/>
                <a:ext cx="126000" cy="12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7" name="Shape 3097"/>
              <p:cNvSpPr/>
              <p:nvPr/>
            </p:nvSpPr>
            <p:spPr>
              <a:xfrm rot="10559725">
                <a:off x="7015817" y="5238091"/>
                <a:ext cx="164436" cy="221529"/>
              </a:xfrm>
              <a:prstGeom prst="arc">
                <a:avLst>
                  <a:gd name="adj1" fmla="val 11026841"/>
                  <a:gd name="adj2" fmla="val 0"/>
                </a:avLst>
              </a:prstGeom>
              <a:noFill/>
              <a:ln w="28575" cap="flat" cmpd="sng">
                <a:solidFill>
                  <a:srgbClr val="3660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98" name="Shape 3098"/>
            <p:cNvSpPr/>
            <p:nvPr/>
          </p:nvSpPr>
          <p:spPr>
            <a:xfrm rot="10800000">
              <a:off x="4735073" y="2240558"/>
              <a:ext cx="279089" cy="395304"/>
            </a:xfrm>
            <a:prstGeom prst="cloud">
              <a:avLst/>
            </a:prstGeom>
            <a:solidFill>
              <a:srgbClr val="FFC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9" name="Shape 3099"/>
          <p:cNvSpPr/>
          <p:nvPr/>
        </p:nvSpPr>
        <p:spPr>
          <a:xfrm rot="-1500000">
            <a:off x="1601559" y="1793898"/>
            <a:ext cx="72000" cy="180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0" name="Shape 3100"/>
          <p:cNvSpPr/>
          <p:nvPr/>
        </p:nvSpPr>
        <p:spPr>
          <a:xfrm rot="-1500000">
            <a:off x="1657576" y="2032802"/>
            <a:ext cx="72000" cy="180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1" name="Shape 3101"/>
          <p:cNvSpPr txBox="1"/>
          <p:nvPr/>
        </p:nvSpPr>
        <p:spPr>
          <a:xfrm>
            <a:off x="2165870" y="957425"/>
            <a:ext cx="640871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the pollen tube reaches the female gametophyte, the sperm cells must be released by pollen tube rupture</a:t>
            </a:r>
            <a:endParaRPr dirty="0"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maize, ES (embry</a:t>
            </a:r>
            <a:r>
              <a:rPr lang="en-US" b="1" dirty="0">
                <a:solidFill>
                  <a:schemeClr val="dk1"/>
                </a:solidFill>
              </a:rPr>
              <a:t>o sac)</a:t>
            </a: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peptides released from the female trigger this rupture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2" name="Shape 3102"/>
          <p:cNvGrpSpPr/>
          <p:nvPr/>
        </p:nvGrpSpPr>
        <p:grpSpPr>
          <a:xfrm>
            <a:off x="858316" y="3062658"/>
            <a:ext cx="829876" cy="1742452"/>
            <a:chOff x="995390" y="3809763"/>
            <a:chExt cx="829876" cy="1742452"/>
          </a:xfrm>
        </p:grpSpPr>
        <p:grpSp>
          <p:nvGrpSpPr>
            <p:cNvPr id="3103" name="Shape 3103"/>
            <p:cNvGrpSpPr/>
            <p:nvPr/>
          </p:nvGrpSpPr>
          <p:grpSpPr>
            <a:xfrm flipH="1">
              <a:off x="995390" y="3809763"/>
              <a:ext cx="829876" cy="1742452"/>
              <a:chOff x="4529363" y="2240558"/>
              <a:chExt cx="484799" cy="1153724"/>
            </a:xfrm>
          </p:grpSpPr>
          <p:grpSp>
            <p:nvGrpSpPr>
              <p:cNvPr id="3104" name="Shape 3104"/>
              <p:cNvGrpSpPr/>
              <p:nvPr/>
            </p:nvGrpSpPr>
            <p:grpSpPr>
              <a:xfrm rot="952261">
                <a:off x="4656127" y="2432177"/>
                <a:ext cx="192723" cy="953934"/>
                <a:chOff x="6916201" y="1839871"/>
                <a:chExt cx="320095" cy="3625220"/>
              </a:xfrm>
            </p:grpSpPr>
            <p:grpSp>
              <p:nvGrpSpPr>
                <p:cNvPr id="3105" name="Shape 3105"/>
                <p:cNvGrpSpPr/>
                <p:nvPr/>
              </p:nvGrpSpPr>
              <p:grpSpPr>
                <a:xfrm>
                  <a:off x="6916201" y="1839871"/>
                  <a:ext cx="320095" cy="3564827"/>
                  <a:chOff x="4553896" y="1426306"/>
                  <a:chExt cx="81407" cy="1087515"/>
                </a:xfrm>
              </p:grpSpPr>
              <p:sp>
                <p:nvSpPr>
                  <p:cNvPr id="3106" name="Shape 3106"/>
                  <p:cNvSpPr/>
                  <p:nvPr/>
                </p:nvSpPr>
                <p:spPr>
                  <a:xfrm>
                    <a:off x="4564375" y="1428435"/>
                    <a:ext cx="46833" cy="1085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C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7" name="Shape 3107"/>
                  <p:cNvSpPr/>
                  <p:nvPr/>
                </p:nvSpPr>
                <p:spPr>
                  <a:xfrm>
                    <a:off x="4582653" y="1426306"/>
                    <a:ext cx="39516" cy="1085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FFC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8" name="Shape 3108"/>
                  <p:cNvSpPr/>
                  <p:nvPr/>
                </p:nvSpPr>
                <p:spPr>
                  <a:xfrm>
                    <a:off x="4595787" y="1442224"/>
                    <a:ext cx="39516" cy="10559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395E8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9" name="Shape 3109"/>
                  <p:cNvSpPr/>
                  <p:nvPr/>
                </p:nvSpPr>
                <p:spPr>
                  <a:xfrm>
                    <a:off x="4553896" y="1463326"/>
                    <a:ext cx="40051" cy="10348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395E8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10" name="Shape 3110"/>
                <p:cNvSpPr/>
                <p:nvPr/>
              </p:nvSpPr>
              <p:spPr>
                <a:xfrm>
                  <a:off x="7032465" y="5334006"/>
                  <a:ext cx="126000" cy="126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1" name="Shape 3111"/>
                <p:cNvSpPr/>
                <p:nvPr/>
              </p:nvSpPr>
              <p:spPr>
                <a:xfrm rot="10559725">
                  <a:off x="7015817" y="5238091"/>
                  <a:ext cx="164436" cy="221529"/>
                </a:xfrm>
                <a:prstGeom prst="arc">
                  <a:avLst>
                    <a:gd name="adj1" fmla="val 11026841"/>
                    <a:gd name="adj2" fmla="val 0"/>
                  </a:avLst>
                </a:prstGeom>
                <a:noFill/>
                <a:ln w="28575" cap="flat" cmpd="sng">
                  <a:solidFill>
                    <a:srgbClr val="3660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12" name="Shape 3112"/>
              <p:cNvSpPr/>
              <p:nvPr/>
            </p:nvSpPr>
            <p:spPr>
              <a:xfrm rot="10800000">
                <a:off x="4735073" y="2240558"/>
                <a:ext cx="279089" cy="395304"/>
              </a:xfrm>
              <a:prstGeom prst="cloud">
                <a:avLst/>
              </a:prstGeom>
              <a:solidFill>
                <a:srgbClr val="FFC000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13" name="Shape 3113"/>
            <p:cNvSpPr/>
            <p:nvPr/>
          </p:nvSpPr>
          <p:spPr>
            <a:xfrm rot="-1500000">
              <a:off x="1482189" y="4818873"/>
              <a:ext cx="72000" cy="18000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Shape 3114"/>
            <p:cNvSpPr/>
            <p:nvPr/>
          </p:nvSpPr>
          <p:spPr>
            <a:xfrm rot="-1500000">
              <a:off x="1538206" y="5057777"/>
              <a:ext cx="72000" cy="18000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5" name="Shape 3115"/>
          <p:cNvSpPr/>
          <p:nvPr/>
        </p:nvSpPr>
        <p:spPr>
          <a:xfrm rot="6691561">
            <a:off x="1008093" y="5166823"/>
            <a:ext cx="1008000" cy="1008000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6" name="Shape 3116"/>
          <p:cNvGrpSpPr/>
          <p:nvPr/>
        </p:nvGrpSpPr>
        <p:grpSpPr>
          <a:xfrm>
            <a:off x="3856581" y="3023982"/>
            <a:ext cx="826132" cy="1737420"/>
            <a:chOff x="995403" y="3809763"/>
            <a:chExt cx="826132" cy="1737420"/>
          </a:xfrm>
        </p:grpSpPr>
        <p:grpSp>
          <p:nvGrpSpPr>
            <p:cNvPr id="3117" name="Shape 3117"/>
            <p:cNvGrpSpPr/>
            <p:nvPr/>
          </p:nvGrpSpPr>
          <p:grpSpPr>
            <a:xfrm flipH="1">
              <a:off x="995403" y="3809763"/>
              <a:ext cx="826132" cy="1737420"/>
              <a:chOff x="4531548" y="2240558"/>
              <a:chExt cx="482614" cy="1150392"/>
            </a:xfrm>
          </p:grpSpPr>
          <p:grpSp>
            <p:nvGrpSpPr>
              <p:cNvPr id="3118" name="Shape 3118"/>
              <p:cNvGrpSpPr/>
              <p:nvPr/>
            </p:nvGrpSpPr>
            <p:grpSpPr>
              <a:xfrm rot="952261">
                <a:off x="4658308" y="2431440"/>
                <a:ext cx="183349" cy="952596"/>
                <a:chOff x="6919365" y="1839871"/>
                <a:chExt cx="304526" cy="3620135"/>
              </a:xfrm>
            </p:grpSpPr>
            <p:grpSp>
              <p:nvGrpSpPr>
                <p:cNvPr id="3119" name="Shape 3119"/>
                <p:cNvGrpSpPr/>
                <p:nvPr/>
              </p:nvGrpSpPr>
              <p:grpSpPr>
                <a:xfrm>
                  <a:off x="6919365" y="1839871"/>
                  <a:ext cx="304526" cy="3564827"/>
                  <a:chOff x="4554688" y="1426306"/>
                  <a:chExt cx="77447" cy="1087515"/>
                </a:xfrm>
              </p:grpSpPr>
              <p:sp>
                <p:nvSpPr>
                  <p:cNvPr id="3120" name="Shape 3120"/>
                  <p:cNvSpPr/>
                  <p:nvPr/>
                </p:nvSpPr>
                <p:spPr>
                  <a:xfrm>
                    <a:off x="4564375" y="1428435"/>
                    <a:ext cx="46833" cy="1085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76200" cap="flat" cmpd="sng">
                    <a:solidFill>
                      <a:srgbClr val="FFC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1" name="Shape 3121"/>
                  <p:cNvSpPr/>
                  <p:nvPr/>
                </p:nvSpPr>
                <p:spPr>
                  <a:xfrm>
                    <a:off x="4582653" y="1426306"/>
                    <a:ext cx="39516" cy="108538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FFC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2" name="Shape 3122"/>
                  <p:cNvSpPr/>
                  <p:nvPr/>
                </p:nvSpPr>
                <p:spPr>
                  <a:xfrm>
                    <a:off x="4592619" y="1445026"/>
                    <a:ext cx="39516" cy="105593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395E8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3" name="Shape 3123"/>
                  <p:cNvSpPr/>
                  <p:nvPr/>
                </p:nvSpPr>
                <p:spPr>
                  <a:xfrm>
                    <a:off x="4554688" y="1462626"/>
                    <a:ext cx="40051" cy="1034836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39516" h="1085386" extrusionOk="0">
                        <a:moveTo>
                          <a:pt x="39516" y="0"/>
                        </a:moveTo>
                        <a:cubicBezTo>
                          <a:pt x="31462" y="26019"/>
                          <a:pt x="23408" y="52039"/>
                          <a:pt x="17213" y="104078"/>
                        </a:cubicBezTo>
                        <a:cubicBezTo>
                          <a:pt x="11018" y="156117"/>
                          <a:pt x="4823" y="241611"/>
                          <a:pt x="2345" y="312235"/>
                        </a:cubicBezTo>
                        <a:cubicBezTo>
                          <a:pt x="-133" y="382859"/>
                          <a:pt x="-1372" y="398967"/>
                          <a:pt x="2345" y="527825"/>
                        </a:cubicBezTo>
                        <a:cubicBezTo>
                          <a:pt x="6062" y="656683"/>
                          <a:pt x="15355" y="871034"/>
                          <a:pt x="24648" y="1085386"/>
                        </a:cubicBezTo>
                      </a:path>
                    </a:pathLst>
                  </a:custGeom>
                  <a:noFill/>
                  <a:ln w="25400" cap="flat" cmpd="sng">
                    <a:solidFill>
                      <a:srgbClr val="395E89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24" name="Shape 3124"/>
                <p:cNvSpPr/>
                <p:nvPr/>
              </p:nvSpPr>
              <p:spPr>
                <a:xfrm>
                  <a:off x="7032465" y="5334006"/>
                  <a:ext cx="126000" cy="126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25" name="Shape 3125"/>
              <p:cNvSpPr/>
              <p:nvPr/>
            </p:nvSpPr>
            <p:spPr>
              <a:xfrm rot="10800000">
                <a:off x="4735073" y="2240558"/>
                <a:ext cx="279089" cy="395304"/>
              </a:xfrm>
              <a:prstGeom prst="cloud">
                <a:avLst/>
              </a:prstGeom>
              <a:solidFill>
                <a:srgbClr val="FFC000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26" name="Shape 3126"/>
            <p:cNvSpPr/>
            <p:nvPr/>
          </p:nvSpPr>
          <p:spPr>
            <a:xfrm rot="-1500000">
              <a:off x="1482189" y="4818873"/>
              <a:ext cx="72000" cy="18000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Shape 3127"/>
            <p:cNvSpPr/>
            <p:nvPr/>
          </p:nvSpPr>
          <p:spPr>
            <a:xfrm rot="-1500000">
              <a:off x="1538206" y="5057777"/>
              <a:ext cx="72000" cy="180000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8" name="Shape 3128"/>
          <p:cNvSpPr/>
          <p:nvPr/>
        </p:nvSpPr>
        <p:spPr>
          <a:xfrm rot="6691561">
            <a:off x="4006345" y="5128147"/>
            <a:ext cx="1008000" cy="1008000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9" name="Shape 3129"/>
          <p:cNvGrpSpPr/>
          <p:nvPr/>
        </p:nvGrpSpPr>
        <p:grpSpPr>
          <a:xfrm flipH="1">
            <a:off x="7092285" y="3023983"/>
            <a:ext cx="826139" cy="1708541"/>
            <a:chOff x="4531545" y="2240558"/>
            <a:chExt cx="482617" cy="1150903"/>
          </a:xfrm>
        </p:grpSpPr>
        <p:grpSp>
          <p:nvGrpSpPr>
            <p:cNvPr id="3130" name="Shape 3130"/>
            <p:cNvGrpSpPr/>
            <p:nvPr/>
          </p:nvGrpSpPr>
          <p:grpSpPr>
            <a:xfrm rot="952261">
              <a:off x="4658269" y="2431695"/>
              <a:ext cx="185223" cy="952596"/>
              <a:chOff x="6919355" y="1839871"/>
              <a:chExt cx="307639" cy="3620135"/>
            </a:xfrm>
          </p:grpSpPr>
          <p:grpSp>
            <p:nvGrpSpPr>
              <p:cNvPr id="3131" name="Shape 3131"/>
              <p:cNvGrpSpPr/>
              <p:nvPr/>
            </p:nvGrpSpPr>
            <p:grpSpPr>
              <a:xfrm>
                <a:off x="6919355" y="1839871"/>
                <a:ext cx="307639" cy="3575110"/>
                <a:chOff x="4554688" y="1426306"/>
                <a:chExt cx="78239" cy="1090652"/>
              </a:xfrm>
            </p:grpSpPr>
            <p:sp>
              <p:nvSpPr>
                <p:cNvPr id="3132" name="Shape 3132"/>
                <p:cNvSpPr/>
                <p:nvPr/>
              </p:nvSpPr>
              <p:spPr>
                <a:xfrm>
                  <a:off x="4564375" y="1428435"/>
                  <a:ext cx="46833" cy="108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3" name="Shape 3133"/>
                <p:cNvSpPr/>
                <p:nvPr/>
              </p:nvSpPr>
              <p:spPr>
                <a:xfrm>
                  <a:off x="4582653" y="1426306"/>
                  <a:ext cx="39516" cy="108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5715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4" name="Shape 3134"/>
                <p:cNvSpPr/>
                <p:nvPr/>
              </p:nvSpPr>
              <p:spPr>
                <a:xfrm>
                  <a:off x="4593411" y="1444326"/>
                  <a:ext cx="39516" cy="1055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5" name="Shape 3135"/>
                <p:cNvSpPr/>
                <p:nvPr/>
              </p:nvSpPr>
              <p:spPr>
                <a:xfrm>
                  <a:off x="4554688" y="1462624"/>
                  <a:ext cx="40051" cy="105433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6" name="Shape 3136"/>
              <p:cNvSpPr/>
              <p:nvPr/>
            </p:nvSpPr>
            <p:spPr>
              <a:xfrm>
                <a:off x="7032465" y="5334006"/>
                <a:ext cx="126000" cy="12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37" name="Shape 3137"/>
            <p:cNvSpPr/>
            <p:nvPr/>
          </p:nvSpPr>
          <p:spPr>
            <a:xfrm rot="10800000">
              <a:off x="4735073" y="2240558"/>
              <a:ext cx="279089" cy="395304"/>
            </a:xfrm>
            <a:prstGeom prst="cloud">
              <a:avLst/>
            </a:prstGeom>
            <a:solidFill>
              <a:srgbClr val="FFC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8" name="Shape 3138"/>
          <p:cNvSpPr/>
          <p:nvPr/>
        </p:nvSpPr>
        <p:spPr>
          <a:xfrm rot="-1500000">
            <a:off x="7564533" y="4934186"/>
            <a:ext cx="72000" cy="180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9" name="Shape 3139"/>
          <p:cNvSpPr/>
          <p:nvPr/>
        </p:nvSpPr>
        <p:spPr>
          <a:xfrm rot="-1500000">
            <a:off x="7736014" y="4927047"/>
            <a:ext cx="72000" cy="180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0" name="Shape 3140"/>
          <p:cNvSpPr/>
          <p:nvPr/>
        </p:nvSpPr>
        <p:spPr>
          <a:xfrm rot="6691561">
            <a:off x="7242056" y="5128148"/>
            <a:ext cx="1008000" cy="1008000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1" name="Shape 3141"/>
          <p:cNvSpPr/>
          <p:nvPr/>
        </p:nvSpPr>
        <p:spPr>
          <a:xfrm>
            <a:off x="2351587" y="4694819"/>
            <a:ext cx="1080120" cy="12370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2" name="Shape 3142"/>
          <p:cNvSpPr/>
          <p:nvPr/>
        </p:nvSpPr>
        <p:spPr>
          <a:xfrm>
            <a:off x="5580112" y="4698777"/>
            <a:ext cx="1080120" cy="12370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3" name="Shape 3143"/>
          <p:cNvSpPr txBox="1"/>
          <p:nvPr/>
        </p:nvSpPr>
        <p:spPr>
          <a:xfrm>
            <a:off x="5155888" y="3615291"/>
            <a:ext cx="23038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Within seconds of peptide application, pollen tube tips burst, releasing the sperm cells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4" name="Shape 3144"/>
          <p:cNvSpPr/>
          <p:nvPr/>
        </p:nvSpPr>
        <p:spPr>
          <a:xfrm rot="-8318569">
            <a:off x="1335707" y="4750406"/>
            <a:ext cx="432000" cy="432000"/>
          </a:xfrm>
          <a:prstGeom prst="arc">
            <a:avLst>
              <a:gd name="adj1" fmla="val 16200000"/>
              <a:gd name="adj2" fmla="val 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5" name="Shape 3145"/>
          <p:cNvSpPr txBox="1"/>
          <p:nvPr/>
        </p:nvSpPr>
        <p:spPr>
          <a:xfrm>
            <a:off x="518517" y="4839023"/>
            <a:ext cx="78739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 peptide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6" name="Shape 3146"/>
          <p:cNvSpPr txBox="1"/>
          <p:nvPr/>
        </p:nvSpPr>
        <p:spPr>
          <a:xfrm>
            <a:off x="1843453" y="3611238"/>
            <a:ext cx="23038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application induces rapid uptake of potassium and pollen tube swelling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7" name="Shape 3147"/>
          <p:cNvSpPr txBox="1"/>
          <p:nvPr/>
        </p:nvSpPr>
        <p:spPr>
          <a:xfrm>
            <a:off x="1047679" y="5376216"/>
            <a:ext cx="9220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Female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gametophyte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8" name="Shape 3148"/>
          <p:cNvSpPr txBox="1"/>
          <p:nvPr/>
        </p:nvSpPr>
        <p:spPr>
          <a:xfrm>
            <a:off x="4007879" y="5335924"/>
            <a:ext cx="9220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Female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gametophyte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9" name="Shape 3149"/>
          <p:cNvSpPr txBox="1"/>
          <p:nvPr/>
        </p:nvSpPr>
        <p:spPr>
          <a:xfrm>
            <a:off x="7266200" y="5345418"/>
            <a:ext cx="9220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Female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gametophyte</a:t>
            </a:r>
            <a:endParaRPr sz="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0" name="Shape 3150"/>
          <p:cNvSpPr txBox="1"/>
          <p:nvPr/>
        </p:nvSpPr>
        <p:spPr>
          <a:xfrm>
            <a:off x="3822690" y="4606254"/>
            <a:ext cx="3417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05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050" b="1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1" name="Shape 3151"/>
          <p:cNvSpPr txBox="1"/>
          <p:nvPr/>
        </p:nvSpPr>
        <p:spPr>
          <a:xfrm>
            <a:off x="4054648" y="4535710"/>
            <a:ext cx="3417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05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050" b="1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2" name="Shape 3152"/>
          <p:cNvSpPr txBox="1"/>
          <p:nvPr/>
        </p:nvSpPr>
        <p:spPr>
          <a:xfrm>
            <a:off x="4014197" y="4977686"/>
            <a:ext cx="3417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05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050" b="1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3" name="Shape 3153"/>
          <p:cNvSpPr txBox="1"/>
          <p:nvPr/>
        </p:nvSpPr>
        <p:spPr>
          <a:xfrm>
            <a:off x="4697743" y="5011418"/>
            <a:ext cx="3417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05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050" b="1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4" name="Shape 3154"/>
          <p:cNvSpPr txBox="1"/>
          <p:nvPr/>
        </p:nvSpPr>
        <p:spPr>
          <a:xfrm>
            <a:off x="4684861" y="4546732"/>
            <a:ext cx="34176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en-US" sz="105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050" b="1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5" name="Shape 3155"/>
          <p:cNvCxnSpPr/>
          <p:nvPr/>
        </p:nvCxnSpPr>
        <p:spPr>
          <a:xfrm>
            <a:off x="4319972" y="4703685"/>
            <a:ext cx="108000" cy="1344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56" name="Shape 3156"/>
          <p:cNvCxnSpPr/>
          <p:nvPr/>
        </p:nvCxnSpPr>
        <p:spPr>
          <a:xfrm flipH="1">
            <a:off x="4535996" y="4705125"/>
            <a:ext cx="131206" cy="12170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57" name="Shape 3157"/>
          <p:cNvCxnSpPr/>
          <p:nvPr/>
        </p:nvCxnSpPr>
        <p:spPr>
          <a:xfrm rot="10800000" flipH="1">
            <a:off x="4279135" y="4902044"/>
            <a:ext cx="157203" cy="344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58" name="Shape 3158"/>
          <p:cNvCxnSpPr/>
          <p:nvPr/>
        </p:nvCxnSpPr>
        <p:spPr>
          <a:xfrm rot="10800000" flipH="1">
            <a:off x="4391980" y="4941556"/>
            <a:ext cx="94545" cy="1473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59" name="Shape 3159"/>
          <p:cNvCxnSpPr/>
          <p:nvPr/>
        </p:nvCxnSpPr>
        <p:spPr>
          <a:xfrm rot="10800000">
            <a:off x="4616476" y="4892465"/>
            <a:ext cx="158320" cy="10872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7" name="Rectangle 76"/>
          <p:cNvSpPr/>
          <p:nvPr/>
        </p:nvSpPr>
        <p:spPr>
          <a:xfrm>
            <a:off x="1528579" y="6126480"/>
            <a:ext cx="76274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Woriedh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Merkl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Dresselhaus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(2015). Maize EMBRYO SAC family peptides interact differentially with pollen tubes and fungal cells. J. Exp. Bot. 66: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5205-5216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Shape 3164"/>
          <p:cNvSpPr txBox="1"/>
          <p:nvPr/>
        </p:nvSpPr>
        <p:spPr>
          <a:xfrm>
            <a:off x="0" y="75982"/>
            <a:ext cx="9143999" cy="101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hormones contribute to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abiotic stress tolerance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165" name="Shape 3165" descr="C:\Users\roys\Desktop\Noble\pctt\6892779038_34d35fc539_o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5960" y="1213461"/>
            <a:ext cx="3137419" cy="4719378"/>
          </a:xfrm>
          <a:prstGeom prst="rect">
            <a:avLst/>
          </a:prstGeom>
          <a:noFill/>
          <a:ln>
            <a:noFill/>
          </a:ln>
        </p:spPr>
      </p:pic>
      <p:sp>
        <p:nvSpPr>
          <p:cNvPr id="3166" name="Shape 3166"/>
          <p:cNvSpPr txBox="1"/>
          <p:nvPr/>
        </p:nvSpPr>
        <p:spPr>
          <a:xfrm>
            <a:off x="2423366" y="4220164"/>
            <a:ext cx="2110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NITROGEN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7" name="Shape 3167"/>
          <p:cNvSpPr txBox="1"/>
          <p:nvPr/>
        </p:nvSpPr>
        <p:spPr>
          <a:xfrm>
            <a:off x="3030705" y="5337557"/>
            <a:ext cx="2110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PHOSPHORUS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8" name="Shape 3168"/>
          <p:cNvSpPr txBox="1"/>
          <p:nvPr/>
        </p:nvSpPr>
        <p:spPr>
          <a:xfrm>
            <a:off x="2235704" y="3351115"/>
            <a:ext cx="21101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SULFUR,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IRON</a:t>
            </a:r>
            <a:endParaRPr/>
          </a:p>
        </p:txBody>
      </p:sp>
      <p:sp>
        <p:nvSpPr>
          <p:cNvPr id="3169" name="Shape 3169"/>
          <p:cNvSpPr txBox="1"/>
          <p:nvPr/>
        </p:nvSpPr>
        <p:spPr>
          <a:xfrm>
            <a:off x="3003855" y="1086160"/>
            <a:ext cx="21101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0" name="Shape 3170"/>
          <p:cNvSpPr txBox="1"/>
          <p:nvPr/>
        </p:nvSpPr>
        <p:spPr>
          <a:xfrm>
            <a:off x="577516" y="2153652"/>
            <a:ext cx="3942784" cy="39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DROUGHT/DEHYDRATION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1" name="Shape 3171"/>
          <p:cNvSpPr/>
          <p:nvPr/>
        </p:nvSpPr>
        <p:spPr>
          <a:xfrm rot="1721523">
            <a:off x="4909261" y="1332646"/>
            <a:ext cx="549881" cy="2672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2" name="Shape 3172"/>
          <p:cNvSpPr/>
          <p:nvPr/>
        </p:nvSpPr>
        <p:spPr>
          <a:xfrm>
            <a:off x="3716084" y="2196719"/>
            <a:ext cx="571973" cy="2672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3" name="Shape 3173"/>
          <p:cNvSpPr/>
          <p:nvPr/>
        </p:nvSpPr>
        <p:spPr>
          <a:xfrm>
            <a:off x="3398710" y="3407033"/>
            <a:ext cx="612667" cy="2672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4" name="Shape 3174"/>
          <p:cNvSpPr/>
          <p:nvPr/>
        </p:nvSpPr>
        <p:spPr>
          <a:xfrm>
            <a:off x="3790335" y="4265884"/>
            <a:ext cx="612667" cy="2672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5" name="Shape 3175"/>
          <p:cNvSpPr/>
          <p:nvPr/>
        </p:nvSpPr>
        <p:spPr>
          <a:xfrm rot="-1103737">
            <a:off x="4983535" y="5273094"/>
            <a:ext cx="528546" cy="2672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6" name="Shape 3176"/>
          <p:cNvSpPr/>
          <p:nvPr/>
        </p:nvSpPr>
        <p:spPr>
          <a:xfrm>
            <a:off x="2600114" y="2513987"/>
            <a:ext cx="966293" cy="611178"/>
          </a:xfrm>
          <a:prstGeom prst="roundRect">
            <a:avLst>
              <a:gd name="adj" fmla="val 16667"/>
            </a:avLst>
          </a:prstGeom>
          <a:solidFill>
            <a:srgbClr val="D6E3BC"/>
          </a:solidFill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7" name="Shape 3177"/>
          <p:cNvSpPr txBox="1"/>
          <p:nvPr/>
        </p:nvSpPr>
        <p:spPr>
          <a:xfrm>
            <a:off x="2647158" y="2533471"/>
            <a:ext cx="872204" cy="35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CIF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</a:rPr>
              <a:t>CLE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8" name="Shape 3178"/>
          <p:cNvSpPr/>
          <p:nvPr/>
        </p:nvSpPr>
        <p:spPr>
          <a:xfrm>
            <a:off x="2667112" y="4573690"/>
            <a:ext cx="966293" cy="611505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9" name="Shape 3179"/>
          <p:cNvSpPr txBox="1"/>
          <p:nvPr/>
        </p:nvSpPr>
        <p:spPr>
          <a:xfrm>
            <a:off x="2709032" y="4594092"/>
            <a:ext cx="89547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CEP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Shape 3180"/>
          <p:cNvSpPr/>
          <p:nvPr/>
        </p:nvSpPr>
        <p:spPr>
          <a:xfrm>
            <a:off x="3086051" y="1439430"/>
            <a:ext cx="1202006" cy="591733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1" name="Shape 3181"/>
          <p:cNvSpPr txBox="1"/>
          <p:nvPr/>
        </p:nvSpPr>
        <p:spPr>
          <a:xfrm>
            <a:off x="3064826" y="1459806"/>
            <a:ext cx="1338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IDA/IDAL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PIP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2" name="Shape 3182"/>
          <p:cNvSpPr/>
          <p:nvPr/>
        </p:nvSpPr>
        <p:spPr>
          <a:xfrm>
            <a:off x="3613521" y="5686005"/>
            <a:ext cx="966293" cy="374388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3" name="Shape 3183"/>
          <p:cNvSpPr txBox="1"/>
          <p:nvPr/>
        </p:nvSpPr>
        <p:spPr>
          <a:xfrm>
            <a:off x="3637225" y="5699269"/>
            <a:ext cx="22388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Shape 3184"/>
          <p:cNvSpPr/>
          <p:nvPr/>
        </p:nvSpPr>
        <p:spPr>
          <a:xfrm>
            <a:off x="2103267" y="3296345"/>
            <a:ext cx="198892" cy="784838"/>
          </a:xfrm>
          <a:prstGeom prst="leftBrace">
            <a:avLst>
              <a:gd name="adj1" fmla="val 42532"/>
              <a:gd name="adj2" fmla="val 51528"/>
            </a:avLst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5" name="Shape 3185"/>
          <p:cNvSpPr/>
          <p:nvPr/>
        </p:nvSpPr>
        <p:spPr>
          <a:xfrm rot="-1548043">
            <a:off x="2552236" y="4445297"/>
            <a:ext cx="198892" cy="1771939"/>
          </a:xfrm>
          <a:prstGeom prst="leftBrace">
            <a:avLst>
              <a:gd name="adj1" fmla="val 84675"/>
              <a:gd name="adj2" fmla="val 51528"/>
            </a:avLst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6" name="Shape 3186"/>
          <p:cNvSpPr txBox="1"/>
          <p:nvPr/>
        </p:nvSpPr>
        <p:spPr>
          <a:xfrm>
            <a:off x="577516" y="3286991"/>
            <a:ext cx="15396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Micronutrient deficiency/excess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7" name="Shape 3187"/>
          <p:cNvSpPr txBox="1"/>
          <p:nvPr/>
        </p:nvSpPr>
        <p:spPr>
          <a:xfrm>
            <a:off x="1271716" y="5175885"/>
            <a:ext cx="12813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Macronutrient deficiency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ape 42" descr="C:\Users\roys\Desktop\Noble\pctt\6892779038_34d35fc539_o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4720" y="699922"/>
            <a:ext cx="2788509" cy="419454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hormones control various developmental programs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4"/>
          <p:cNvSpPr txBox="1"/>
          <p:nvPr/>
        </p:nvSpPr>
        <p:spPr>
          <a:xfrm>
            <a:off x="6358364" y="4894462"/>
            <a:ext cx="2542528" cy="1373180"/>
          </a:xfrm>
          <a:prstGeom prst="rect">
            <a:avLst/>
          </a:prstGeom>
          <a:solidFill>
            <a:srgbClr val="FAF0F0"/>
          </a:solidFill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development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Lateral root formation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Meristem maintenance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Gravitropism 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hair growth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Casparian strip formation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Vascular differentiation</a:t>
            </a:r>
            <a:endParaRPr dirty="0"/>
          </a:p>
        </p:txBody>
      </p:sp>
      <p:sp>
        <p:nvSpPr>
          <p:cNvPr id="45" name="Shape 45"/>
          <p:cNvSpPr txBox="1"/>
          <p:nvPr/>
        </p:nvSpPr>
        <p:spPr>
          <a:xfrm>
            <a:off x="359532" y="4827099"/>
            <a:ext cx="3010580" cy="1323439"/>
          </a:xfrm>
          <a:prstGeom prst="rect">
            <a:avLst/>
          </a:prstGeom>
          <a:solidFill>
            <a:srgbClr val="FEFDE8"/>
          </a:solidFill>
          <a:ln w="9525" cap="flat" cmpd="sng">
            <a:solidFill>
              <a:srgbClr val="9447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 to biotic stresses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Immune system and defense against pathogens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Associations with beneficial microorganisms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Protection against herbivory</a:t>
            </a: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6624968" y="3486922"/>
            <a:ext cx="2086876" cy="1261884"/>
          </a:xfrm>
          <a:prstGeom prst="rect">
            <a:avLst/>
          </a:prstGeom>
          <a:solidFill>
            <a:srgbClr val="E7E2EE">
              <a:alpha val="49803"/>
            </a:srgbClr>
          </a:solidFill>
          <a:ln w="9525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development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Stomatal patterning and distribution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Density of guard cells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shape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vascularization</a:t>
            </a:r>
            <a:endParaRPr/>
          </a:p>
        </p:txBody>
      </p:sp>
      <p:sp>
        <p:nvSpPr>
          <p:cNvPr id="47" name="Shape 47"/>
          <p:cNvSpPr txBox="1"/>
          <p:nvPr/>
        </p:nvSpPr>
        <p:spPr>
          <a:xfrm>
            <a:off x="107505" y="4025680"/>
            <a:ext cx="3384376" cy="707886"/>
          </a:xfrm>
          <a:prstGeom prst="rect">
            <a:avLst/>
          </a:prstGeom>
          <a:solidFill>
            <a:srgbClr val="F0F8FA"/>
          </a:solidFill>
          <a:ln w="9525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Seed and seed-pod development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and late embryo patterning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Nutrient translocation in seeds</a:t>
            </a:r>
            <a:endParaRPr/>
          </a:p>
        </p:txBody>
      </p:sp>
      <p:sp>
        <p:nvSpPr>
          <p:cNvPr id="48" name="Shape 48"/>
          <p:cNvSpPr txBox="1"/>
          <p:nvPr/>
        </p:nvSpPr>
        <p:spPr>
          <a:xfrm>
            <a:off x="215516" y="2300931"/>
            <a:ext cx="2906917" cy="1631216"/>
          </a:xfrm>
          <a:prstGeom prst="rect">
            <a:avLst/>
          </a:prstGeom>
          <a:solidFill>
            <a:srgbClr val="FEF4EC"/>
          </a:soli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Inflorescence development</a:t>
            </a: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Inflorescence distribution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Floral organ abscission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tube  germination, growth and guidance to ovule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Stigma exudate deposition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Self-incompatability determinant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Fruit shape</a:t>
            </a:r>
            <a:endParaRPr/>
          </a:p>
        </p:txBody>
      </p:sp>
      <p:sp>
        <p:nvSpPr>
          <p:cNvPr id="49" name="Shape 49"/>
          <p:cNvSpPr txBox="1"/>
          <p:nvPr/>
        </p:nvSpPr>
        <p:spPr>
          <a:xfrm>
            <a:off x="6824327" y="2099984"/>
            <a:ext cx="2197734" cy="1278165"/>
          </a:xfrm>
          <a:prstGeom prst="rect">
            <a:avLst/>
          </a:prstGeom>
          <a:solidFill>
            <a:srgbClr val="EDF3E1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Shoot development 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Meristem maintenance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division and expansion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height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Biosynthesis of alkaloids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Vascular differentiation</a:t>
            </a:r>
            <a:endParaRPr dirty="0"/>
          </a:p>
        </p:txBody>
      </p:sp>
      <p:sp>
        <p:nvSpPr>
          <p:cNvPr id="50" name="Shape 50"/>
          <p:cNvSpPr txBox="1"/>
          <p:nvPr/>
        </p:nvSpPr>
        <p:spPr>
          <a:xfrm>
            <a:off x="3475043" y="5152060"/>
            <a:ext cx="2727961" cy="998478"/>
          </a:xfrm>
          <a:prstGeom prst="rect">
            <a:avLst/>
          </a:prstGeom>
          <a:solidFill>
            <a:srgbClr val="EAE8DA"/>
          </a:solidFill>
          <a:ln w="9525" cap="flat" cmpd="sng">
            <a:solidFill>
              <a:srgbClr val="1D1B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 to abiotic stresses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Nitrogen, phosphorus limitation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Stomatal control of transpiration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" name="Shape 51"/>
          <p:cNvCxnSpPr/>
          <p:nvPr/>
        </p:nvCxnSpPr>
        <p:spPr>
          <a:xfrm rot="10800000" flipH="1">
            <a:off x="3122433" y="2099984"/>
            <a:ext cx="1558895" cy="200947"/>
          </a:xfrm>
          <a:prstGeom prst="straightConnector1">
            <a:avLst/>
          </a:prstGeom>
          <a:noFill/>
          <a:ln w="127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" name="Shape 52"/>
          <p:cNvCxnSpPr/>
          <p:nvPr/>
        </p:nvCxnSpPr>
        <p:spPr>
          <a:xfrm rot="10800000" flipH="1">
            <a:off x="3491881" y="3608032"/>
            <a:ext cx="1332147" cy="417648"/>
          </a:xfrm>
          <a:prstGeom prst="straightConnector1">
            <a:avLst/>
          </a:prstGeom>
          <a:noFill/>
          <a:ln w="12700" cap="flat" cmpd="sng">
            <a:solidFill>
              <a:srgbClr val="24406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" name="Shape 53"/>
          <p:cNvCxnSpPr/>
          <p:nvPr/>
        </p:nvCxnSpPr>
        <p:spPr>
          <a:xfrm rot="10800000" flipH="1">
            <a:off x="3370112" y="4379623"/>
            <a:ext cx="1345904" cy="447476"/>
          </a:xfrm>
          <a:prstGeom prst="straightConnector1">
            <a:avLst/>
          </a:prstGeom>
          <a:noFill/>
          <a:ln w="12700" cap="flat" cmpd="sng">
            <a:solidFill>
              <a:srgbClr val="94470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Shape 54"/>
          <p:cNvCxnSpPr/>
          <p:nvPr/>
        </p:nvCxnSpPr>
        <p:spPr>
          <a:xfrm rot="10800000">
            <a:off x="5433137" y="4439160"/>
            <a:ext cx="925227" cy="462864"/>
          </a:xfrm>
          <a:prstGeom prst="straightConnector1">
            <a:avLst/>
          </a:prstGeom>
          <a:noFill/>
          <a:ln w="12700" cap="flat" cmpd="sng">
            <a:solidFill>
              <a:srgbClr val="63242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Shape 55"/>
          <p:cNvCxnSpPr/>
          <p:nvPr/>
        </p:nvCxnSpPr>
        <p:spPr>
          <a:xfrm rot="10800000">
            <a:off x="5956175" y="2906588"/>
            <a:ext cx="666281" cy="572714"/>
          </a:xfrm>
          <a:prstGeom prst="straightConnector1">
            <a:avLst/>
          </a:prstGeom>
          <a:noFill/>
          <a:ln w="127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Shape 56"/>
          <p:cNvCxnSpPr/>
          <p:nvPr/>
        </p:nvCxnSpPr>
        <p:spPr>
          <a:xfrm flipH="1" flipV="1">
            <a:off x="5097780" y="1673670"/>
            <a:ext cx="1726547" cy="426314"/>
          </a:xfrm>
          <a:prstGeom prst="straightConnector1">
            <a:avLst/>
          </a:prstGeom>
          <a:noFill/>
          <a:ln w="127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3609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Shape 3192"/>
          <p:cNvSpPr txBox="1">
            <a:spLocks noGrp="1"/>
          </p:cNvSpPr>
          <p:nvPr>
            <p:ph type="title"/>
          </p:nvPr>
        </p:nvSpPr>
        <p:spPr>
          <a:xfrm>
            <a:off x="0" y="191620"/>
            <a:ext cx="9144000" cy="48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CIF peptides control permeability of root vasculature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3" name="Shape 319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87" y="1365903"/>
            <a:ext cx="2696677" cy="412049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194" name="Shape 3194"/>
          <p:cNvSpPr txBox="1"/>
          <p:nvPr/>
        </p:nvSpPr>
        <p:spPr>
          <a:xfrm>
            <a:off x="3409750" y="5981700"/>
            <a:ext cx="573425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Nakayama, T., Shinohara, H., Tanaka, M., Baba, K., Ogawa-Ohnishi, M.,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Matsubayashi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(2017). A peptide hormone required for Casparian strip diffusion barrier formation in Arabidopsis roots. Science 355: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284-286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Reprinted with permission from AAAS.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5" name="Shape 3195"/>
          <p:cNvSpPr txBox="1"/>
          <p:nvPr/>
        </p:nvSpPr>
        <p:spPr>
          <a:xfrm>
            <a:off x="3590223" y="1943418"/>
            <a:ext cx="5255393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Casparian strip of the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cif1cif2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double mutant is discontinuous compared to WT as visualized by the </a:t>
            </a: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promoterCASP1-GFP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reporter fusion. </a:t>
            </a:r>
            <a:endParaRPr/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defect can be restored by treatment of CIF peptides. </a:t>
            </a:r>
            <a:endParaRPr/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cif1cif2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double mutants are more sensitive to excess iron and are severely stunted with bronzing leaves. </a:t>
            </a:r>
            <a:endParaRPr/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8665" y="4267200"/>
            <a:ext cx="2643433" cy="56837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1" name="Shape 3201"/>
          <p:cNvSpPr/>
          <p:nvPr/>
        </p:nvSpPr>
        <p:spPr>
          <a:xfrm>
            <a:off x="6168970" y="953869"/>
            <a:ext cx="2786351" cy="646331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2" name="Shape 3202"/>
          <p:cNvSpPr/>
          <p:nvPr/>
        </p:nvSpPr>
        <p:spPr>
          <a:xfrm>
            <a:off x="3224976" y="953869"/>
            <a:ext cx="2803296" cy="64633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3" name="Shape 3203"/>
          <p:cNvSpPr/>
          <p:nvPr/>
        </p:nvSpPr>
        <p:spPr>
          <a:xfrm>
            <a:off x="255636" y="953869"/>
            <a:ext cx="2821860" cy="646331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4" name="Shape 3204"/>
          <p:cNvSpPr/>
          <p:nvPr/>
        </p:nvSpPr>
        <p:spPr>
          <a:xfrm>
            <a:off x="248738" y="948046"/>
            <a:ext cx="2821860" cy="5249578"/>
          </a:xfrm>
          <a:prstGeom prst="rect">
            <a:avLst/>
          </a:prstGeom>
          <a:noFill/>
          <a:ln w="1270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5" name="Shape 3205"/>
          <p:cNvSpPr/>
          <p:nvPr/>
        </p:nvSpPr>
        <p:spPr>
          <a:xfrm>
            <a:off x="3224976" y="953869"/>
            <a:ext cx="2803296" cy="5243754"/>
          </a:xfrm>
          <a:prstGeom prst="rect">
            <a:avLst/>
          </a:prstGeom>
          <a:noFill/>
          <a:ln w="12700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6" name="Shape 3206"/>
          <p:cNvSpPr/>
          <p:nvPr/>
        </p:nvSpPr>
        <p:spPr>
          <a:xfrm>
            <a:off x="6172789" y="948046"/>
            <a:ext cx="2782532" cy="5246490"/>
          </a:xfrm>
          <a:prstGeom prst="rect">
            <a:avLst/>
          </a:prstGeom>
          <a:noFill/>
          <a:ln w="127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7" name="Shape 3207"/>
          <p:cNvSpPr txBox="1"/>
          <p:nvPr/>
        </p:nvSpPr>
        <p:spPr>
          <a:xfrm>
            <a:off x="3235686" y="952225"/>
            <a:ext cx="27925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Localized modifications of gene expression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8" name="Shape 3208"/>
          <p:cNvSpPr txBox="1"/>
          <p:nvPr/>
        </p:nvSpPr>
        <p:spPr>
          <a:xfrm>
            <a:off x="6161637" y="948046"/>
            <a:ext cx="28048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Interactions with beneficial soil rhizobia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9" name="Shape 3209"/>
          <p:cNvSpPr txBox="1"/>
          <p:nvPr/>
        </p:nvSpPr>
        <p:spPr>
          <a:xfrm>
            <a:off x="320426" y="953869"/>
            <a:ext cx="26922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 in root system architecture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0" name="Shape 3210"/>
          <p:cNvSpPr txBox="1"/>
          <p:nvPr/>
        </p:nvSpPr>
        <p:spPr>
          <a:xfrm>
            <a:off x="0" y="0"/>
            <a:ext cx="9143999" cy="94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hormones have roles in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nitrogen deficiency responses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211" name="Shape 3211" descr="http://www.pnas.org/content/pnas/111/5/2029/F2.large.jpg?width=800&amp;height=600&amp;carousel=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91" y="1686282"/>
            <a:ext cx="1592563" cy="2752826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212" name="Shape 3212"/>
          <p:cNvSpPr txBox="1"/>
          <p:nvPr/>
        </p:nvSpPr>
        <p:spPr>
          <a:xfrm>
            <a:off x="255636" y="5791200"/>
            <a:ext cx="2814962" cy="40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Araya, T., et al. (2014). CLE-CLAVATA1 peptide-receptor signaling module regulates the expansion of plant root systems in a nitrogen-dependent manner. Proc Natl Acad Sci U S A 111: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2029-2034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13" name="Shape 3213"/>
          <p:cNvSpPr txBox="1"/>
          <p:nvPr/>
        </p:nvSpPr>
        <p:spPr>
          <a:xfrm>
            <a:off x="3256076" y="5815519"/>
            <a:ext cx="2751805" cy="37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Tabata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(2014). Perception of root-derived peptides by shoot LRR-RKs mediates systemic N-demand signaling. Science 346: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343-346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Reprinted with permission from AAAS</a:t>
            </a:r>
            <a:endParaRPr lang="en-US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14" name="Shape 321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665" y="1643716"/>
            <a:ext cx="2643433" cy="2699958"/>
          </a:xfrm>
          <a:prstGeom prst="rect">
            <a:avLst/>
          </a:prstGeom>
          <a:noFill/>
          <a:ln w="12700" cap="sq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215" name="Shape 3215"/>
          <p:cNvSpPr txBox="1"/>
          <p:nvPr/>
        </p:nvSpPr>
        <p:spPr>
          <a:xfrm>
            <a:off x="484890" y="4601081"/>
            <a:ext cx="7507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Shape 3216"/>
          <p:cNvSpPr txBox="1"/>
          <p:nvPr/>
        </p:nvSpPr>
        <p:spPr>
          <a:xfrm>
            <a:off x="925048" y="4500936"/>
            <a:ext cx="10477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clv1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mutants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Shape 3217"/>
          <p:cNvSpPr txBox="1"/>
          <p:nvPr/>
        </p:nvSpPr>
        <p:spPr>
          <a:xfrm>
            <a:off x="1771369" y="4505980"/>
            <a:ext cx="13186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CLE2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overexpression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Shape 3218"/>
          <p:cNvSpPr txBox="1"/>
          <p:nvPr/>
        </p:nvSpPr>
        <p:spPr>
          <a:xfrm>
            <a:off x="3308665" y="4343400"/>
            <a:ext cx="13280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Sufficient nitrogen 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9" name="Shape 3219"/>
          <p:cNvSpPr txBox="1"/>
          <p:nvPr/>
        </p:nvSpPr>
        <p:spPr>
          <a:xfrm>
            <a:off x="4664397" y="4343400"/>
            <a:ext cx="132809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sym typeface="Arial"/>
              </a:rPr>
              <a:t>Low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nitrogen</a:t>
            </a:r>
            <a:endParaRPr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0" name="Shape 3220"/>
          <p:cNvSpPr txBox="1"/>
          <p:nvPr/>
        </p:nvSpPr>
        <p:spPr>
          <a:xfrm>
            <a:off x="3224976" y="4852481"/>
            <a:ext cx="1439421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Induction of nitrate uptake transporters</a:t>
            </a:r>
            <a:endParaRPr dirty="0"/>
          </a:p>
          <a:p>
            <a:pPr marL="1714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NRT1.1</a:t>
            </a:r>
            <a:endParaRPr dirty="0"/>
          </a:p>
          <a:p>
            <a:pPr marL="1714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NRT2.1</a:t>
            </a:r>
            <a:endParaRPr dirty="0"/>
          </a:p>
          <a:p>
            <a:pPr marL="171450" marR="0" lvl="0" indent="-1714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NRT3.1</a:t>
            </a:r>
            <a:endParaRPr sz="11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1" name="Shape 3221"/>
          <p:cNvSpPr txBox="1"/>
          <p:nvPr/>
        </p:nvSpPr>
        <p:spPr>
          <a:xfrm>
            <a:off x="4767189" y="4852481"/>
            <a:ext cx="112250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Induction of mobile CEPs</a:t>
            </a:r>
            <a:endParaRPr sz="11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2" name="Shape 322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871" y="1683276"/>
            <a:ext cx="578583" cy="2755832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223" name="Shape 3223"/>
          <p:cNvSpPr txBox="1"/>
          <p:nvPr/>
        </p:nvSpPr>
        <p:spPr>
          <a:xfrm>
            <a:off x="4841739" y="2273504"/>
            <a:ext cx="6460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CEP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4" name="Shape 3224"/>
          <p:cNvSpPr txBox="1"/>
          <p:nvPr/>
        </p:nvSpPr>
        <p:spPr>
          <a:xfrm>
            <a:off x="311392" y="4996217"/>
            <a:ext cx="269228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 low nitrogen conditions, </a:t>
            </a:r>
            <a:r>
              <a:rPr lang="en-US" sz="11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clv1 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 mutants produce excess lateral roots while overexpression of CLE2 peptides reduce LR number.</a:t>
            </a:r>
            <a:endParaRPr sz="11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25" name="Shape 3225"/>
          <p:cNvCxnSpPr>
            <a:stCxn id="3223" idx="0"/>
          </p:cNvCxnSpPr>
          <p:nvPr/>
        </p:nvCxnSpPr>
        <p:spPr>
          <a:xfrm rot="10800000">
            <a:off x="4778061" y="2050604"/>
            <a:ext cx="386700" cy="222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3226" name="Shape 3226"/>
          <p:cNvCxnSpPr/>
          <p:nvPr/>
        </p:nvCxnSpPr>
        <p:spPr>
          <a:xfrm flipH="1">
            <a:off x="4048512" y="2053169"/>
            <a:ext cx="447261" cy="239241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227" name="Shape 3227"/>
          <p:cNvSpPr txBox="1"/>
          <p:nvPr/>
        </p:nvSpPr>
        <p:spPr>
          <a:xfrm>
            <a:off x="6436571" y="4429780"/>
            <a:ext cx="139515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Vector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control</a:t>
            </a:r>
            <a:endParaRPr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228" name="Shape 3228"/>
          <p:cNvSpPr txBox="1"/>
          <p:nvPr/>
        </p:nvSpPr>
        <p:spPr>
          <a:xfrm>
            <a:off x="7444049" y="4422384"/>
            <a:ext cx="139515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CEP1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overexpression</a:t>
            </a:r>
            <a:endParaRPr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229" name="Shape 3229"/>
          <p:cNvSpPr txBox="1"/>
          <p:nvPr/>
        </p:nvSpPr>
        <p:spPr>
          <a:xfrm>
            <a:off x="6177280" y="5795014"/>
            <a:ext cx="2734080" cy="45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Imin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N., et al. (2013). The peptide-encoding CEP1 gene modulates lateral root and nodule numbers in 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Medicago truncatula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 64: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5395-5409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permission of Oxford University Press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230" name="Shape 3230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6247631" y="2041656"/>
            <a:ext cx="2771325" cy="1984562"/>
          </a:xfrm>
          <a:prstGeom prst="rect">
            <a:avLst/>
          </a:prstGeom>
          <a:noFill/>
          <a:ln>
            <a:noFill/>
          </a:ln>
        </p:spPr>
      </p:pic>
      <p:sp>
        <p:nvSpPr>
          <p:cNvPr id="3231" name="Shape 3231"/>
          <p:cNvSpPr txBox="1"/>
          <p:nvPr/>
        </p:nvSpPr>
        <p:spPr>
          <a:xfrm>
            <a:off x="6355225" y="4970100"/>
            <a:ext cx="255613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Overexpression of CEP1 in Medicago enhances production of nodules that house nitrogen-fixing soil rhizobia.</a:t>
            </a:r>
            <a:endParaRPr sz="11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2" name="Shape 3232"/>
          <p:cNvSpPr txBox="1"/>
          <p:nvPr/>
        </p:nvSpPr>
        <p:spPr>
          <a:xfrm>
            <a:off x="3631106" y="2294921"/>
            <a:ext cx="11994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CEPD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Shape 3237"/>
          <p:cNvSpPr txBox="1"/>
          <p:nvPr/>
        </p:nvSpPr>
        <p:spPr>
          <a:xfrm>
            <a:off x="0" y="75982"/>
            <a:ext cx="9143999" cy="111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GB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hormones contribute to </a:t>
            </a:r>
          </a:p>
          <a:p>
            <a:pPr lvl="0" algn="ctr"/>
            <a:r>
              <a:rPr lang="en-GB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biotic stress resistance</a:t>
            </a:r>
          </a:p>
        </p:txBody>
      </p:sp>
      <p:pic>
        <p:nvPicPr>
          <p:cNvPr id="3238" name="Shape 3238" descr="C:\Users\roys\Desktop\Noble\pctt\6892779038_34d35fc539_o (1)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999" y="990600"/>
            <a:ext cx="2413517" cy="3690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9" name="Shape 3239"/>
          <p:cNvGrpSpPr/>
          <p:nvPr/>
        </p:nvGrpSpPr>
        <p:grpSpPr>
          <a:xfrm>
            <a:off x="6123831" y="932073"/>
            <a:ext cx="2707481" cy="2649327"/>
            <a:chOff x="6359857" y="1188103"/>
            <a:chExt cx="2707481" cy="2649327"/>
          </a:xfrm>
        </p:grpSpPr>
        <p:sp>
          <p:nvSpPr>
            <p:cNvPr id="3240" name="Shape 3240"/>
            <p:cNvSpPr/>
            <p:nvPr/>
          </p:nvSpPr>
          <p:spPr>
            <a:xfrm>
              <a:off x="6359857" y="1188103"/>
              <a:ext cx="2674961" cy="2649327"/>
            </a:xfrm>
            <a:prstGeom prst="roundRect">
              <a:avLst>
                <a:gd name="adj" fmla="val 16667"/>
              </a:avLst>
            </a:prstGeom>
            <a:solidFill>
              <a:srgbClr val="FFE2C5"/>
            </a:solidFill>
            <a:ln w="28575" cap="flat" cmpd="sng">
              <a:solidFill>
                <a:srgbClr val="F5913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1" name="Shape 32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607136">
              <a:off x="7723160" y="2312369"/>
              <a:ext cx="1288248" cy="644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2" name="Shape 3242"/>
            <p:cNvSpPr txBox="1"/>
            <p:nvPr/>
          </p:nvSpPr>
          <p:spPr>
            <a:xfrm>
              <a:off x="6373609" y="1217421"/>
              <a:ext cx="26937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-US" sz="1600" b="1" dirty="0">
                  <a:solidFill>
                    <a:schemeClr val="dk1"/>
                  </a:solidFill>
                  <a:latin typeface="+mn-lt"/>
                </a:rPr>
                <a:t>Plant–bacterial </a:t>
              </a: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interactions (pathogens)</a:t>
              </a:r>
              <a:endParaRPr sz="1600" dirty="0">
                <a:latin typeface="+mn-lt"/>
              </a:endParaRPr>
            </a:p>
          </p:txBody>
        </p:sp>
      </p:grpSp>
      <p:grpSp>
        <p:nvGrpSpPr>
          <p:cNvPr id="3243" name="Shape 3243"/>
          <p:cNvGrpSpPr/>
          <p:nvPr/>
        </p:nvGrpSpPr>
        <p:grpSpPr>
          <a:xfrm>
            <a:off x="738828" y="997356"/>
            <a:ext cx="2511188" cy="1898244"/>
            <a:chOff x="504968" y="871796"/>
            <a:chExt cx="2511188" cy="1898244"/>
          </a:xfrm>
        </p:grpSpPr>
        <p:sp>
          <p:nvSpPr>
            <p:cNvPr id="3244" name="Shape 3244"/>
            <p:cNvSpPr/>
            <p:nvPr/>
          </p:nvSpPr>
          <p:spPr>
            <a:xfrm>
              <a:off x="504968" y="871796"/>
              <a:ext cx="2511188" cy="1898244"/>
            </a:xfrm>
            <a:prstGeom prst="roundRect">
              <a:avLst>
                <a:gd name="adj" fmla="val 16667"/>
              </a:avLst>
            </a:prstGeom>
            <a:solidFill>
              <a:srgbClr val="D6E3BC"/>
            </a:solidFill>
            <a:ln w="25400" cap="flat" cmpd="sng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5" name="Shape 32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9313742">
              <a:off x="1565704" y="1731159"/>
              <a:ext cx="1384392" cy="6921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6" name="Shape 3246"/>
            <p:cNvSpPr txBox="1"/>
            <p:nvPr/>
          </p:nvSpPr>
          <p:spPr>
            <a:xfrm>
              <a:off x="723899" y="1460480"/>
              <a:ext cx="1176027" cy="11987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CAPE</a:t>
              </a:r>
              <a:endParaRPr sz="1600" dirty="0">
                <a:latin typeface="+mn-lt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PEP</a:t>
              </a:r>
              <a:endParaRPr sz="1600" dirty="0">
                <a:latin typeface="+mn-lt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GASA</a:t>
              </a:r>
              <a:endParaRPr sz="1600" dirty="0">
                <a:latin typeface="+mn-lt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RALF</a:t>
              </a:r>
              <a:endParaRPr sz="1600" dirty="0">
                <a:solidFill>
                  <a:schemeClr val="dk1"/>
                </a:solidFill>
                <a:latin typeface="+mn-lt"/>
                <a:sym typeface="Arial"/>
              </a:endParaRPr>
            </a:p>
          </p:txBody>
        </p:sp>
      </p:grpSp>
      <p:grpSp>
        <p:nvGrpSpPr>
          <p:cNvPr id="3247" name="Shape 3247"/>
          <p:cNvGrpSpPr/>
          <p:nvPr/>
        </p:nvGrpSpPr>
        <p:grpSpPr>
          <a:xfrm>
            <a:off x="2977635" y="4681182"/>
            <a:ext cx="2864882" cy="1583425"/>
            <a:chOff x="3012106" y="4694545"/>
            <a:chExt cx="2864882" cy="1583425"/>
          </a:xfrm>
        </p:grpSpPr>
        <p:sp>
          <p:nvSpPr>
            <p:cNvPr id="3248" name="Shape 3248"/>
            <p:cNvSpPr/>
            <p:nvPr/>
          </p:nvSpPr>
          <p:spPr>
            <a:xfrm>
              <a:off x="3012106" y="4694545"/>
              <a:ext cx="2864882" cy="1583425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9" name="Shape 3249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0131" y="5182925"/>
              <a:ext cx="1725565" cy="379801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sp>
          <p:nvSpPr>
            <p:cNvPr id="3250" name="Shape 3250"/>
            <p:cNvSpPr txBox="1"/>
            <p:nvPr/>
          </p:nvSpPr>
          <p:spPr>
            <a:xfrm>
              <a:off x="3031693" y="4824537"/>
              <a:ext cx="284529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/>
              <a:r>
                <a:rPr lang="en-US" sz="1600" b="1" dirty="0">
                  <a:solidFill>
                    <a:schemeClr val="dk1"/>
                  </a:solidFill>
                  <a:latin typeface="+mn-lt"/>
                </a:rPr>
                <a:t>Plant–fungal </a:t>
              </a: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interactions</a:t>
              </a: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PIP</a:t>
              </a:r>
              <a:endParaRPr sz="1600" dirty="0">
                <a:latin typeface="+mn-lt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GASA</a:t>
              </a:r>
              <a:endParaRPr sz="1600" dirty="0">
                <a:latin typeface="+mn-lt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PSK </a:t>
              </a:r>
              <a:endParaRPr sz="1600" dirty="0">
                <a:latin typeface="+mn-lt"/>
              </a:endParaRPr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DEFENSINS</a:t>
              </a:r>
              <a:endParaRPr sz="1600" dirty="0">
                <a:latin typeface="+mn-lt"/>
              </a:endParaRPr>
            </a:p>
          </p:txBody>
        </p:sp>
      </p:grpSp>
      <p:grpSp>
        <p:nvGrpSpPr>
          <p:cNvPr id="3251" name="Shape 3251"/>
          <p:cNvGrpSpPr/>
          <p:nvPr/>
        </p:nvGrpSpPr>
        <p:grpSpPr>
          <a:xfrm>
            <a:off x="123394" y="3069687"/>
            <a:ext cx="2854240" cy="1786379"/>
            <a:chOff x="271097" y="3343701"/>
            <a:chExt cx="2854240" cy="1786379"/>
          </a:xfrm>
        </p:grpSpPr>
        <p:sp>
          <p:nvSpPr>
            <p:cNvPr id="3252" name="Shape 3252"/>
            <p:cNvSpPr/>
            <p:nvPr/>
          </p:nvSpPr>
          <p:spPr>
            <a:xfrm>
              <a:off x="433208" y="3343701"/>
              <a:ext cx="2692129" cy="1786379"/>
            </a:xfrm>
            <a:prstGeom prst="roundRect">
              <a:avLst>
                <a:gd name="adj" fmla="val 16667"/>
              </a:avLst>
            </a:prstGeom>
            <a:solidFill>
              <a:srgbClr val="F2DADA"/>
            </a:solidFill>
            <a:ln w="25400" cap="flat" cmpd="sng">
              <a:solidFill>
                <a:srgbClr val="9537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4" name="Shape 3254"/>
            <p:cNvSpPr txBox="1"/>
            <p:nvPr/>
          </p:nvSpPr>
          <p:spPr>
            <a:xfrm>
              <a:off x="271097" y="3423039"/>
              <a:ext cx="223880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+mn-lt"/>
                  <a:sym typeface="Arial"/>
                </a:rPr>
                <a:t>Plant–nematode interactions</a:t>
              </a:r>
              <a:endParaRPr sz="1600" dirty="0">
                <a:latin typeface="+mn-lt"/>
              </a:endParaRPr>
            </a:p>
          </p:txBody>
        </p:sp>
      </p:grpSp>
      <p:sp>
        <p:nvSpPr>
          <p:cNvPr id="3255" name="Shape 3255"/>
          <p:cNvSpPr txBox="1"/>
          <p:nvPr/>
        </p:nvSpPr>
        <p:spPr>
          <a:xfrm>
            <a:off x="525081" y="3757851"/>
            <a:ext cx="18560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CLE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GASA</a:t>
            </a:r>
            <a:endParaRPr sz="1600" dirty="0">
              <a:solidFill>
                <a:schemeClr val="dk1"/>
              </a:solidFill>
              <a:latin typeface="+mn-lt"/>
              <a:sym typeface="Arial"/>
            </a:endParaRPr>
          </a:p>
        </p:txBody>
      </p:sp>
      <p:sp>
        <p:nvSpPr>
          <p:cNvPr id="3256" name="Shape 3256"/>
          <p:cNvSpPr txBox="1"/>
          <p:nvPr/>
        </p:nvSpPr>
        <p:spPr>
          <a:xfrm>
            <a:off x="6428601" y="1550075"/>
            <a:ext cx="2197289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PIP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CLE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CAPE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PEP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GASA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RALF</a:t>
            </a:r>
            <a:endParaRPr sz="1600" dirty="0">
              <a:latin typeface="+mn-lt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SYSTEMIN</a:t>
            </a:r>
            <a:endParaRPr sz="1600" dirty="0">
              <a:solidFill>
                <a:schemeClr val="dk1"/>
              </a:solidFill>
              <a:latin typeface="+mn-lt"/>
              <a:sym typeface="Arial"/>
            </a:endParaRPr>
          </a:p>
        </p:txBody>
      </p:sp>
      <p:sp>
        <p:nvSpPr>
          <p:cNvPr id="3258" name="Shape 3258"/>
          <p:cNvSpPr/>
          <p:nvPr/>
        </p:nvSpPr>
        <p:spPr>
          <a:xfrm>
            <a:off x="6122745" y="3703754"/>
            <a:ext cx="2693729" cy="2450968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259" name="Shape 3259" descr="C:\Users\roys\Desktop\Noble\pctt\Nodule.png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77238" y="4665533"/>
            <a:ext cx="1335356" cy="984782"/>
          </a:xfrm>
          <a:prstGeom prst="rect">
            <a:avLst/>
          </a:prstGeom>
          <a:noFill/>
          <a:ln w="12700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260" name="Shape 3260"/>
          <p:cNvSpPr txBox="1"/>
          <p:nvPr/>
        </p:nvSpPr>
        <p:spPr>
          <a:xfrm>
            <a:off x="6136108" y="3757851"/>
            <a:ext cx="2667002" cy="59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dk1"/>
                </a:solidFill>
                <a:latin typeface="+mn-lt"/>
              </a:rPr>
              <a:t>Plant–bacterial </a:t>
            </a: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interactions </a:t>
            </a:r>
            <a:r>
              <a:rPr lang="en-US" sz="1600" b="1" dirty="0">
                <a:solidFill>
                  <a:schemeClr val="dk1"/>
                </a:solidFill>
                <a:latin typeface="+mn-lt"/>
              </a:rPr>
              <a:t>(symbionts)</a:t>
            </a:r>
            <a:endParaRPr lang="en-US" sz="1600" dirty="0">
              <a:latin typeface="+mn-lt"/>
            </a:endParaRPr>
          </a:p>
        </p:txBody>
      </p:sp>
      <p:sp>
        <p:nvSpPr>
          <p:cNvPr id="3262" name="Shape 3262"/>
          <p:cNvSpPr txBox="1"/>
          <p:nvPr/>
        </p:nvSpPr>
        <p:spPr>
          <a:xfrm>
            <a:off x="7471566" y="4490245"/>
            <a:ext cx="1303342" cy="131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NCR</a:t>
            </a:r>
            <a:endParaRPr sz="1600" dirty="0">
              <a:latin typeface="+mn-l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CLE</a:t>
            </a:r>
            <a:endParaRPr sz="1600" dirty="0">
              <a:latin typeface="+mn-l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  <a:sym typeface="Arial"/>
              </a:rPr>
              <a:t>CEP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</a:rPr>
              <a:t>PSK</a:t>
            </a:r>
            <a:endParaRPr lang="en-US" sz="1600" dirty="0">
              <a:latin typeface="+mn-lt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dk1"/>
                </a:solidFill>
                <a:latin typeface="+mn-lt"/>
              </a:rPr>
              <a:t>DVL1</a:t>
            </a:r>
            <a:endParaRPr lang="en-US" sz="1600" dirty="0">
              <a:latin typeface="+mn-lt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sz="1600" dirty="0">
              <a:latin typeface="+mn-lt"/>
            </a:endParaRPr>
          </a:p>
        </p:txBody>
      </p:sp>
      <p:pic>
        <p:nvPicPr>
          <p:cNvPr id="33" name="Picture 2" descr="d:\Users\mary\Desktop\Picture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508" y="3244438"/>
            <a:ext cx="839096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2332" y="1037461"/>
            <a:ext cx="1924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Plant–herbivore interactions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0" name="Shape 3270"/>
          <p:cNvGrpSpPr/>
          <p:nvPr/>
        </p:nvGrpSpPr>
        <p:grpSpPr>
          <a:xfrm>
            <a:off x="746253" y="730126"/>
            <a:ext cx="3866894" cy="5442074"/>
            <a:chOff x="1055758" y="929699"/>
            <a:chExt cx="3866894" cy="5442074"/>
          </a:xfrm>
        </p:grpSpPr>
        <p:grpSp>
          <p:nvGrpSpPr>
            <p:cNvPr id="3271" name="Shape 3271"/>
            <p:cNvGrpSpPr/>
            <p:nvPr/>
          </p:nvGrpSpPr>
          <p:grpSpPr>
            <a:xfrm>
              <a:off x="1055758" y="929699"/>
              <a:ext cx="3866894" cy="5442074"/>
              <a:chOff x="2570192" y="948715"/>
              <a:chExt cx="3866894" cy="5442074"/>
            </a:xfrm>
          </p:grpSpPr>
          <p:grpSp>
            <p:nvGrpSpPr>
              <p:cNvPr id="3272" name="Shape 3272"/>
              <p:cNvGrpSpPr/>
              <p:nvPr/>
            </p:nvGrpSpPr>
            <p:grpSpPr>
              <a:xfrm>
                <a:off x="3332261" y="948715"/>
                <a:ext cx="3104825" cy="5241628"/>
                <a:chOff x="3208889" y="1102267"/>
                <a:chExt cx="3104825" cy="5241628"/>
              </a:xfrm>
            </p:grpSpPr>
            <p:pic>
              <p:nvPicPr>
                <p:cNvPr id="3273" name="Shape 3273" descr="C:\Users\roys\Desktop\Noble\pctt\Medicago.pn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208889" y="1102267"/>
                  <a:ext cx="2778253" cy="52416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74" name="Shape 3274"/>
                <p:cNvSpPr/>
                <p:nvPr/>
              </p:nvSpPr>
              <p:spPr>
                <a:xfrm>
                  <a:off x="4985657" y="1458686"/>
                  <a:ext cx="1328057" cy="297542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275" name="Shape 3275"/>
              <p:cNvSpPr/>
              <p:nvPr/>
            </p:nvSpPr>
            <p:spPr>
              <a:xfrm>
                <a:off x="3396343" y="4542972"/>
                <a:ext cx="740228" cy="515257"/>
              </a:xfrm>
              <a:custGeom>
                <a:avLst/>
                <a:gdLst/>
                <a:ahLst/>
                <a:cxnLst/>
                <a:rect l="0" t="0" r="0" b="0"/>
                <a:pathLst>
                  <a:path w="740228" h="515257" extrusionOk="0">
                    <a:moveTo>
                      <a:pt x="0" y="362857"/>
                    </a:moveTo>
                    <a:cubicBezTo>
                      <a:pt x="14514" y="365276"/>
                      <a:pt x="28958" y="368169"/>
                      <a:pt x="43543" y="370114"/>
                    </a:cubicBezTo>
                    <a:cubicBezTo>
                      <a:pt x="65256" y="373009"/>
                      <a:pt x="87724" y="371607"/>
                      <a:pt x="108857" y="377371"/>
                    </a:cubicBezTo>
                    <a:cubicBezTo>
                      <a:pt x="115458" y="379171"/>
                      <a:pt x="117504" y="388366"/>
                      <a:pt x="123371" y="391886"/>
                    </a:cubicBezTo>
                    <a:cubicBezTo>
                      <a:pt x="129931" y="395822"/>
                      <a:pt x="137886" y="396724"/>
                      <a:pt x="145143" y="399143"/>
                    </a:cubicBezTo>
                    <a:cubicBezTo>
                      <a:pt x="163383" y="453864"/>
                      <a:pt x="138778" y="386413"/>
                      <a:pt x="166914" y="442686"/>
                    </a:cubicBezTo>
                    <a:cubicBezTo>
                      <a:pt x="170335" y="449528"/>
                      <a:pt x="170750" y="457615"/>
                      <a:pt x="174171" y="464457"/>
                    </a:cubicBezTo>
                    <a:cubicBezTo>
                      <a:pt x="180458" y="477031"/>
                      <a:pt x="191950" y="491743"/>
                      <a:pt x="203200" y="500743"/>
                    </a:cubicBezTo>
                    <a:cubicBezTo>
                      <a:pt x="210011" y="506192"/>
                      <a:pt x="217714" y="510419"/>
                      <a:pt x="224971" y="515257"/>
                    </a:cubicBezTo>
                    <a:cubicBezTo>
                      <a:pt x="226967" y="514924"/>
                      <a:pt x="280076" y="508400"/>
                      <a:pt x="290285" y="500743"/>
                    </a:cubicBezTo>
                    <a:cubicBezTo>
                      <a:pt x="303969" y="490480"/>
                      <a:pt x="312339" y="473945"/>
                      <a:pt x="326571" y="464457"/>
                    </a:cubicBezTo>
                    <a:lnTo>
                      <a:pt x="370114" y="435428"/>
                    </a:lnTo>
                    <a:cubicBezTo>
                      <a:pt x="377371" y="430590"/>
                      <a:pt x="385718" y="427081"/>
                      <a:pt x="391885" y="420914"/>
                    </a:cubicBezTo>
                    <a:lnTo>
                      <a:pt x="406400" y="406400"/>
                    </a:lnTo>
                    <a:cubicBezTo>
                      <a:pt x="408819" y="399143"/>
                      <a:pt x="409067" y="390748"/>
                      <a:pt x="413657" y="384628"/>
                    </a:cubicBezTo>
                    <a:cubicBezTo>
                      <a:pt x="423920" y="370944"/>
                      <a:pt x="449943" y="348343"/>
                      <a:pt x="449943" y="348343"/>
                    </a:cubicBezTo>
                    <a:cubicBezTo>
                      <a:pt x="454781" y="338667"/>
                      <a:pt x="457531" y="327625"/>
                      <a:pt x="464457" y="319314"/>
                    </a:cubicBezTo>
                    <a:cubicBezTo>
                      <a:pt x="470041" y="312614"/>
                      <a:pt x="479606" y="310476"/>
                      <a:pt x="486228" y="304800"/>
                    </a:cubicBezTo>
                    <a:cubicBezTo>
                      <a:pt x="496618" y="295894"/>
                      <a:pt x="503871" y="283362"/>
                      <a:pt x="515257" y="275771"/>
                    </a:cubicBezTo>
                    <a:cubicBezTo>
                      <a:pt x="522514" y="270933"/>
                      <a:pt x="530464" y="267000"/>
                      <a:pt x="537028" y="261257"/>
                    </a:cubicBezTo>
                    <a:cubicBezTo>
                      <a:pt x="604953" y="201823"/>
                      <a:pt x="546094" y="243118"/>
                      <a:pt x="595085" y="210457"/>
                    </a:cubicBezTo>
                    <a:cubicBezTo>
                      <a:pt x="639770" y="143435"/>
                      <a:pt x="582743" y="225886"/>
                      <a:pt x="624114" y="174171"/>
                    </a:cubicBezTo>
                    <a:cubicBezTo>
                      <a:pt x="629562" y="167360"/>
                      <a:pt x="633790" y="159657"/>
                      <a:pt x="638628" y="152400"/>
                    </a:cubicBezTo>
                    <a:cubicBezTo>
                      <a:pt x="646771" y="127971"/>
                      <a:pt x="646049" y="126714"/>
                      <a:pt x="660400" y="101600"/>
                    </a:cubicBezTo>
                    <a:cubicBezTo>
                      <a:pt x="664727" y="94027"/>
                      <a:pt x="668747" y="85996"/>
                      <a:pt x="674914" y="79828"/>
                    </a:cubicBezTo>
                    <a:cubicBezTo>
                      <a:pt x="681081" y="73661"/>
                      <a:pt x="689428" y="70152"/>
                      <a:pt x="696685" y="65314"/>
                    </a:cubicBezTo>
                    <a:cubicBezTo>
                      <a:pt x="709289" y="27506"/>
                      <a:pt x="695688" y="57491"/>
                      <a:pt x="718457" y="29028"/>
                    </a:cubicBezTo>
                    <a:cubicBezTo>
                      <a:pt x="751276" y="-11997"/>
                      <a:pt x="720368" y="19860"/>
                      <a:pt x="740228" y="0"/>
                    </a:cubicBezTo>
                  </a:path>
                </a:pathLst>
              </a:custGeom>
              <a:noFill/>
              <a:ln w="9525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Shape 3276"/>
              <p:cNvSpPr/>
              <p:nvPr/>
            </p:nvSpPr>
            <p:spPr>
              <a:xfrm>
                <a:off x="3526971" y="4753429"/>
                <a:ext cx="602434" cy="1117600"/>
              </a:xfrm>
              <a:custGeom>
                <a:avLst/>
                <a:gdLst/>
                <a:ahLst/>
                <a:cxnLst/>
                <a:rect l="0" t="0" r="0" b="0"/>
                <a:pathLst>
                  <a:path w="602434" h="1117600" extrusionOk="0">
                    <a:moveTo>
                      <a:pt x="522515" y="1117600"/>
                    </a:moveTo>
                    <a:cubicBezTo>
                      <a:pt x="513178" y="1094259"/>
                      <a:pt x="510129" y="1072821"/>
                      <a:pt x="486229" y="1059543"/>
                    </a:cubicBezTo>
                    <a:cubicBezTo>
                      <a:pt x="472855" y="1052113"/>
                      <a:pt x="442686" y="1045029"/>
                      <a:pt x="442686" y="1045029"/>
                    </a:cubicBezTo>
                    <a:cubicBezTo>
                      <a:pt x="428172" y="1047448"/>
                      <a:pt x="412589" y="1046310"/>
                      <a:pt x="399143" y="1052286"/>
                    </a:cubicBezTo>
                    <a:cubicBezTo>
                      <a:pt x="389765" y="1056454"/>
                      <a:pt x="385256" y="1067487"/>
                      <a:pt x="377372" y="1074057"/>
                    </a:cubicBezTo>
                    <a:cubicBezTo>
                      <a:pt x="355894" y="1091955"/>
                      <a:pt x="354235" y="1088912"/>
                      <a:pt x="326572" y="1095829"/>
                    </a:cubicBezTo>
                    <a:lnTo>
                      <a:pt x="283029" y="1030514"/>
                    </a:lnTo>
                    <a:cubicBezTo>
                      <a:pt x="278191" y="1023257"/>
                      <a:pt x="271273" y="1017017"/>
                      <a:pt x="268515" y="1008743"/>
                    </a:cubicBezTo>
                    <a:cubicBezTo>
                      <a:pt x="261241" y="986923"/>
                      <a:pt x="262374" y="983957"/>
                      <a:pt x="246743" y="965200"/>
                    </a:cubicBezTo>
                    <a:cubicBezTo>
                      <a:pt x="240173" y="957316"/>
                      <a:pt x="234708" y="946674"/>
                      <a:pt x="224972" y="943429"/>
                    </a:cubicBezTo>
                    <a:cubicBezTo>
                      <a:pt x="204190" y="936502"/>
                      <a:pt x="181429" y="938590"/>
                      <a:pt x="159657" y="936171"/>
                    </a:cubicBezTo>
                    <a:cubicBezTo>
                      <a:pt x="154819" y="921657"/>
                      <a:pt x="157872" y="901116"/>
                      <a:pt x="145143" y="892629"/>
                    </a:cubicBezTo>
                    <a:cubicBezTo>
                      <a:pt x="130865" y="883110"/>
                      <a:pt x="119196" y="877385"/>
                      <a:pt x="108857" y="863600"/>
                    </a:cubicBezTo>
                    <a:cubicBezTo>
                      <a:pt x="98391" y="849645"/>
                      <a:pt x="92164" y="832392"/>
                      <a:pt x="79829" y="820057"/>
                    </a:cubicBezTo>
                    <a:cubicBezTo>
                      <a:pt x="70153" y="810381"/>
                      <a:pt x="59706" y="801419"/>
                      <a:pt x="50800" y="791029"/>
                    </a:cubicBezTo>
                    <a:cubicBezTo>
                      <a:pt x="45124" y="784407"/>
                      <a:pt x="42029" y="775821"/>
                      <a:pt x="36286" y="769257"/>
                    </a:cubicBezTo>
                    <a:cubicBezTo>
                      <a:pt x="25022" y="756384"/>
                      <a:pt x="0" y="732971"/>
                      <a:pt x="0" y="732971"/>
                    </a:cubicBezTo>
                    <a:cubicBezTo>
                      <a:pt x="2419" y="713619"/>
                      <a:pt x="3170" y="693984"/>
                      <a:pt x="7257" y="674914"/>
                    </a:cubicBezTo>
                    <a:cubicBezTo>
                      <a:pt x="13696" y="644867"/>
                      <a:pt x="28783" y="609846"/>
                      <a:pt x="50800" y="587829"/>
                    </a:cubicBezTo>
                    <a:cubicBezTo>
                      <a:pt x="55638" y="582991"/>
                      <a:pt x="61210" y="578788"/>
                      <a:pt x="65315" y="573314"/>
                    </a:cubicBezTo>
                    <a:cubicBezTo>
                      <a:pt x="140064" y="473648"/>
                      <a:pt x="59387" y="563880"/>
                      <a:pt x="116115" y="515257"/>
                    </a:cubicBezTo>
                    <a:cubicBezTo>
                      <a:pt x="159946" y="477688"/>
                      <a:pt x="126910" y="492307"/>
                      <a:pt x="166915" y="478971"/>
                    </a:cubicBezTo>
                    <a:cubicBezTo>
                      <a:pt x="174172" y="471714"/>
                      <a:pt x="180147" y="462893"/>
                      <a:pt x="188686" y="457200"/>
                    </a:cubicBezTo>
                    <a:cubicBezTo>
                      <a:pt x="195051" y="452957"/>
                      <a:pt x="204232" y="454389"/>
                      <a:pt x="210457" y="449943"/>
                    </a:cubicBezTo>
                    <a:cubicBezTo>
                      <a:pt x="252115" y="420187"/>
                      <a:pt x="223981" y="425037"/>
                      <a:pt x="261257" y="406400"/>
                    </a:cubicBezTo>
                    <a:cubicBezTo>
                      <a:pt x="268099" y="402979"/>
                      <a:pt x="275772" y="401562"/>
                      <a:pt x="283029" y="399143"/>
                    </a:cubicBezTo>
                    <a:cubicBezTo>
                      <a:pt x="316896" y="401562"/>
                      <a:pt x="350909" y="402433"/>
                      <a:pt x="384629" y="406400"/>
                    </a:cubicBezTo>
                    <a:cubicBezTo>
                      <a:pt x="392226" y="407294"/>
                      <a:pt x="400991" y="408248"/>
                      <a:pt x="406400" y="413657"/>
                    </a:cubicBezTo>
                    <a:cubicBezTo>
                      <a:pt x="411809" y="419066"/>
                      <a:pt x="409721" y="428869"/>
                      <a:pt x="413657" y="435429"/>
                    </a:cubicBezTo>
                    <a:cubicBezTo>
                      <a:pt x="417177" y="441296"/>
                      <a:pt x="422479" y="446148"/>
                      <a:pt x="428172" y="449943"/>
                    </a:cubicBezTo>
                    <a:cubicBezTo>
                      <a:pt x="450943" y="465123"/>
                      <a:pt x="460699" y="465332"/>
                      <a:pt x="486229" y="471714"/>
                    </a:cubicBezTo>
                    <a:cubicBezTo>
                      <a:pt x="510419" y="469295"/>
                      <a:pt x="546292" y="485304"/>
                      <a:pt x="558800" y="464457"/>
                    </a:cubicBezTo>
                    <a:cubicBezTo>
                      <a:pt x="576269" y="435343"/>
                      <a:pt x="554484" y="396682"/>
                      <a:pt x="551543" y="362857"/>
                    </a:cubicBezTo>
                    <a:cubicBezTo>
                      <a:pt x="549645" y="341034"/>
                      <a:pt x="549599" y="318794"/>
                      <a:pt x="544286" y="297543"/>
                    </a:cubicBezTo>
                    <a:cubicBezTo>
                      <a:pt x="542171" y="289081"/>
                      <a:pt x="534099" y="283344"/>
                      <a:pt x="529772" y="275771"/>
                    </a:cubicBezTo>
                    <a:cubicBezTo>
                      <a:pt x="524405" y="266378"/>
                      <a:pt x="520095" y="256419"/>
                      <a:pt x="515257" y="246743"/>
                    </a:cubicBezTo>
                    <a:cubicBezTo>
                      <a:pt x="518696" y="215800"/>
                      <a:pt x="508455" y="184059"/>
                      <a:pt x="537029" y="166914"/>
                    </a:cubicBezTo>
                    <a:cubicBezTo>
                      <a:pt x="543588" y="162978"/>
                      <a:pt x="551543" y="162076"/>
                      <a:pt x="558800" y="159657"/>
                    </a:cubicBezTo>
                    <a:cubicBezTo>
                      <a:pt x="563638" y="154819"/>
                      <a:pt x="569795" y="151010"/>
                      <a:pt x="573315" y="145143"/>
                    </a:cubicBezTo>
                    <a:cubicBezTo>
                      <a:pt x="586835" y="122611"/>
                      <a:pt x="587515" y="45111"/>
                      <a:pt x="587829" y="43543"/>
                    </a:cubicBezTo>
                    <a:cubicBezTo>
                      <a:pt x="604507" y="-39846"/>
                      <a:pt x="602343" y="47707"/>
                      <a:pt x="602343" y="0"/>
                    </a:cubicBezTo>
                  </a:path>
                </a:pathLst>
              </a:custGeom>
              <a:noFill/>
              <a:ln w="9525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7" name="Shape 3277"/>
              <p:cNvSpPr/>
              <p:nvPr/>
            </p:nvSpPr>
            <p:spPr>
              <a:xfrm>
                <a:off x="4172857" y="4716249"/>
                <a:ext cx="500743" cy="1459580"/>
              </a:xfrm>
              <a:custGeom>
                <a:avLst/>
                <a:gdLst/>
                <a:ahLst/>
                <a:cxnLst/>
                <a:rect l="0" t="0" r="0" b="0"/>
                <a:pathLst>
                  <a:path w="500743" h="1459580" extrusionOk="0">
                    <a:moveTo>
                      <a:pt x="384629" y="1459580"/>
                    </a:moveTo>
                    <a:cubicBezTo>
                      <a:pt x="396724" y="1457161"/>
                      <a:pt x="409014" y="1455568"/>
                      <a:pt x="420914" y="1452323"/>
                    </a:cubicBezTo>
                    <a:cubicBezTo>
                      <a:pt x="435674" y="1448298"/>
                      <a:pt x="449614" y="1441520"/>
                      <a:pt x="464457" y="1437809"/>
                    </a:cubicBezTo>
                    <a:lnTo>
                      <a:pt x="493486" y="1430551"/>
                    </a:lnTo>
                    <a:cubicBezTo>
                      <a:pt x="495905" y="1423294"/>
                      <a:pt x="500743" y="1416430"/>
                      <a:pt x="500743" y="1408780"/>
                    </a:cubicBezTo>
                    <a:cubicBezTo>
                      <a:pt x="500743" y="1391027"/>
                      <a:pt x="497439" y="1367214"/>
                      <a:pt x="478971" y="1357980"/>
                    </a:cubicBezTo>
                    <a:cubicBezTo>
                      <a:pt x="465287" y="1351138"/>
                      <a:pt x="449943" y="1348304"/>
                      <a:pt x="435429" y="1343466"/>
                    </a:cubicBezTo>
                    <a:lnTo>
                      <a:pt x="413657" y="1336209"/>
                    </a:lnTo>
                    <a:cubicBezTo>
                      <a:pt x="377656" y="1312207"/>
                      <a:pt x="398050" y="1327859"/>
                      <a:pt x="355600" y="1285409"/>
                    </a:cubicBezTo>
                    <a:lnTo>
                      <a:pt x="341086" y="1270894"/>
                    </a:lnTo>
                    <a:cubicBezTo>
                      <a:pt x="338667" y="1263637"/>
                      <a:pt x="337765" y="1255682"/>
                      <a:pt x="333829" y="1249123"/>
                    </a:cubicBezTo>
                    <a:cubicBezTo>
                      <a:pt x="330309" y="1243256"/>
                      <a:pt x="323588" y="1239952"/>
                      <a:pt x="319314" y="1234609"/>
                    </a:cubicBezTo>
                    <a:cubicBezTo>
                      <a:pt x="313865" y="1227798"/>
                      <a:pt x="308701" y="1220638"/>
                      <a:pt x="304800" y="1212837"/>
                    </a:cubicBezTo>
                    <a:cubicBezTo>
                      <a:pt x="301379" y="1205995"/>
                      <a:pt x="300964" y="1197908"/>
                      <a:pt x="297543" y="1191066"/>
                    </a:cubicBezTo>
                    <a:cubicBezTo>
                      <a:pt x="293642" y="1183265"/>
                      <a:pt x="286571" y="1177264"/>
                      <a:pt x="283029" y="1169294"/>
                    </a:cubicBezTo>
                    <a:cubicBezTo>
                      <a:pt x="276815" y="1155313"/>
                      <a:pt x="277001" y="1138481"/>
                      <a:pt x="268514" y="1125751"/>
                    </a:cubicBezTo>
                    <a:cubicBezTo>
                      <a:pt x="263676" y="1118494"/>
                      <a:pt x="257542" y="1111950"/>
                      <a:pt x="254000" y="1103980"/>
                    </a:cubicBezTo>
                    <a:cubicBezTo>
                      <a:pt x="247786" y="1089999"/>
                      <a:pt x="244324" y="1074951"/>
                      <a:pt x="239486" y="1060437"/>
                    </a:cubicBezTo>
                    <a:cubicBezTo>
                      <a:pt x="228328" y="1026963"/>
                      <a:pt x="233730" y="1046169"/>
                      <a:pt x="224971" y="1002380"/>
                    </a:cubicBezTo>
                    <a:cubicBezTo>
                      <a:pt x="227390" y="956418"/>
                      <a:pt x="228062" y="910331"/>
                      <a:pt x="232229" y="864494"/>
                    </a:cubicBezTo>
                    <a:cubicBezTo>
                      <a:pt x="232922" y="856876"/>
                      <a:pt x="237631" y="850144"/>
                      <a:pt x="239486" y="842723"/>
                    </a:cubicBezTo>
                    <a:cubicBezTo>
                      <a:pt x="247449" y="810871"/>
                      <a:pt x="245689" y="794031"/>
                      <a:pt x="261257" y="762894"/>
                    </a:cubicBezTo>
                    <a:cubicBezTo>
                      <a:pt x="266095" y="753218"/>
                      <a:pt x="271509" y="743809"/>
                      <a:pt x="275771" y="733866"/>
                    </a:cubicBezTo>
                    <a:cubicBezTo>
                      <a:pt x="278785" y="726835"/>
                      <a:pt x="278786" y="718459"/>
                      <a:pt x="283029" y="712094"/>
                    </a:cubicBezTo>
                    <a:cubicBezTo>
                      <a:pt x="288722" y="703555"/>
                      <a:pt x="297543" y="697580"/>
                      <a:pt x="304800" y="690323"/>
                    </a:cubicBezTo>
                    <a:lnTo>
                      <a:pt x="319314" y="646780"/>
                    </a:lnTo>
                    <a:lnTo>
                      <a:pt x="326571" y="625009"/>
                    </a:lnTo>
                    <a:cubicBezTo>
                      <a:pt x="324152" y="581466"/>
                      <a:pt x="323092" y="537826"/>
                      <a:pt x="319314" y="494380"/>
                    </a:cubicBezTo>
                    <a:cubicBezTo>
                      <a:pt x="317750" y="476398"/>
                      <a:pt x="308863" y="447352"/>
                      <a:pt x="304800" y="429066"/>
                    </a:cubicBezTo>
                    <a:cubicBezTo>
                      <a:pt x="302124" y="417025"/>
                      <a:pt x="301087" y="404595"/>
                      <a:pt x="297543" y="392780"/>
                    </a:cubicBezTo>
                    <a:cubicBezTo>
                      <a:pt x="293800" y="380302"/>
                      <a:pt x="286772" y="368972"/>
                      <a:pt x="283029" y="356494"/>
                    </a:cubicBezTo>
                    <a:cubicBezTo>
                      <a:pt x="276820" y="335799"/>
                      <a:pt x="278090" y="317589"/>
                      <a:pt x="268514" y="298437"/>
                    </a:cubicBezTo>
                    <a:cubicBezTo>
                      <a:pt x="259360" y="280129"/>
                      <a:pt x="252984" y="275650"/>
                      <a:pt x="239486" y="262151"/>
                    </a:cubicBezTo>
                    <a:cubicBezTo>
                      <a:pt x="222230" y="210383"/>
                      <a:pt x="246699" y="272971"/>
                      <a:pt x="210457" y="218609"/>
                    </a:cubicBezTo>
                    <a:cubicBezTo>
                      <a:pt x="206214" y="212244"/>
                      <a:pt x="207979" y="202811"/>
                      <a:pt x="203200" y="196837"/>
                    </a:cubicBezTo>
                    <a:cubicBezTo>
                      <a:pt x="197752" y="190026"/>
                      <a:pt x="188240" y="187771"/>
                      <a:pt x="181429" y="182323"/>
                    </a:cubicBezTo>
                    <a:cubicBezTo>
                      <a:pt x="176086" y="178049"/>
                      <a:pt x="171752" y="172647"/>
                      <a:pt x="166914" y="167809"/>
                    </a:cubicBezTo>
                    <a:cubicBezTo>
                      <a:pt x="164495" y="160552"/>
                      <a:pt x="164436" y="152011"/>
                      <a:pt x="159657" y="146037"/>
                    </a:cubicBezTo>
                    <a:cubicBezTo>
                      <a:pt x="154209" y="139226"/>
                      <a:pt x="144586" y="137107"/>
                      <a:pt x="137886" y="131523"/>
                    </a:cubicBezTo>
                    <a:cubicBezTo>
                      <a:pt x="101645" y="101322"/>
                      <a:pt x="132603" y="115247"/>
                      <a:pt x="94343" y="102494"/>
                    </a:cubicBezTo>
                    <a:cubicBezTo>
                      <a:pt x="44633" y="52784"/>
                      <a:pt x="67879" y="70337"/>
                      <a:pt x="29029" y="44437"/>
                    </a:cubicBezTo>
                    <a:cubicBezTo>
                      <a:pt x="24191" y="37180"/>
                      <a:pt x="18415" y="30467"/>
                      <a:pt x="14514" y="22666"/>
                    </a:cubicBezTo>
                    <a:cubicBezTo>
                      <a:pt x="11093" y="15824"/>
                      <a:pt x="11500" y="7259"/>
                      <a:pt x="7257" y="894"/>
                    </a:cubicBezTo>
                    <a:cubicBezTo>
                      <a:pt x="5915" y="-1119"/>
                      <a:pt x="2419" y="894"/>
                      <a:pt x="0" y="894"/>
                    </a:cubicBezTo>
                  </a:path>
                </a:pathLst>
              </a:custGeom>
              <a:noFill/>
              <a:ln w="9525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8" name="Shape 3278"/>
              <p:cNvSpPr/>
              <p:nvPr/>
            </p:nvSpPr>
            <p:spPr>
              <a:xfrm>
                <a:off x="4447810" y="4934858"/>
                <a:ext cx="523333" cy="566057"/>
              </a:xfrm>
              <a:custGeom>
                <a:avLst/>
                <a:gdLst/>
                <a:ahLst/>
                <a:cxnLst/>
                <a:rect l="0" t="0" r="0" b="0"/>
                <a:pathLst>
                  <a:path w="523333" h="566057" extrusionOk="0">
                    <a:moveTo>
                      <a:pt x="523333" y="566057"/>
                    </a:moveTo>
                    <a:cubicBezTo>
                      <a:pt x="511238" y="556381"/>
                      <a:pt x="498704" y="547228"/>
                      <a:pt x="487047" y="537028"/>
                    </a:cubicBezTo>
                    <a:cubicBezTo>
                      <a:pt x="479323" y="530270"/>
                      <a:pt x="473815" y="520950"/>
                      <a:pt x="465276" y="515257"/>
                    </a:cubicBezTo>
                    <a:cubicBezTo>
                      <a:pt x="451459" y="506046"/>
                      <a:pt x="397003" y="501356"/>
                      <a:pt x="392704" y="500742"/>
                    </a:cubicBezTo>
                    <a:cubicBezTo>
                      <a:pt x="385014" y="495616"/>
                      <a:pt x="361588" y="482053"/>
                      <a:pt x="356418" y="471714"/>
                    </a:cubicBezTo>
                    <a:cubicBezTo>
                      <a:pt x="349576" y="458030"/>
                      <a:pt x="341904" y="428171"/>
                      <a:pt x="341904" y="428171"/>
                    </a:cubicBezTo>
                    <a:cubicBezTo>
                      <a:pt x="336201" y="393953"/>
                      <a:pt x="336051" y="385914"/>
                      <a:pt x="327390" y="355600"/>
                    </a:cubicBezTo>
                    <a:cubicBezTo>
                      <a:pt x="325288" y="348244"/>
                      <a:pt x="324912" y="339802"/>
                      <a:pt x="320133" y="333828"/>
                    </a:cubicBezTo>
                    <a:cubicBezTo>
                      <a:pt x="314684" y="327017"/>
                      <a:pt x="305618" y="324152"/>
                      <a:pt x="298361" y="319314"/>
                    </a:cubicBezTo>
                    <a:cubicBezTo>
                      <a:pt x="288685" y="304800"/>
                      <a:pt x="274849" y="292320"/>
                      <a:pt x="269333" y="275771"/>
                    </a:cubicBezTo>
                    <a:cubicBezTo>
                      <a:pt x="266914" y="268514"/>
                      <a:pt x="266855" y="259973"/>
                      <a:pt x="262076" y="254000"/>
                    </a:cubicBezTo>
                    <a:cubicBezTo>
                      <a:pt x="256627" y="247189"/>
                      <a:pt x="247005" y="245069"/>
                      <a:pt x="240304" y="239485"/>
                    </a:cubicBezTo>
                    <a:cubicBezTo>
                      <a:pt x="232420" y="232915"/>
                      <a:pt x="224834" y="225815"/>
                      <a:pt x="218533" y="217714"/>
                    </a:cubicBezTo>
                    <a:cubicBezTo>
                      <a:pt x="207823" y="203944"/>
                      <a:pt x="195020" y="190720"/>
                      <a:pt x="189504" y="174171"/>
                    </a:cubicBezTo>
                    <a:cubicBezTo>
                      <a:pt x="187085" y="166914"/>
                      <a:pt x="186693" y="158625"/>
                      <a:pt x="182247" y="152400"/>
                    </a:cubicBezTo>
                    <a:lnTo>
                      <a:pt x="131447" y="101600"/>
                    </a:lnTo>
                    <a:cubicBezTo>
                      <a:pt x="126609" y="96762"/>
                      <a:pt x="120729" y="92778"/>
                      <a:pt x="116933" y="87085"/>
                    </a:cubicBezTo>
                    <a:cubicBezTo>
                      <a:pt x="112095" y="79828"/>
                      <a:pt x="109563" y="70316"/>
                      <a:pt x="102418" y="65314"/>
                    </a:cubicBezTo>
                    <a:cubicBezTo>
                      <a:pt x="60963" y="36296"/>
                      <a:pt x="49824" y="37378"/>
                      <a:pt x="8076" y="29028"/>
                    </a:cubicBezTo>
                    <a:cubicBezTo>
                      <a:pt x="5657" y="21771"/>
                      <a:pt x="-2603" y="14099"/>
                      <a:pt x="818" y="7257"/>
                    </a:cubicBezTo>
                    <a:cubicBezTo>
                      <a:pt x="4239" y="415"/>
                      <a:pt x="14940" y="0"/>
                      <a:pt x="22590" y="0"/>
                    </a:cubicBezTo>
                    <a:cubicBezTo>
                      <a:pt x="42093" y="0"/>
                      <a:pt x="61295" y="4838"/>
                      <a:pt x="80647" y="7257"/>
                    </a:cubicBezTo>
                    <a:cubicBezTo>
                      <a:pt x="87904" y="12095"/>
                      <a:pt x="94617" y="17871"/>
                      <a:pt x="102418" y="21771"/>
                    </a:cubicBezTo>
                    <a:cubicBezTo>
                      <a:pt x="109260" y="25192"/>
                      <a:pt x="117503" y="25313"/>
                      <a:pt x="124190" y="29028"/>
                    </a:cubicBezTo>
                    <a:cubicBezTo>
                      <a:pt x="139439" y="37500"/>
                      <a:pt x="153219" y="48381"/>
                      <a:pt x="167733" y="58057"/>
                    </a:cubicBezTo>
                    <a:lnTo>
                      <a:pt x="189504" y="72571"/>
                    </a:lnTo>
                    <a:cubicBezTo>
                      <a:pt x="198073" y="106848"/>
                      <a:pt x="187840" y="97140"/>
                      <a:pt x="211276" y="108857"/>
                    </a:cubicBezTo>
                  </a:path>
                </a:pathLst>
              </a:custGeom>
              <a:noFill/>
              <a:ln w="9525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9" name="Shape 3279"/>
              <p:cNvSpPr/>
              <p:nvPr/>
            </p:nvSpPr>
            <p:spPr>
              <a:xfrm>
                <a:off x="4354286" y="4767943"/>
                <a:ext cx="457200" cy="116115"/>
              </a:xfrm>
              <a:custGeom>
                <a:avLst/>
                <a:gdLst/>
                <a:ahLst/>
                <a:cxnLst/>
                <a:rect l="0" t="0" r="0" b="0"/>
                <a:pathLst>
                  <a:path w="457200" h="116115" extrusionOk="0">
                    <a:moveTo>
                      <a:pt x="457200" y="0"/>
                    </a:moveTo>
                    <a:cubicBezTo>
                      <a:pt x="442686" y="4838"/>
                      <a:pt x="427341" y="7673"/>
                      <a:pt x="413657" y="14515"/>
                    </a:cubicBezTo>
                    <a:cubicBezTo>
                      <a:pt x="407537" y="17575"/>
                      <a:pt x="405009" y="25509"/>
                      <a:pt x="399142" y="29029"/>
                    </a:cubicBezTo>
                    <a:cubicBezTo>
                      <a:pt x="387699" y="35895"/>
                      <a:pt x="349349" y="41707"/>
                      <a:pt x="341085" y="43543"/>
                    </a:cubicBezTo>
                    <a:cubicBezTo>
                      <a:pt x="331349" y="45707"/>
                      <a:pt x="321647" y="48060"/>
                      <a:pt x="312057" y="50800"/>
                    </a:cubicBezTo>
                    <a:cubicBezTo>
                      <a:pt x="304701" y="52902"/>
                      <a:pt x="297846" y="56894"/>
                      <a:pt x="290285" y="58057"/>
                    </a:cubicBezTo>
                    <a:cubicBezTo>
                      <a:pt x="266257" y="61754"/>
                      <a:pt x="241904" y="62896"/>
                      <a:pt x="217714" y="65315"/>
                    </a:cubicBezTo>
                    <a:lnTo>
                      <a:pt x="152400" y="87086"/>
                    </a:lnTo>
                    <a:cubicBezTo>
                      <a:pt x="145143" y="89505"/>
                      <a:pt x="138049" y="92488"/>
                      <a:pt x="130628" y="94343"/>
                    </a:cubicBezTo>
                    <a:cubicBezTo>
                      <a:pt x="120952" y="96762"/>
                      <a:pt x="111153" y="98734"/>
                      <a:pt x="101600" y="101600"/>
                    </a:cubicBezTo>
                    <a:cubicBezTo>
                      <a:pt x="86946" y="105996"/>
                      <a:pt x="58057" y="116115"/>
                      <a:pt x="58057" y="116115"/>
                    </a:cubicBezTo>
                    <a:cubicBezTo>
                      <a:pt x="3870" y="108373"/>
                      <a:pt x="19352" y="120952"/>
                      <a:pt x="0" y="101600"/>
                    </a:cubicBezTo>
                  </a:path>
                </a:pathLst>
              </a:custGeom>
              <a:noFill/>
              <a:ln w="9525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0" name="Shape 3280"/>
              <p:cNvSpPr/>
              <p:nvPr/>
            </p:nvSpPr>
            <p:spPr>
              <a:xfrm>
                <a:off x="4223657" y="4332515"/>
                <a:ext cx="1632857" cy="391885"/>
              </a:xfrm>
              <a:custGeom>
                <a:avLst/>
                <a:gdLst/>
                <a:ahLst/>
                <a:cxnLst/>
                <a:rect l="0" t="0" r="0" b="0"/>
                <a:pathLst>
                  <a:path w="1632857" h="391885" extrusionOk="0">
                    <a:moveTo>
                      <a:pt x="0" y="181428"/>
                    </a:moveTo>
                    <a:cubicBezTo>
                      <a:pt x="12095" y="183847"/>
                      <a:pt x="24319" y="185693"/>
                      <a:pt x="36286" y="188685"/>
                    </a:cubicBezTo>
                    <a:cubicBezTo>
                      <a:pt x="43707" y="190540"/>
                      <a:pt x="52648" y="190534"/>
                      <a:pt x="58057" y="195943"/>
                    </a:cubicBezTo>
                    <a:cubicBezTo>
                      <a:pt x="63466" y="201352"/>
                      <a:pt x="62895" y="210457"/>
                      <a:pt x="65314" y="217714"/>
                    </a:cubicBezTo>
                    <a:cubicBezTo>
                      <a:pt x="67733" y="270933"/>
                      <a:pt x="57654" y="326228"/>
                      <a:pt x="72571" y="377371"/>
                    </a:cubicBezTo>
                    <a:cubicBezTo>
                      <a:pt x="76855" y="392058"/>
                      <a:pt x="116114" y="391885"/>
                      <a:pt x="116114" y="391885"/>
                    </a:cubicBezTo>
                    <a:cubicBezTo>
                      <a:pt x="123371" y="387047"/>
                      <a:pt x="131718" y="383538"/>
                      <a:pt x="137886" y="377371"/>
                    </a:cubicBezTo>
                    <a:cubicBezTo>
                      <a:pt x="149711" y="365546"/>
                      <a:pt x="155722" y="349568"/>
                      <a:pt x="159657" y="333828"/>
                    </a:cubicBezTo>
                    <a:cubicBezTo>
                      <a:pt x="165098" y="312062"/>
                      <a:pt x="162565" y="291491"/>
                      <a:pt x="181429" y="275771"/>
                    </a:cubicBezTo>
                    <a:cubicBezTo>
                      <a:pt x="189740" y="268845"/>
                      <a:pt x="202009" y="268015"/>
                      <a:pt x="210457" y="261257"/>
                    </a:cubicBezTo>
                    <a:cubicBezTo>
                      <a:pt x="242509" y="235615"/>
                      <a:pt x="244424" y="218873"/>
                      <a:pt x="275771" y="203200"/>
                    </a:cubicBezTo>
                    <a:cubicBezTo>
                      <a:pt x="287960" y="197106"/>
                      <a:pt x="314953" y="192171"/>
                      <a:pt x="326571" y="188685"/>
                    </a:cubicBezTo>
                    <a:cubicBezTo>
                      <a:pt x="341225" y="184289"/>
                      <a:pt x="354819" y="174519"/>
                      <a:pt x="370114" y="174171"/>
                    </a:cubicBezTo>
                    <a:lnTo>
                      <a:pt x="689429" y="166914"/>
                    </a:lnTo>
                    <a:cubicBezTo>
                      <a:pt x="703943" y="162076"/>
                      <a:pt x="718129" y="156110"/>
                      <a:pt x="732971" y="152400"/>
                    </a:cubicBezTo>
                    <a:cubicBezTo>
                      <a:pt x="742647" y="149981"/>
                      <a:pt x="752447" y="148009"/>
                      <a:pt x="762000" y="145143"/>
                    </a:cubicBezTo>
                    <a:cubicBezTo>
                      <a:pt x="776654" y="140747"/>
                      <a:pt x="790700" y="134339"/>
                      <a:pt x="805543" y="130628"/>
                    </a:cubicBezTo>
                    <a:cubicBezTo>
                      <a:pt x="896287" y="107942"/>
                      <a:pt x="783466" y="136936"/>
                      <a:pt x="856343" y="116114"/>
                    </a:cubicBezTo>
                    <a:cubicBezTo>
                      <a:pt x="865933" y="113374"/>
                      <a:pt x="875818" y="111723"/>
                      <a:pt x="885371" y="108857"/>
                    </a:cubicBezTo>
                    <a:cubicBezTo>
                      <a:pt x="922382" y="97754"/>
                      <a:pt x="924499" y="93774"/>
                      <a:pt x="957943" y="87085"/>
                    </a:cubicBezTo>
                    <a:cubicBezTo>
                      <a:pt x="997182" y="79237"/>
                      <a:pt x="996797" y="82686"/>
                      <a:pt x="1030514" y="72571"/>
                    </a:cubicBezTo>
                    <a:cubicBezTo>
                      <a:pt x="1045168" y="68175"/>
                      <a:pt x="1074057" y="58057"/>
                      <a:pt x="1074057" y="58057"/>
                    </a:cubicBezTo>
                    <a:cubicBezTo>
                      <a:pt x="1087729" y="44385"/>
                      <a:pt x="1099414" y="29854"/>
                      <a:pt x="1117600" y="21771"/>
                    </a:cubicBezTo>
                    <a:cubicBezTo>
                      <a:pt x="1140315" y="11676"/>
                      <a:pt x="1166047" y="6031"/>
                      <a:pt x="1190171" y="0"/>
                    </a:cubicBezTo>
                    <a:cubicBezTo>
                      <a:pt x="1248228" y="2419"/>
                      <a:pt x="1306819" y="-961"/>
                      <a:pt x="1364343" y="7257"/>
                    </a:cubicBezTo>
                    <a:cubicBezTo>
                      <a:pt x="1377723" y="9168"/>
                      <a:pt x="1426301" y="63077"/>
                      <a:pt x="1429657" y="65314"/>
                    </a:cubicBezTo>
                    <a:cubicBezTo>
                      <a:pt x="1479565" y="98586"/>
                      <a:pt x="1456651" y="88827"/>
                      <a:pt x="1494971" y="101600"/>
                    </a:cubicBezTo>
                    <a:cubicBezTo>
                      <a:pt x="1497390" y="108857"/>
                      <a:pt x="1497986" y="117006"/>
                      <a:pt x="1502229" y="123371"/>
                    </a:cubicBezTo>
                    <a:cubicBezTo>
                      <a:pt x="1507922" y="131910"/>
                      <a:pt x="1515089" y="140051"/>
                      <a:pt x="1524000" y="145143"/>
                    </a:cubicBezTo>
                    <a:cubicBezTo>
                      <a:pt x="1532660" y="150092"/>
                      <a:pt x="1543439" y="149660"/>
                      <a:pt x="1553029" y="152400"/>
                    </a:cubicBezTo>
                    <a:cubicBezTo>
                      <a:pt x="1560384" y="154501"/>
                      <a:pt x="1567543" y="157238"/>
                      <a:pt x="1574800" y="159657"/>
                    </a:cubicBezTo>
                    <a:cubicBezTo>
                      <a:pt x="1582057" y="157238"/>
                      <a:pt x="1589216" y="154501"/>
                      <a:pt x="1596571" y="152400"/>
                    </a:cubicBezTo>
                    <a:cubicBezTo>
                      <a:pt x="1606161" y="149660"/>
                      <a:pt x="1618547" y="152196"/>
                      <a:pt x="1625600" y="145143"/>
                    </a:cubicBezTo>
                    <a:cubicBezTo>
                      <a:pt x="1632653" y="138090"/>
                      <a:pt x="1632857" y="116114"/>
                      <a:pt x="1632857" y="116114"/>
                    </a:cubicBezTo>
                  </a:path>
                </a:pathLst>
              </a:custGeom>
              <a:noFill/>
              <a:ln w="9525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81" name="Shape 3281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80336" y="4623489"/>
                <a:ext cx="667719" cy="667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3" name="Shape 3283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84155" y="5375059"/>
                <a:ext cx="648106" cy="7131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4" name="Shape 3284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20009" y="4605801"/>
                <a:ext cx="467141" cy="4524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85" name="Shape 3285"/>
              <p:cNvSpPr txBox="1"/>
              <p:nvPr/>
            </p:nvSpPr>
            <p:spPr>
              <a:xfrm>
                <a:off x="2570192" y="5005727"/>
                <a:ext cx="93014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Viruses</a:t>
                </a:r>
                <a:endParaRPr/>
              </a:p>
            </p:txBody>
          </p:sp>
          <p:sp>
            <p:nvSpPr>
              <p:cNvPr id="3286" name="Shape 3286"/>
              <p:cNvSpPr txBox="1"/>
              <p:nvPr/>
            </p:nvSpPr>
            <p:spPr>
              <a:xfrm>
                <a:off x="3201047" y="5900807"/>
                <a:ext cx="93014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Fungi</a:t>
                </a:r>
                <a:endParaRPr/>
              </a:p>
            </p:txBody>
          </p:sp>
          <p:sp>
            <p:nvSpPr>
              <p:cNvPr id="3287" name="Shape 3287"/>
              <p:cNvSpPr txBox="1"/>
              <p:nvPr/>
            </p:nvSpPr>
            <p:spPr>
              <a:xfrm>
                <a:off x="4875328" y="6113790"/>
                <a:ext cx="108360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Bacteria</a:t>
                </a:r>
                <a:endParaRPr/>
              </a:p>
            </p:txBody>
          </p:sp>
        </p:grpSp>
        <p:sp>
          <p:nvSpPr>
            <p:cNvPr id="3288" name="Shape 3288"/>
            <p:cNvSpPr txBox="1"/>
            <p:nvPr/>
          </p:nvSpPr>
          <p:spPr>
            <a:xfrm>
              <a:off x="3472659" y="5198870"/>
              <a:ext cx="126198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Nematodes</a:t>
              </a:r>
              <a:endParaRPr/>
            </a:p>
          </p:txBody>
        </p:sp>
      </p:grpSp>
      <p:sp>
        <p:nvSpPr>
          <p:cNvPr id="3289" name="Shape 3289"/>
          <p:cNvSpPr txBox="1"/>
          <p:nvPr/>
        </p:nvSpPr>
        <p:spPr>
          <a:xfrm>
            <a:off x="0" y="75982"/>
            <a:ext cx="91439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hormones help mediate interactions with the plant microbiome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0" name="Shape 32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087574">
            <a:off x="4248607" y="3381001"/>
            <a:ext cx="588924" cy="65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1" name="Shape 3291"/>
          <p:cNvSpPr txBox="1"/>
          <p:nvPr/>
        </p:nvSpPr>
        <p:spPr>
          <a:xfrm>
            <a:off x="4923241" y="3339153"/>
            <a:ext cx="2094222" cy="181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sym typeface="Arial"/>
              </a:rPr>
              <a:t>Rhizosphere</a:t>
            </a:r>
            <a:r>
              <a:rPr lang="en-US" dirty="0">
                <a:solidFill>
                  <a:schemeClr val="dk1"/>
                </a:solidFill>
                <a:sym typeface="Arial"/>
              </a:rPr>
              <a:t>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(</a:t>
            </a:r>
            <a:r>
              <a:rPr lang="en-US" b="1" dirty="0">
                <a:solidFill>
                  <a:schemeClr val="dk1"/>
                </a:solidFill>
                <a:sym typeface="Arial"/>
              </a:rPr>
              <a:t>Plant–root interface</a:t>
            </a:r>
            <a:r>
              <a:rPr lang="en-US" dirty="0">
                <a:solidFill>
                  <a:schemeClr val="dk1"/>
                </a:solidFill>
                <a:sym typeface="Arial"/>
              </a:rPr>
              <a:t>)</a:t>
            </a:r>
            <a:endParaRPr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A gradient in chemical, biological and physical properties which change both radially and longitudinally along the root.</a:t>
            </a:r>
            <a:endParaRPr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92" name="Shape 3292"/>
          <p:cNvSpPr txBox="1"/>
          <p:nvPr/>
        </p:nvSpPr>
        <p:spPr>
          <a:xfrm rot="-5400000">
            <a:off x="-282505" y="4847002"/>
            <a:ext cx="13579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Microbiome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3" name="Shape 3293"/>
          <p:cNvSpPr/>
          <p:nvPr/>
        </p:nvSpPr>
        <p:spPr>
          <a:xfrm>
            <a:off x="533400" y="3941447"/>
            <a:ext cx="198089" cy="1971727"/>
          </a:xfrm>
          <a:prstGeom prst="leftBrace">
            <a:avLst>
              <a:gd name="adj1" fmla="val 8333"/>
              <a:gd name="adj2" fmla="val 50393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4" name="Shape 3294"/>
          <p:cNvSpPr txBox="1"/>
          <p:nvPr/>
        </p:nvSpPr>
        <p:spPr>
          <a:xfrm rot="-5400000">
            <a:off x="-365039" y="2133842"/>
            <a:ext cx="14642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Shoot Microbiome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5" name="Shape 3295"/>
          <p:cNvSpPr/>
          <p:nvPr/>
        </p:nvSpPr>
        <p:spPr>
          <a:xfrm>
            <a:off x="538903" y="683182"/>
            <a:ext cx="198089" cy="3178320"/>
          </a:xfrm>
          <a:prstGeom prst="leftBrace">
            <a:avLst>
              <a:gd name="adj1" fmla="val 8333"/>
              <a:gd name="adj2" fmla="val 50393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6" name="Shape 3296"/>
          <p:cNvSpPr/>
          <p:nvPr/>
        </p:nvSpPr>
        <p:spPr>
          <a:xfrm>
            <a:off x="3217390" y="6109156"/>
            <a:ext cx="592661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Adapted from </a:t>
            </a:r>
            <a:r>
              <a:rPr lang="en-US" sz="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McNear</a:t>
            </a:r>
            <a:r>
              <a:rPr lang="en-US" sz="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Jr., D. H. (2013) </a:t>
            </a:r>
            <a:r>
              <a:rPr lang="en-US" sz="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8"/>
              </a:rPr>
              <a:t>The Rhizosphere - Roots, Soil and Everything In Between</a:t>
            </a:r>
            <a:r>
              <a:rPr lang="en-US" sz="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 </a:t>
            </a:r>
            <a:r>
              <a:rPr lang="en-US" sz="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Nature Education Knowledge</a:t>
            </a:r>
            <a:r>
              <a:rPr lang="en-US" sz="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4(3):1</a:t>
            </a:r>
            <a:endParaRPr sz="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97" name="Shape 3297"/>
          <p:cNvSpPr txBox="1"/>
          <p:nvPr/>
        </p:nvSpPr>
        <p:spPr>
          <a:xfrm>
            <a:off x="6375678" y="1174261"/>
            <a:ext cx="2261862" cy="1817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sym typeface="Arial"/>
              </a:rPr>
              <a:t>Microbiome</a:t>
            </a:r>
            <a:endParaRPr b="1"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sym typeface="Arial"/>
              </a:rPr>
              <a:t>Plant associated microbial community that determines the overall health and fitness of the plant and is often defined by host secretions and exudates. </a:t>
            </a:r>
            <a:endParaRPr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33" name="Shape 3282"/>
          <p:cNvPicPr preferRelativeResize="0"/>
          <p:nvPr/>
        </p:nvPicPr>
        <p:blipFill rotWithShape="1">
          <a:blip r:embed="rId9" cstate="print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5263896"/>
            <a:ext cx="603504" cy="60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Shape 3302"/>
          <p:cNvSpPr txBox="1">
            <a:spLocks noGrp="1"/>
          </p:cNvSpPr>
          <p:nvPr>
            <p:ph type="title"/>
          </p:nvPr>
        </p:nvSpPr>
        <p:spPr>
          <a:xfrm>
            <a:off x="490889" y="243756"/>
            <a:ext cx="8229600" cy="35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 peptides mediate nodule number control</a:t>
            </a:r>
            <a:endParaRPr sz="2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3" name="Shape 330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357" y="1337511"/>
            <a:ext cx="4081112" cy="3767889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304" name="Shape 3304"/>
          <p:cNvSpPr txBox="1"/>
          <p:nvPr/>
        </p:nvSpPr>
        <p:spPr>
          <a:xfrm>
            <a:off x="3352800" y="6126480"/>
            <a:ext cx="5791200" cy="25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Penmetsa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R.V. (2003). Dual Genetic Pathways Controlling Nodule Number in </a:t>
            </a:r>
            <a:r>
              <a:rPr lang="en-GB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Medicago truncatula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Plant Physiol. 131: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998–1008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05" name="Shape 3305"/>
          <p:cNvSpPr txBox="1"/>
          <p:nvPr/>
        </p:nvSpPr>
        <p:spPr>
          <a:xfrm>
            <a:off x="685800" y="5133765"/>
            <a:ext cx="9982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6" name="Shape 3306"/>
          <p:cNvSpPr txBox="1"/>
          <p:nvPr/>
        </p:nvSpPr>
        <p:spPr>
          <a:xfrm>
            <a:off x="2727960" y="5133765"/>
            <a:ext cx="9982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sunn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7" name="Shape 3307"/>
          <p:cNvSpPr txBox="1"/>
          <p:nvPr/>
        </p:nvSpPr>
        <p:spPr>
          <a:xfrm>
            <a:off x="4442460" y="1651794"/>
            <a:ext cx="4474945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 mutant </a:t>
            </a:r>
            <a:r>
              <a:rPr lang="en-US" sz="18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 numeric nodule number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cannot perceive MtCLE12, MtCLE13</a:t>
            </a:r>
            <a:endParaRPr dirty="0"/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MtCLE12 and MtCLE13 are negative regulators of nodule number </a:t>
            </a:r>
            <a:endParaRPr dirty="0"/>
          </a:p>
          <a:p>
            <a:pPr marL="285750" marR="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activity of peptides require the 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hydroxyproline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-O-</a:t>
            </a:r>
            <a:r>
              <a:rPr lang="en-US" sz="1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arabinosyltransferase</a:t>
            </a:r>
            <a:r>
              <a:rPr lang="en-US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gene ROOT-DETERMINED NODULATION 1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2" name="Shape 3312"/>
          <p:cNvCxnSpPr/>
          <p:nvPr/>
        </p:nvCxnSpPr>
        <p:spPr>
          <a:xfrm>
            <a:off x="659366" y="3458566"/>
            <a:ext cx="7852174" cy="76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13" name="Shape 3313"/>
          <p:cNvCxnSpPr/>
          <p:nvPr/>
        </p:nvCxnSpPr>
        <p:spPr>
          <a:xfrm>
            <a:off x="659366" y="3383280"/>
            <a:ext cx="7852174" cy="762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14" name="Shape 33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Some m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icrobes produce “mimic” peptides</a:t>
            </a:r>
            <a:endParaRPr sz="2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5" name="Shape 3315"/>
          <p:cNvGrpSpPr/>
          <p:nvPr/>
        </p:nvGrpSpPr>
        <p:grpSpPr>
          <a:xfrm>
            <a:off x="1691640" y="1866900"/>
            <a:ext cx="1112520" cy="2194560"/>
            <a:chOff x="1150620" y="3154680"/>
            <a:chExt cx="1112520" cy="2194560"/>
          </a:xfrm>
        </p:grpSpPr>
        <p:sp>
          <p:nvSpPr>
            <p:cNvPr id="3316" name="Shape 3316"/>
            <p:cNvSpPr/>
            <p:nvPr/>
          </p:nvSpPr>
          <p:spPr>
            <a:xfrm>
              <a:off x="1554480" y="4130040"/>
              <a:ext cx="350520" cy="12192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7" name="Shape 3317"/>
            <p:cNvSpPr/>
            <p:nvPr/>
          </p:nvSpPr>
          <p:spPr>
            <a:xfrm rot="10800000">
              <a:off x="1150620" y="3154680"/>
              <a:ext cx="1112520" cy="115824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8" name="Shape 3318"/>
          <p:cNvSpPr/>
          <p:nvPr/>
        </p:nvSpPr>
        <p:spPr>
          <a:xfrm>
            <a:off x="4175158" y="2194798"/>
            <a:ext cx="556260" cy="556260"/>
          </a:xfrm>
          <a:prstGeom prst="ellipse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9" name="Shape 3319"/>
          <p:cNvSpPr txBox="1"/>
          <p:nvPr/>
        </p:nvSpPr>
        <p:spPr>
          <a:xfrm>
            <a:off x="1767840" y="4061460"/>
            <a:ext cx="11353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0" name="Shape 3320"/>
          <p:cNvGrpSpPr/>
          <p:nvPr/>
        </p:nvGrpSpPr>
        <p:grpSpPr>
          <a:xfrm>
            <a:off x="3897029" y="1866900"/>
            <a:ext cx="1112520" cy="2194560"/>
            <a:chOff x="1150620" y="3154680"/>
            <a:chExt cx="1112520" cy="2194560"/>
          </a:xfrm>
        </p:grpSpPr>
        <p:sp>
          <p:nvSpPr>
            <p:cNvPr id="3321" name="Shape 3321"/>
            <p:cNvSpPr/>
            <p:nvPr/>
          </p:nvSpPr>
          <p:spPr>
            <a:xfrm>
              <a:off x="1554480" y="4130040"/>
              <a:ext cx="350520" cy="12192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2" name="Shape 3322"/>
            <p:cNvSpPr/>
            <p:nvPr/>
          </p:nvSpPr>
          <p:spPr>
            <a:xfrm rot="10800000">
              <a:off x="1150620" y="3154680"/>
              <a:ext cx="1112520" cy="115824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4" name="Shape 3324"/>
          <p:cNvSpPr/>
          <p:nvPr/>
        </p:nvSpPr>
        <p:spPr>
          <a:xfrm>
            <a:off x="6515903" y="2195583"/>
            <a:ext cx="570698" cy="537211"/>
          </a:xfrm>
          <a:prstGeom prst="octagon">
            <a:avLst>
              <a:gd name="adj" fmla="val 29289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26" name="Shape 3326"/>
          <p:cNvGrpSpPr/>
          <p:nvPr/>
        </p:nvGrpSpPr>
        <p:grpSpPr>
          <a:xfrm>
            <a:off x="6242785" y="1866900"/>
            <a:ext cx="1112520" cy="2194560"/>
            <a:chOff x="1150620" y="3154680"/>
            <a:chExt cx="1112520" cy="2194560"/>
          </a:xfrm>
        </p:grpSpPr>
        <p:sp>
          <p:nvSpPr>
            <p:cNvPr id="3327" name="Shape 3327"/>
            <p:cNvSpPr/>
            <p:nvPr/>
          </p:nvSpPr>
          <p:spPr>
            <a:xfrm>
              <a:off x="1554480" y="4130040"/>
              <a:ext cx="350520" cy="12192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8" name="Shape 3328"/>
            <p:cNvSpPr/>
            <p:nvPr/>
          </p:nvSpPr>
          <p:spPr>
            <a:xfrm rot="10800000">
              <a:off x="1150620" y="3154680"/>
              <a:ext cx="1112520" cy="115824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29" name="Shape 3329"/>
          <p:cNvSpPr txBox="1"/>
          <p:nvPr/>
        </p:nvSpPr>
        <p:spPr>
          <a:xfrm>
            <a:off x="4943811" y="1508072"/>
            <a:ext cx="12115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Host peptide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0" name="Shape 3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087574">
            <a:off x="4332700" y="1624222"/>
            <a:ext cx="588924" cy="526793"/>
          </a:xfrm>
          <a:prstGeom prst="rect">
            <a:avLst/>
          </a:prstGeom>
          <a:noFill/>
          <a:ln>
            <a:noFill/>
          </a:ln>
        </p:spPr>
      </p:pic>
      <p:sp>
        <p:nvSpPr>
          <p:cNvPr id="3331" name="Shape 3331"/>
          <p:cNvSpPr txBox="1"/>
          <p:nvPr/>
        </p:nvSpPr>
        <p:spPr>
          <a:xfrm>
            <a:off x="7313813" y="1337774"/>
            <a:ext cx="16709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Microbially encoded  peptide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2" name="Shape 3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087574">
            <a:off x="6702702" y="1501730"/>
            <a:ext cx="588924" cy="526793"/>
          </a:xfrm>
          <a:prstGeom prst="rect">
            <a:avLst/>
          </a:prstGeom>
          <a:noFill/>
          <a:ln>
            <a:noFill/>
          </a:ln>
        </p:spPr>
      </p:pic>
      <p:sp>
        <p:nvSpPr>
          <p:cNvPr id="3333" name="Shape 3333"/>
          <p:cNvSpPr/>
          <p:nvPr/>
        </p:nvSpPr>
        <p:spPr>
          <a:xfrm>
            <a:off x="1194644" y="1383830"/>
            <a:ext cx="556260" cy="556260"/>
          </a:xfrm>
          <a:prstGeom prst="ellipse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4" name="Shape 3334"/>
          <p:cNvSpPr txBox="1"/>
          <p:nvPr/>
        </p:nvSpPr>
        <p:spPr>
          <a:xfrm>
            <a:off x="659366" y="1163700"/>
            <a:ext cx="12115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Ligand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35" name="Shape 3335"/>
          <p:cNvCxnSpPr/>
          <p:nvPr/>
        </p:nvCxnSpPr>
        <p:spPr>
          <a:xfrm>
            <a:off x="4476149" y="4168140"/>
            <a:ext cx="0" cy="7010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36" name="Shape 3336"/>
          <p:cNvCxnSpPr/>
          <p:nvPr/>
        </p:nvCxnSpPr>
        <p:spPr>
          <a:xfrm>
            <a:off x="6821905" y="4168140"/>
            <a:ext cx="0" cy="70104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37" name="Shape 3337"/>
          <p:cNvSpPr txBox="1"/>
          <p:nvPr/>
        </p:nvSpPr>
        <p:spPr>
          <a:xfrm>
            <a:off x="4121818" y="4913186"/>
            <a:ext cx="33000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Activation of downstream signaling cascades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8" name="Shape 3338"/>
          <p:cNvSpPr txBox="1"/>
          <p:nvPr/>
        </p:nvSpPr>
        <p:spPr>
          <a:xfrm>
            <a:off x="398681" y="4729251"/>
            <a:ext cx="3142649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Microbes encode peptides that share sequence similarity with host peptide hormones. This phenomenon of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molecular mimicry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advantageous for pathogens and parasites that can subvert the host immune system and reprogram plant development to promote their own infection.   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5" name="Shape 3345"/>
          <p:cNvCxnSpPr/>
          <p:nvPr/>
        </p:nvCxnSpPr>
        <p:spPr>
          <a:xfrm>
            <a:off x="4459604" y="5273040"/>
            <a:ext cx="1935480" cy="1447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47" name="Shape 3347"/>
          <p:cNvCxnSpPr/>
          <p:nvPr/>
        </p:nvCxnSpPr>
        <p:spPr>
          <a:xfrm flipH="1">
            <a:off x="3421380" y="5120640"/>
            <a:ext cx="929640" cy="29718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2" name="Group 1"/>
          <p:cNvGrpSpPr/>
          <p:nvPr/>
        </p:nvGrpSpPr>
        <p:grpSpPr>
          <a:xfrm>
            <a:off x="1200149" y="900276"/>
            <a:ext cx="7048500" cy="5348124"/>
            <a:chOff x="1200149" y="592177"/>
            <a:chExt cx="7048500" cy="5348124"/>
          </a:xfrm>
        </p:grpSpPr>
        <p:pic>
          <p:nvPicPr>
            <p:cNvPr id="3344" name="Shape 33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00149" y="592177"/>
              <a:ext cx="7048500" cy="5295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6" name="Shape 3346"/>
            <p:cNvSpPr txBox="1"/>
            <p:nvPr/>
          </p:nvSpPr>
          <p:spPr>
            <a:xfrm>
              <a:off x="6322694" y="4950429"/>
              <a:ext cx="1920240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‘Syncytia’ cells express the CLE peptide receptors CLV2 and CORYNE 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Shape 3348"/>
            <p:cNvSpPr txBox="1"/>
            <p:nvPr/>
          </p:nvSpPr>
          <p:spPr>
            <a:xfrm>
              <a:off x="1710690" y="5201637"/>
              <a:ext cx="1686877" cy="7386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Nematodes secrete CLE peptide mimics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49" name="Shape 3349"/>
          <p:cNvSpPr txBox="1"/>
          <p:nvPr/>
        </p:nvSpPr>
        <p:spPr>
          <a:xfrm>
            <a:off x="0" y="121842"/>
            <a:ext cx="91439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Nematodes secrete CLE peptide mimics that maintain parasitic interactions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545"/>
          <p:cNvSpPr txBox="1"/>
          <p:nvPr/>
        </p:nvSpPr>
        <p:spPr>
          <a:xfrm>
            <a:off x="7691485" y="6126480"/>
            <a:ext cx="14478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Image Source: </a:t>
            </a:r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4"/>
              </a:rPr>
              <a:t>Iowa State</a:t>
            </a:r>
            <a:endParaRPr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4" name="Shape 335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7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evolution of peptide hormones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" name="Shape 3359"/>
          <p:cNvSpPr txBox="1"/>
          <p:nvPr/>
        </p:nvSpPr>
        <p:spPr>
          <a:xfrm>
            <a:off x="0" y="75982"/>
            <a:ext cx="9143999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hormones frequently appear in gene clusters, allowing neo-functionalization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360" name="Shape 3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962" y="2321271"/>
            <a:ext cx="2443152" cy="37368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1" name="Shape 3361"/>
          <p:cNvSpPr txBox="1"/>
          <p:nvPr/>
        </p:nvSpPr>
        <p:spPr>
          <a:xfrm>
            <a:off x="449938" y="1308676"/>
            <a:ext cx="2551164" cy="73866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Duplication of a stretch of the genome is caused by errors during genetic recombination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2" name="Shape 3362"/>
          <p:cNvGrpSpPr/>
          <p:nvPr/>
        </p:nvGrpSpPr>
        <p:grpSpPr>
          <a:xfrm>
            <a:off x="3004736" y="2417680"/>
            <a:ext cx="5688000" cy="361249"/>
            <a:chOff x="3347864" y="1595986"/>
            <a:chExt cx="5688000" cy="217233"/>
          </a:xfrm>
        </p:grpSpPr>
        <p:cxnSp>
          <p:nvCxnSpPr>
            <p:cNvPr id="3363" name="Shape 3363"/>
            <p:cNvCxnSpPr/>
            <p:nvPr/>
          </p:nvCxnSpPr>
          <p:spPr>
            <a:xfrm>
              <a:off x="3347864" y="1700808"/>
              <a:ext cx="56880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364" name="Shape 3364"/>
            <p:cNvSpPr/>
            <p:nvPr/>
          </p:nvSpPr>
          <p:spPr>
            <a:xfrm>
              <a:off x="3870564" y="1602088"/>
              <a:ext cx="521416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Shape 3365"/>
            <p:cNvSpPr/>
            <p:nvPr/>
          </p:nvSpPr>
          <p:spPr>
            <a:xfrm>
              <a:off x="4834300" y="1606487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Shape 3366"/>
            <p:cNvSpPr/>
            <p:nvPr/>
          </p:nvSpPr>
          <p:spPr>
            <a:xfrm>
              <a:off x="5210539" y="1595986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Shape 3367"/>
            <p:cNvSpPr/>
            <p:nvPr/>
          </p:nvSpPr>
          <p:spPr>
            <a:xfrm>
              <a:off x="5585124" y="1606487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Shape 3368"/>
            <p:cNvSpPr/>
            <p:nvPr/>
          </p:nvSpPr>
          <p:spPr>
            <a:xfrm>
              <a:off x="5959709" y="1595986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Shape 3369"/>
            <p:cNvSpPr/>
            <p:nvPr/>
          </p:nvSpPr>
          <p:spPr>
            <a:xfrm>
              <a:off x="6334294" y="1597442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Shape 3370"/>
            <p:cNvSpPr/>
            <p:nvPr/>
          </p:nvSpPr>
          <p:spPr>
            <a:xfrm>
              <a:off x="6710078" y="1602088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Shape 3371"/>
            <p:cNvSpPr/>
            <p:nvPr/>
          </p:nvSpPr>
          <p:spPr>
            <a:xfrm>
              <a:off x="7081199" y="1606487"/>
              <a:ext cx="252028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Shape 3372"/>
            <p:cNvSpPr/>
            <p:nvPr/>
          </p:nvSpPr>
          <p:spPr>
            <a:xfrm rot="10800000">
              <a:off x="7596336" y="1606487"/>
              <a:ext cx="1304514" cy="20673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73" name="Shape 3373"/>
          <p:cNvSpPr/>
          <p:nvPr/>
        </p:nvSpPr>
        <p:spPr>
          <a:xfrm rot="-5400000">
            <a:off x="5545579" y="783006"/>
            <a:ext cx="367615" cy="2741606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4" name="Shape 3374"/>
          <p:cNvSpPr txBox="1"/>
          <p:nvPr/>
        </p:nvSpPr>
        <p:spPr>
          <a:xfrm>
            <a:off x="4901922" y="1482785"/>
            <a:ext cx="16674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cluster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5" name="Shape 3375"/>
          <p:cNvSpPr txBox="1"/>
          <p:nvPr/>
        </p:nvSpPr>
        <p:spPr>
          <a:xfrm>
            <a:off x="3907087" y="3422059"/>
            <a:ext cx="9233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Maintains original function and expression pattern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6" name="Shape 3376"/>
          <p:cNvCxnSpPr>
            <a:stCxn id="3375" idx="0"/>
          </p:cNvCxnSpPr>
          <p:nvPr/>
        </p:nvCxnSpPr>
        <p:spPr>
          <a:xfrm rot="10800000" flipH="1">
            <a:off x="4368750" y="2876359"/>
            <a:ext cx="122400" cy="5457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77" name="Shape 3377"/>
          <p:cNvSpPr txBox="1"/>
          <p:nvPr/>
        </p:nvSpPr>
        <p:spPr>
          <a:xfrm>
            <a:off x="4830412" y="3576776"/>
            <a:ext cx="116075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Develops new expression pattern in different tissue type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78" name="Shape 3378"/>
          <p:cNvCxnSpPr>
            <a:stCxn id="3377" idx="0"/>
          </p:cNvCxnSpPr>
          <p:nvPr/>
        </p:nvCxnSpPr>
        <p:spPr>
          <a:xfrm rot="10800000">
            <a:off x="5048089" y="2876576"/>
            <a:ext cx="362700" cy="7002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79" name="Shape 3379"/>
          <p:cNvSpPr txBox="1"/>
          <p:nvPr/>
        </p:nvSpPr>
        <p:spPr>
          <a:xfrm>
            <a:off x="6052785" y="3573359"/>
            <a:ext cx="116075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Develops binding affinity for different receptor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0" name="Shape 3380"/>
          <p:cNvCxnSpPr/>
          <p:nvPr/>
        </p:nvCxnSpPr>
        <p:spPr>
          <a:xfrm rot="10800000">
            <a:off x="6488122" y="2876457"/>
            <a:ext cx="0" cy="696902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381" name="Shape 3381"/>
          <p:cNvSpPr txBox="1"/>
          <p:nvPr/>
        </p:nvSpPr>
        <p:spPr>
          <a:xfrm>
            <a:off x="3173800" y="5054000"/>
            <a:ext cx="5349872" cy="52322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Such gene duplication is thought to facilitate the rapid evolution seen among peptide-encoding genes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Shape 3386"/>
          <p:cNvSpPr txBox="1"/>
          <p:nvPr/>
        </p:nvSpPr>
        <p:spPr>
          <a:xfrm>
            <a:off x="473711" y="53311"/>
            <a:ext cx="790828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hormones show high levels of species specificity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89" name="Shape 3389"/>
          <p:cNvSpPr/>
          <p:nvPr/>
        </p:nvSpPr>
        <p:spPr>
          <a:xfrm>
            <a:off x="1007266" y="2065301"/>
            <a:ext cx="969294" cy="1354666"/>
          </a:xfrm>
          <a:custGeom>
            <a:avLst/>
            <a:gdLst/>
            <a:ahLst/>
            <a:cxnLst/>
            <a:rect l="0" t="0" r="0" b="0"/>
            <a:pathLst>
              <a:path w="994054" h="1354666" extrusionOk="0">
                <a:moveTo>
                  <a:pt x="0" y="1354666"/>
                </a:moveTo>
                <a:lnTo>
                  <a:pt x="497027" y="0"/>
                </a:lnTo>
                <a:lnTo>
                  <a:pt x="497027" y="0"/>
                </a:lnTo>
                <a:lnTo>
                  <a:pt x="994054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CB6558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225" tIns="15225" rIns="15225" bIns="152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0" name="Shape 3390"/>
          <p:cNvSpPr/>
          <p:nvPr/>
        </p:nvSpPr>
        <p:spPr>
          <a:xfrm>
            <a:off x="522619" y="3419967"/>
            <a:ext cx="1938589" cy="1354666"/>
          </a:xfrm>
          <a:custGeom>
            <a:avLst/>
            <a:gdLst/>
            <a:ahLst/>
            <a:cxnLst/>
            <a:rect l="0" t="0" r="0" b="0"/>
            <a:pathLst>
              <a:path w="1988108" h="1354666" extrusionOk="0">
                <a:moveTo>
                  <a:pt x="0" y="1354666"/>
                </a:moveTo>
                <a:lnTo>
                  <a:pt x="497027" y="0"/>
                </a:lnTo>
                <a:lnTo>
                  <a:pt x="1491081" y="0"/>
                </a:lnTo>
                <a:lnTo>
                  <a:pt x="1988108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BB995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3150" tIns="15225" rIns="363150" bIns="152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lang="en-US" b="1" dirty="0">
              <a:solidFill>
                <a:schemeClr val="dk1"/>
              </a:solidFill>
            </a:endParaRPr>
          </a:p>
        </p:txBody>
      </p:sp>
      <p:sp>
        <p:nvSpPr>
          <p:cNvPr id="3391" name="Shape 3391"/>
          <p:cNvSpPr/>
          <p:nvPr/>
        </p:nvSpPr>
        <p:spPr>
          <a:xfrm>
            <a:off x="37972" y="4805968"/>
            <a:ext cx="2907883" cy="1354666"/>
          </a:xfrm>
          <a:custGeom>
            <a:avLst/>
            <a:gdLst/>
            <a:ahLst/>
            <a:cxnLst/>
            <a:rect l="0" t="0" r="0" b="0"/>
            <a:pathLst>
              <a:path w="2982162" h="1354666" extrusionOk="0">
                <a:moveTo>
                  <a:pt x="0" y="1354666"/>
                </a:moveTo>
                <a:lnTo>
                  <a:pt x="497027" y="0"/>
                </a:lnTo>
                <a:lnTo>
                  <a:pt x="2485135" y="0"/>
                </a:lnTo>
                <a:lnTo>
                  <a:pt x="2982162" y="1354666"/>
                </a:lnTo>
                <a:lnTo>
                  <a:pt x="0" y="1354666"/>
                </a:lnTo>
                <a:close/>
              </a:path>
            </a:pathLst>
          </a:custGeom>
          <a:solidFill>
            <a:srgbClr val="99B958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37100" tIns="15225" rIns="537100" bIns="152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3" name="Shape 3393"/>
          <p:cNvSpPr txBox="1"/>
          <p:nvPr/>
        </p:nvSpPr>
        <p:spPr>
          <a:xfrm>
            <a:off x="215516" y="1160748"/>
            <a:ext cx="3600400" cy="738664"/>
          </a:xfrm>
          <a:prstGeom prst="rect">
            <a:avLst/>
          </a:prstGeom>
          <a:solidFill>
            <a:srgbClr val="DDD9C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Examples of peptide hormone </a:t>
            </a:r>
            <a:r>
              <a:rPr lang="en-US" b="1" dirty="0">
                <a:solidFill>
                  <a:srgbClr val="3333FF"/>
                </a:solidFill>
              </a:rPr>
              <a:t>f</a:t>
            </a:r>
            <a:r>
              <a:rPr lang="en-US" sz="14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amilies that emerge at different points along the green plant lineage</a:t>
            </a:r>
            <a:endParaRPr sz="14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4" name="Shape 3394"/>
          <p:cNvSpPr txBox="1"/>
          <p:nvPr/>
        </p:nvSpPr>
        <p:spPr>
          <a:xfrm>
            <a:off x="1672118" y="2249757"/>
            <a:ext cx="13019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 Family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95" name="Shape 3395"/>
          <p:cNvGraphicFramePr/>
          <p:nvPr>
            <p:extLst>
              <p:ext uri="{D42A27DB-BD31-4B8C-83A1-F6EECF244321}">
                <p14:modId xmlns:p14="http://schemas.microsoft.com/office/powerpoint/2010/main" val="3226700557"/>
              </p:ext>
            </p:extLst>
          </p:nvPr>
        </p:nvGraphicFramePr>
        <p:xfrm>
          <a:off x="4670779" y="3152999"/>
          <a:ext cx="4088000" cy="2144065"/>
        </p:xfrm>
        <a:graphic>
          <a:graphicData uri="http://schemas.openxmlformats.org/drawingml/2006/table">
            <a:tbl>
              <a:tblPr firstRow="1" bandRow="1">
                <a:noFill/>
                <a:tableStyleId>{93DC4DEE-8308-496A-A779-F076718721E7}</a:tableStyleId>
              </a:tblPr>
              <a:tblGrid>
                <a:gridCol w="232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Peptide Hormone Family</a:t>
                      </a:r>
                      <a:endParaRPr sz="1400" b="1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Species</a:t>
                      </a:r>
                      <a:endParaRPr sz="14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GRIM REAPER (GRI)</a:t>
                      </a:r>
                      <a:endParaRPr sz="1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Arabidopsis thaliana</a:t>
                      </a:r>
                      <a:endParaRPr sz="1400" b="0" i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latin typeface="Arial"/>
                          <a:ea typeface="Arial"/>
                          <a:cs typeface="Arial"/>
                          <a:sym typeface="Arial"/>
                        </a:rPr>
                        <a:t>Embryo Sac (ES)</a:t>
                      </a:r>
                      <a:endParaRPr sz="1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latin typeface="Arial"/>
                          <a:ea typeface="Arial"/>
                          <a:cs typeface="Arial"/>
                          <a:sym typeface="Arial"/>
                        </a:rPr>
                        <a:t>Maize (</a:t>
                      </a:r>
                      <a:r>
                        <a:rPr lang="en-US" sz="1400" b="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Zea mays</a:t>
                      </a:r>
                      <a:r>
                        <a:rPr lang="en-US" sz="1400" b="0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1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Nodule Cysteine Rich (NCR)</a:t>
                      </a:r>
                      <a:endParaRPr sz="1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Sub-clade of legumes</a:t>
                      </a:r>
                      <a:endParaRPr sz="1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latin typeface="Arial"/>
                          <a:ea typeface="Arial"/>
                          <a:cs typeface="Arial"/>
                          <a:sym typeface="Arial"/>
                        </a:rPr>
                        <a:t>LURE</a:t>
                      </a:r>
                      <a:endParaRPr sz="1400" b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Various dicots</a:t>
                      </a:r>
                      <a:endParaRPr sz="1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96" name="Shape 3396"/>
          <p:cNvSpPr txBox="1"/>
          <p:nvPr/>
        </p:nvSpPr>
        <p:spPr>
          <a:xfrm>
            <a:off x="2669505" y="5113413"/>
            <a:ext cx="12382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IDA Family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7" name="Shape 3397"/>
          <p:cNvSpPr txBox="1"/>
          <p:nvPr/>
        </p:nvSpPr>
        <p:spPr>
          <a:xfrm>
            <a:off x="2351901" y="3877676"/>
            <a:ext cx="1034651" cy="57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ns-LTP Family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8" name="Shape 3398"/>
          <p:cNvSpPr txBox="1"/>
          <p:nvPr/>
        </p:nvSpPr>
        <p:spPr>
          <a:xfrm>
            <a:off x="2787250" y="5373216"/>
            <a:ext cx="14382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RALF Family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9" name="Shape 3399"/>
          <p:cNvSpPr txBox="1"/>
          <p:nvPr/>
        </p:nvSpPr>
        <p:spPr>
          <a:xfrm>
            <a:off x="4391980" y="1188041"/>
            <a:ext cx="4465005" cy="1569660"/>
          </a:xfrm>
          <a:prstGeom prst="rect">
            <a:avLst/>
          </a:prstGeom>
          <a:solidFill>
            <a:srgbClr val="DDD9C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Many families develop within specific species or among closely-related species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This indicates recent origin and is consistent with rapid evolution of peptide hormones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319" y="5329412"/>
            <a:ext cx="168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Flowering Plants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897651" y="4021853"/>
            <a:ext cx="119936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b="1" dirty="0">
                <a:solidFill>
                  <a:schemeClr val="dk1"/>
                </a:solidFill>
              </a:rPr>
              <a:t>Seed Plants</a:t>
            </a:r>
          </a:p>
        </p:txBody>
      </p:sp>
      <p:sp>
        <p:nvSpPr>
          <p:cNvPr id="16" name="Shape 3392"/>
          <p:cNvSpPr/>
          <p:nvPr/>
        </p:nvSpPr>
        <p:spPr>
          <a:xfrm>
            <a:off x="1018109" y="3045562"/>
            <a:ext cx="958451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Vascular Plants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3389"/>
          <p:cNvSpPr/>
          <p:nvPr/>
        </p:nvSpPr>
        <p:spPr>
          <a:xfrm>
            <a:off x="1263313" y="2062564"/>
            <a:ext cx="457200" cy="677333"/>
          </a:xfrm>
          <a:custGeom>
            <a:avLst/>
            <a:gdLst/>
            <a:ahLst/>
            <a:cxnLst/>
            <a:rect l="0" t="0" r="0" b="0"/>
            <a:pathLst>
              <a:path w="994054" h="1354666" extrusionOk="0">
                <a:moveTo>
                  <a:pt x="0" y="1354666"/>
                </a:moveTo>
                <a:lnTo>
                  <a:pt x="497027" y="0"/>
                </a:lnTo>
                <a:lnTo>
                  <a:pt x="497027" y="0"/>
                </a:lnTo>
                <a:lnTo>
                  <a:pt x="994054" y="1354666"/>
                </a:lnTo>
                <a:lnTo>
                  <a:pt x="0" y="1354666"/>
                </a:lnTo>
                <a:close/>
              </a:path>
            </a:pathLst>
          </a:cu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5225" tIns="15225" rIns="15225" bIns="152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4619929" y="715535"/>
            <a:ext cx="4363553" cy="646331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150798" y="715536"/>
            <a:ext cx="4363553" cy="64633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-539573" y="6079"/>
            <a:ext cx="10242804" cy="54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Systemin was the first known plant peptide hormone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150799" y="715536"/>
            <a:ext cx="4363553" cy="5412660"/>
          </a:xfrm>
          <a:prstGeom prst="rect">
            <a:avLst/>
          </a:prstGeom>
          <a:noFill/>
          <a:ln w="127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4619929" y="715536"/>
            <a:ext cx="4363553" cy="5412661"/>
          </a:xfrm>
          <a:prstGeom prst="rect">
            <a:avLst/>
          </a:prstGeom>
          <a:noFill/>
          <a:ln w="12700" cap="flat" cmpd="sng">
            <a:solidFill>
              <a:srgbClr val="7692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150797" y="714893"/>
            <a:ext cx="42992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‘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Isletin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 or insulin was the first known peptide hormone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4636144" y="721396"/>
            <a:ext cx="42992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first known plant peptide hormone was named </a:t>
            </a:r>
            <a:r>
              <a:rPr lang="en-US" sz="1800" b="1" dirty="0">
                <a:solidFill>
                  <a:schemeClr val="dk1"/>
                </a:solidFill>
              </a:rPr>
              <a:t>s</a:t>
            </a:r>
            <a:r>
              <a:rPr lang="en-US" sz="1800" b="1" i="0" u="none" strike="noStrike" cap="none" dirty="0">
                <a:solidFill>
                  <a:schemeClr val="dk1"/>
                </a:solidFill>
                <a:sym typeface="Arial"/>
              </a:rPr>
              <a:t>ystemin</a:t>
            </a:r>
            <a:endParaRPr sz="18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079" y="1428901"/>
            <a:ext cx="608410" cy="97264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/>
          <p:nvPr/>
        </p:nvSpPr>
        <p:spPr>
          <a:xfrm>
            <a:off x="1409700" y="1316263"/>
            <a:ext cx="301335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1889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Mering and Minkowski noted that removal of pancreas resulted in total diabetes in dogs. </a:t>
            </a: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1408451" y="2130756"/>
            <a:ext cx="3000348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1921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Banting and Best hypothesized that Islets of Langerhans in the pancreas produced an internal secretion that controlled blood sugar levels.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1922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Extracted highly pure insulin and treated patients (with J.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Collips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J. Macleod).</a:t>
            </a:r>
            <a:endParaRPr dirty="0"/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830" y="2488330"/>
            <a:ext cx="571166" cy="9335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" name="Shape 73"/>
          <p:cNvSpPr txBox="1"/>
          <p:nvPr/>
        </p:nvSpPr>
        <p:spPr>
          <a:xfrm>
            <a:off x="1759829" y="3531136"/>
            <a:ext cx="263458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1926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John J. Abel crystallized insulin and found that it tested positive for the Biuret reaction, a test for proteins.</a:t>
            </a: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54830" y="3487924"/>
            <a:ext cx="1347023" cy="829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Shape 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994" y="4506706"/>
            <a:ext cx="1024113" cy="65850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1759829" y="4230756"/>
            <a:ext cx="266613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1951, 1952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Frederick Sanger identified the amino acid sequence of chain A (21 aa) and chain B (30aa) of the dipeptide Insulin. </a:t>
            </a:r>
            <a:endParaRPr dirty="0"/>
          </a:p>
        </p:txBody>
      </p:sp>
      <p:sp>
        <p:nvSpPr>
          <p:cNvPr id="77" name="Shape 77"/>
          <p:cNvSpPr txBox="1"/>
          <p:nvPr/>
        </p:nvSpPr>
        <p:spPr>
          <a:xfrm>
            <a:off x="1758591" y="5092276"/>
            <a:ext cx="2634588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1980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Graeme I. Bell cloned the human </a:t>
            </a:r>
            <a:r>
              <a:rPr lang="en-US" sz="11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INSULIN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gene commenting that it “consists of 3 exons and 2 introns coding for a signal peptide, a B-chain, a C-peptide, and an A-chain."</a:t>
            </a:r>
            <a:endParaRPr dirty="0"/>
          </a:p>
        </p:txBody>
      </p:sp>
      <p:grpSp>
        <p:nvGrpSpPr>
          <p:cNvPr id="78" name="Shape 78"/>
          <p:cNvGrpSpPr/>
          <p:nvPr/>
        </p:nvGrpSpPr>
        <p:grpSpPr>
          <a:xfrm>
            <a:off x="4753108" y="1415563"/>
            <a:ext cx="2505292" cy="2084465"/>
            <a:chOff x="183444" y="1681355"/>
            <a:chExt cx="2843250" cy="2365654"/>
          </a:xfrm>
        </p:grpSpPr>
        <p:pic>
          <p:nvPicPr>
            <p:cNvPr id="79" name="Shape 79" descr="Image result for tomato leaf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5400000">
              <a:off x="181971" y="2260863"/>
              <a:ext cx="1518672" cy="1196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Shape 80"/>
            <p:cNvSpPr txBox="1"/>
            <p:nvPr/>
          </p:nvSpPr>
          <p:spPr>
            <a:xfrm>
              <a:off x="183444" y="1681355"/>
              <a:ext cx="15841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Wounding or insect damage</a:t>
              </a: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1" name="Shape 81" descr="Image result for tomato leaf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5400000">
              <a:off x="1467823" y="2264069"/>
              <a:ext cx="1548883" cy="1220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Shape 82" descr="Image result for tomato leaf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666961" y="2489134"/>
              <a:ext cx="1119590" cy="1189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Shape 83"/>
            <p:cNvSpPr txBox="1"/>
            <p:nvPr/>
          </p:nvSpPr>
          <p:spPr>
            <a:xfrm>
              <a:off x="1469815" y="3646899"/>
              <a:ext cx="15123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Inhibitors in unwounded leaves</a:t>
              </a: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2070770" y="2181493"/>
              <a:ext cx="144016" cy="14401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5" name="Shape 85"/>
            <p:cNvPicPr preferRelativeResize="0"/>
            <p:nvPr/>
          </p:nvPicPr>
          <p:blipFill rotWithShape="1">
            <a:blip r:embed="rId12" cstate="print">
              <a:clrChange>
                <a:clrFrom>
                  <a:srgbClr val="618361"/>
                </a:clrFrom>
                <a:clrTo>
                  <a:srgbClr val="618361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55187" y="2907803"/>
              <a:ext cx="371507" cy="660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Shape 86"/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2732" y="2083362"/>
              <a:ext cx="462328" cy="287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Shape 87"/>
            <p:cNvSpPr/>
            <p:nvPr/>
          </p:nvSpPr>
          <p:spPr>
            <a:xfrm>
              <a:off x="1918005" y="3733922"/>
              <a:ext cx="115500" cy="115500"/>
            </a:xfrm>
            <a:prstGeom prst="rect">
              <a:avLst/>
            </a:prstGeom>
            <a:solidFill>
              <a:srgbClr val="632423"/>
            </a:solidFill>
            <a:ln w="25400" cap="flat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Shape 88"/>
          <p:cNvGrpSpPr/>
          <p:nvPr/>
        </p:nvGrpSpPr>
        <p:grpSpPr>
          <a:xfrm>
            <a:off x="4860762" y="3946992"/>
            <a:ext cx="2503722" cy="1946898"/>
            <a:chOff x="3264613" y="2653755"/>
            <a:chExt cx="2963120" cy="2304126"/>
          </a:xfrm>
        </p:grpSpPr>
        <p:pic>
          <p:nvPicPr>
            <p:cNvPr id="89" name="Shape 8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513274" y="3936471"/>
              <a:ext cx="474716" cy="71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Shape 90" descr="Image result for tomato leaf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5400000">
              <a:off x="3180926" y="2739699"/>
              <a:ext cx="809817" cy="637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Shape 91" descr="Image result for tomato leaf"/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283261" y="2840367"/>
              <a:ext cx="600634" cy="6379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2" name="Shape 92"/>
            <p:cNvCxnSpPr/>
            <p:nvPr/>
          </p:nvCxnSpPr>
          <p:spPr>
            <a:xfrm rot="10800000" flipH="1">
              <a:off x="3828016" y="3078823"/>
              <a:ext cx="369741" cy="160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93" name="Shape 93"/>
            <p:cNvSpPr/>
            <p:nvPr/>
          </p:nvSpPr>
          <p:spPr>
            <a:xfrm>
              <a:off x="3430116" y="2674292"/>
              <a:ext cx="144016" cy="14401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" name="Shape 9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648226" y="3943760"/>
              <a:ext cx="474716" cy="71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Shape 9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192573" y="3934445"/>
              <a:ext cx="474716" cy="719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Shape 96"/>
            <p:cNvSpPr txBox="1"/>
            <p:nvPr/>
          </p:nvSpPr>
          <p:spPr>
            <a:xfrm>
              <a:off x="3501278" y="4711661"/>
              <a:ext cx="60293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Purify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7" name="Shape 9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287165" y="2928043"/>
              <a:ext cx="1558203" cy="623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Shape 9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76815" y="3929832"/>
              <a:ext cx="474716" cy="71956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9" name="Shape 99"/>
            <p:cNvCxnSpPr/>
            <p:nvPr/>
          </p:nvCxnSpPr>
          <p:spPr>
            <a:xfrm flipH="1">
              <a:off x="3745653" y="3551833"/>
              <a:ext cx="1231642" cy="325899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0" name="Shape 100"/>
            <p:cNvCxnSpPr/>
            <p:nvPr/>
          </p:nvCxnSpPr>
          <p:spPr>
            <a:xfrm flipH="1">
              <a:off x="4326718" y="3551833"/>
              <a:ext cx="760055" cy="350774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1" name="Shape 101"/>
            <p:cNvCxnSpPr/>
            <p:nvPr/>
          </p:nvCxnSpPr>
          <p:spPr>
            <a:xfrm flipH="1">
              <a:off x="4883574" y="3549544"/>
              <a:ext cx="317909" cy="380288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2" name="Shape 102"/>
            <p:cNvCxnSpPr/>
            <p:nvPr/>
          </p:nvCxnSpPr>
          <p:spPr>
            <a:xfrm>
              <a:off x="5315062" y="3549544"/>
              <a:ext cx="73001" cy="353063"/>
            </a:xfrm>
            <a:prstGeom prst="straightConnector1">
              <a:avLst/>
            </a:prstGeom>
            <a:noFill/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03" name="Shape 103"/>
            <p:cNvCxnSpPr/>
            <p:nvPr/>
          </p:nvCxnSpPr>
          <p:spPr>
            <a:xfrm rot="10800000">
              <a:off x="4066624" y="4870196"/>
              <a:ext cx="85477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04" name="Shape 104"/>
            <p:cNvSpPr txBox="1"/>
            <p:nvPr/>
          </p:nvSpPr>
          <p:spPr>
            <a:xfrm>
              <a:off x="4327278" y="2771797"/>
              <a:ext cx="190045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HPLC chromatogram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" name="Shape 105"/>
          <p:cNvSpPr txBox="1"/>
          <p:nvPr/>
        </p:nvSpPr>
        <p:spPr>
          <a:xfrm>
            <a:off x="7413676" y="1448251"/>
            <a:ext cx="1572208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1972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T. Green and C. A. Ryan noticed leaf wounding caused accumulation of proteinase inhibitors in wounded and distal unwounded leaves. </a:t>
            </a:r>
            <a:endParaRPr dirty="0"/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Concluded that a mobile factor </a:t>
            </a:r>
            <a:r>
              <a:rPr lang="en-US" sz="1100" i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systemically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signals the plant that it is under attack.</a:t>
            </a:r>
            <a:endParaRPr dirty="0"/>
          </a:p>
        </p:txBody>
      </p:sp>
      <p:sp>
        <p:nvSpPr>
          <p:cNvPr id="106" name="Shape 106"/>
          <p:cNvSpPr txBox="1"/>
          <p:nvPr/>
        </p:nvSpPr>
        <p:spPr>
          <a:xfrm>
            <a:off x="100975" y="4314681"/>
            <a:ext cx="173971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 &amp; After insulin treatment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-35265" y="5114415"/>
            <a:ext cx="20689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of the insulin dipeptide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812246" y="2512946"/>
            <a:ext cx="6373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Fredrick Banting and Charles Best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812246" y="1581246"/>
            <a:ext cx="709517" cy="62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boy with untreated severe diabetes.  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/>
          <p:nvPr/>
        </p:nvSpPr>
        <p:spPr>
          <a:xfrm>
            <a:off x="-9943" y="5911466"/>
            <a:ext cx="202792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</a:t>
            </a:r>
            <a:r>
              <a:rPr lang="en-US" sz="8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INSULIN</a:t>
            </a: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gene structure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7393304" y="3964345"/>
            <a:ext cx="1592580" cy="1954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1991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Gregory Pearce isolated the first peptide hormone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Called it systemin, 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amino acid long </a:t>
            </a:r>
            <a:endParaRPr dirty="0"/>
          </a:p>
          <a:p>
            <a:pPr marL="171450" lvl="0" indent="-1714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r>
              <a:rPr lang="en-US" sz="1100" dirty="0">
                <a:solidFill>
                  <a:schemeClr val="dk1"/>
                </a:solidFill>
              </a:rPr>
              <a:t>C 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labelled synthetic systemin was mobile 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at 40 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femto</a:t>
            </a:r>
            <a:r>
              <a:rPr lang="en-US" sz="1100" dirty="0" err="1">
                <a:solidFill>
                  <a:schemeClr val="dk1"/>
                </a:solidFill>
              </a:rPr>
              <a:t>m</a:t>
            </a:r>
            <a:r>
              <a:rPr lang="en-US" sz="11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olar</a:t>
            </a: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  <p:cxnSp>
        <p:nvCxnSpPr>
          <p:cNvPr id="112" name="Shape 112"/>
          <p:cNvCxnSpPr/>
          <p:nvPr/>
        </p:nvCxnSpPr>
        <p:spPr>
          <a:xfrm flipH="1">
            <a:off x="6266401" y="5728439"/>
            <a:ext cx="421" cy="9370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44" y="5529060"/>
            <a:ext cx="1553812" cy="23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017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Shape 3405"/>
          <p:cNvSpPr txBox="1"/>
          <p:nvPr/>
        </p:nvSpPr>
        <p:spPr>
          <a:xfrm>
            <a:off x="0" y="75982"/>
            <a:ext cx="914399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ES and STIG genes have developed additional species-specific functions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06" name="Shape 3406"/>
          <p:cNvSpPr/>
          <p:nvPr/>
        </p:nvSpPr>
        <p:spPr>
          <a:xfrm>
            <a:off x="243136" y="1268760"/>
            <a:ext cx="4228286" cy="4860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7" name="Shape 3407"/>
          <p:cNvSpPr/>
          <p:nvPr/>
        </p:nvSpPr>
        <p:spPr>
          <a:xfrm>
            <a:off x="4671628" y="1268760"/>
            <a:ext cx="4230000" cy="4860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8" name="Shape 3408"/>
          <p:cNvSpPr txBox="1"/>
          <p:nvPr/>
        </p:nvSpPr>
        <p:spPr>
          <a:xfrm>
            <a:off x="1165277" y="1269052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Embryo Sac (ES)</a:t>
            </a:r>
            <a:endParaRPr sz="18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9" name="Shape 3409"/>
          <p:cNvSpPr txBox="1"/>
          <p:nvPr/>
        </p:nvSpPr>
        <p:spPr>
          <a:xfrm>
            <a:off x="5292189" y="1268760"/>
            <a:ext cx="26468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Stigma-specific (STIG)</a:t>
            </a:r>
            <a:endParaRPr sz="18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0" name="Shape 3410"/>
          <p:cNvSpPr txBox="1"/>
          <p:nvPr/>
        </p:nvSpPr>
        <p:spPr>
          <a:xfrm>
            <a:off x="4779641" y="2176988"/>
            <a:ext cx="367240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 family is present throughout the angiosperm lineage</a:t>
            </a:r>
            <a:endParaRPr/>
          </a:p>
          <a:p>
            <a:pPr marL="28575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Within the </a:t>
            </a:r>
            <a:r>
              <a:rPr lang="en-US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Brassicaceae only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preprotein contains an additional peptide hormone with an unrelated function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1" name="Shape 3411"/>
          <p:cNvGrpSpPr/>
          <p:nvPr/>
        </p:nvGrpSpPr>
        <p:grpSpPr>
          <a:xfrm>
            <a:off x="4932523" y="3349517"/>
            <a:ext cx="3440841" cy="182859"/>
            <a:chOff x="2771800" y="3493574"/>
            <a:chExt cx="4328004" cy="182859"/>
          </a:xfrm>
        </p:grpSpPr>
        <p:sp>
          <p:nvSpPr>
            <p:cNvPr id="3412" name="Shape 3412"/>
            <p:cNvSpPr/>
            <p:nvPr/>
          </p:nvSpPr>
          <p:spPr>
            <a:xfrm>
              <a:off x="2771800" y="3493574"/>
              <a:ext cx="4320480" cy="180020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Shape 3413"/>
            <p:cNvSpPr/>
            <p:nvPr/>
          </p:nvSpPr>
          <p:spPr>
            <a:xfrm>
              <a:off x="2771800" y="3496413"/>
              <a:ext cx="900000" cy="18002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Shape 3414"/>
            <p:cNvSpPr/>
            <p:nvPr/>
          </p:nvSpPr>
          <p:spPr>
            <a:xfrm>
              <a:off x="5011572" y="3496413"/>
              <a:ext cx="2088232" cy="18002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Shape 3415"/>
            <p:cNvSpPr/>
            <p:nvPr/>
          </p:nvSpPr>
          <p:spPr>
            <a:xfrm>
              <a:off x="4471512" y="3496413"/>
              <a:ext cx="331200" cy="180020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6" name="Shape 3416"/>
          <p:cNvSpPr txBox="1"/>
          <p:nvPr/>
        </p:nvSpPr>
        <p:spPr>
          <a:xfrm>
            <a:off x="4679747" y="3790854"/>
            <a:ext cx="13026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 peptide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7" name="Shape 3417"/>
          <p:cNvCxnSpPr/>
          <p:nvPr/>
        </p:nvCxnSpPr>
        <p:spPr>
          <a:xfrm rot="10800000" flipH="1">
            <a:off x="5287131" y="3439527"/>
            <a:ext cx="60347" cy="3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18" name="Shape 3418"/>
          <p:cNvSpPr txBox="1"/>
          <p:nvPr/>
        </p:nvSpPr>
        <p:spPr>
          <a:xfrm>
            <a:off x="5897081" y="3870403"/>
            <a:ext cx="10864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19" name="Shape 3419"/>
          <p:cNvCxnSpPr/>
          <p:nvPr/>
        </p:nvCxnSpPr>
        <p:spPr>
          <a:xfrm rot="10800000">
            <a:off x="6439227" y="3503608"/>
            <a:ext cx="0" cy="377002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20" name="Shape 3420"/>
          <p:cNvSpPr txBox="1"/>
          <p:nvPr/>
        </p:nvSpPr>
        <p:spPr>
          <a:xfrm>
            <a:off x="7155904" y="3873181"/>
            <a:ext cx="11509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21" name="Shape 3421"/>
          <p:cNvCxnSpPr/>
          <p:nvPr/>
        </p:nvCxnSpPr>
        <p:spPr>
          <a:xfrm rot="10800000" flipH="1">
            <a:off x="7643756" y="3508530"/>
            <a:ext cx="1" cy="40808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22" name="Shape 3422"/>
          <p:cNvSpPr txBox="1"/>
          <p:nvPr/>
        </p:nvSpPr>
        <p:spPr>
          <a:xfrm>
            <a:off x="7106862" y="4150241"/>
            <a:ext cx="124906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 amongst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3" name="Shape 3423"/>
          <p:cNvSpPr txBox="1"/>
          <p:nvPr/>
        </p:nvSpPr>
        <p:spPr>
          <a:xfrm>
            <a:off x="5803022" y="4133799"/>
            <a:ext cx="13211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Brassicaceae</a:t>
            </a:r>
            <a:endParaRPr sz="1100" b="1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4" name="Shape 3424"/>
          <p:cNvSpPr txBox="1"/>
          <p:nvPr/>
        </p:nvSpPr>
        <p:spPr>
          <a:xfrm>
            <a:off x="7106862" y="5614760"/>
            <a:ext cx="15390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Promotes pollen tube growth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5" name="Shape 3425"/>
          <p:cNvSpPr txBox="1"/>
          <p:nvPr/>
        </p:nvSpPr>
        <p:spPr>
          <a:xfrm>
            <a:off x="5846121" y="5612528"/>
            <a:ext cx="15390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Enhances cell death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28" name="Shape 3428"/>
          <p:cNvGrpSpPr/>
          <p:nvPr/>
        </p:nvGrpSpPr>
        <p:grpSpPr>
          <a:xfrm>
            <a:off x="7633138" y="4582455"/>
            <a:ext cx="196507" cy="1087884"/>
            <a:chOff x="4486745" y="1808812"/>
            <a:chExt cx="321981" cy="2058504"/>
          </a:xfrm>
        </p:grpSpPr>
        <p:sp>
          <p:nvSpPr>
            <p:cNvPr id="3429" name="Shape 3429"/>
            <p:cNvSpPr/>
            <p:nvPr/>
          </p:nvSpPr>
          <p:spPr>
            <a:xfrm>
              <a:off x="4486745" y="1808812"/>
              <a:ext cx="144000" cy="144000"/>
            </a:xfrm>
            <a:prstGeom prst="cloud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Shape 3430"/>
            <p:cNvSpPr/>
            <p:nvPr/>
          </p:nvSpPr>
          <p:spPr>
            <a:xfrm>
              <a:off x="4572000" y="1959427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Shape 3431"/>
            <p:cNvSpPr/>
            <p:nvPr/>
          </p:nvSpPr>
          <p:spPr>
            <a:xfrm>
              <a:off x="4585408" y="1952812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Shape 3432"/>
            <p:cNvSpPr/>
            <p:nvPr/>
          </p:nvSpPr>
          <p:spPr>
            <a:xfrm>
              <a:off x="4564566" y="1968421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Shape 3433"/>
            <p:cNvSpPr/>
            <p:nvPr/>
          </p:nvSpPr>
          <p:spPr>
            <a:xfrm>
              <a:off x="4600570" y="1945402"/>
              <a:ext cx="208156" cy="1898895"/>
            </a:xfrm>
            <a:custGeom>
              <a:avLst/>
              <a:gdLst/>
              <a:ahLst/>
              <a:cxnLst/>
              <a:rect l="0" t="0" r="0" b="0"/>
              <a:pathLst>
                <a:path w="208156" h="1898895" extrusionOk="0">
                  <a:moveTo>
                    <a:pt x="0" y="3188"/>
                  </a:moveTo>
                  <a:cubicBezTo>
                    <a:pt x="20444" y="-3627"/>
                    <a:pt x="40888" y="-10441"/>
                    <a:pt x="59473" y="107266"/>
                  </a:cubicBezTo>
                  <a:cubicBezTo>
                    <a:pt x="78058" y="224973"/>
                    <a:pt x="104078" y="507471"/>
                    <a:pt x="111512" y="709432"/>
                  </a:cubicBezTo>
                  <a:cubicBezTo>
                    <a:pt x="118946" y="911393"/>
                    <a:pt x="96644" y="1141852"/>
                    <a:pt x="104078" y="1319032"/>
                  </a:cubicBezTo>
                  <a:cubicBezTo>
                    <a:pt x="111512" y="1496212"/>
                    <a:pt x="138771" y="1675870"/>
                    <a:pt x="156117" y="1772514"/>
                  </a:cubicBezTo>
                  <a:cubicBezTo>
                    <a:pt x="173463" y="1869158"/>
                    <a:pt x="208156" y="1898895"/>
                    <a:pt x="208156" y="1898895"/>
                  </a:cubicBezTo>
                  <a:lnTo>
                    <a:pt x="208156" y="1898895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34" name="Shape 3434"/>
          <p:cNvSpPr txBox="1"/>
          <p:nvPr/>
        </p:nvSpPr>
        <p:spPr>
          <a:xfrm>
            <a:off x="234657" y="2132856"/>
            <a:ext cx="42367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Predicted 3-D structure of the ES4 peptide from maize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5" name="Shape 3435"/>
          <p:cNvSpPr txBox="1"/>
          <p:nvPr/>
        </p:nvSpPr>
        <p:spPr>
          <a:xfrm>
            <a:off x="832699" y="5108905"/>
            <a:ext cx="2347607" cy="83099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However, the red loop is present </a:t>
            </a: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in maize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is necessary and sufficient to induce pollen tube rupture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6" name="Shape 3436"/>
          <p:cNvSpPr txBox="1"/>
          <p:nvPr/>
        </p:nvSpPr>
        <p:spPr>
          <a:xfrm>
            <a:off x="279140" y="2585809"/>
            <a:ext cx="41413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predicted structure shows strong structural homology to plant defensins and has been shown to have antifungal activity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7" name="Shape 343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761" y="3310509"/>
            <a:ext cx="2213923" cy="16313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438" name="Shape 3438"/>
          <p:cNvCxnSpPr/>
          <p:nvPr/>
        </p:nvCxnSpPr>
        <p:spPr>
          <a:xfrm flipH="1">
            <a:off x="1042391" y="4246036"/>
            <a:ext cx="503772" cy="860355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triangle" w="med" len="med"/>
            <a:tailEnd type="none" w="sm" len="sm"/>
          </a:ln>
        </p:spPr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13689" y="4433589"/>
            <a:ext cx="1142599" cy="1508802"/>
          </a:xfrm>
          <a:prstGeom prst="rect">
            <a:avLst/>
          </a:prstGeom>
        </p:spPr>
      </p:pic>
      <p:sp>
        <p:nvSpPr>
          <p:cNvPr id="3439" name="Shape 3439"/>
          <p:cNvSpPr/>
          <p:nvPr/>
        </p:nvSpPr>
        <p:spPr>
          <a:xfrm>
            <a:off x="351148" y="1691785"/>
            <a:ext cx="3996444" cy="3864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0" name="Shape 3440"/>
          <p:cNvSpPr txBox="1"/>
          <p:nvPr/>
        </p:nvSpPr>
        <p:spPr>
          <a:xfrm>
            <a:off x="360453" y="1635187"/>
            <a:ext cx="3995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Maize has developed an extended loop to control pollen tube burst within a larger antimicrobial peptide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1" name="Shape 3441"/>
          <p:cNvSpPr/>
          <p:nvPr/>
        </p:nvSpPr>
        <p:spPr>
          <a:xfrm>
            <a:off x="4787074" y="1723834"/>
            <a:ext cx="3996444" cy="3864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2" name="Shape 3442"/>
          <p:cNvSpPr txBox="1"/>
          <p:nvPr/>
        </p:nvSpPr>
        <p:spPr>
          <a:xfrm>
            <a:off x="4796379" y="1667236"/>
            <a:ext cx="3995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Brassica species have developed a short peptide regulating cell death in the upstream region of STIG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7" name="Shape 34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8219" y="4951919"/>
            <a:ext cx="593157" cy="572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Shape 3448"/>
          <p:cNvSpPr/>
          <p:nvPr/>
        </p:nvSpPr>
        <p:spPr>
          <a:xfrm>
            <a:off x="6361246" y="2108818"/>
            <a:ext cx="2571388" cy="29171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9" name="Shape 34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7199" y="2860910"/>
            <a:ext cx="3052345" cy="22242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50" name="Shape 3450"/>
          <p:cNvSpPr txBox="1"/>
          <p:nvPr/>
        </p:nvSpPr>
        <p:spPr>
          <a:xfrm>
            <a:off x="243181" y="75982"/>
            <a:ext cx="868945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SFTI-1 peptide represents a case of convergent evolution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51" name="Shape 3451"/>
          <p:cNvSpPr txBox="1"/>
          <p:nvPr/>
        </p:nvSpPr>
        <p:spPr>
          <a:xfrm>
            <a:off x="4593713" y="5508175"/>
            <a:ext cx="2613216" cy="46166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Bowman-Birk Protease Inhibitors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 in legumes and grasses</a:t>
            </a:r>
            <a:endParaRPr sz="12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2" name="Shape 3452"/>
          <p:cNvGrpSpPr/>
          <p:nvPr/>
        </p:nvGrpSpPr>
        <p:grpSpPr>
          <a:xfrm>
            <a:off x="189175" y="1951966"/>
            <a:ext cx="5434242" cy="395994"/>
            <a:chOff x="258954" y="1444335"/>
            <a:chExt cx="5434242" cy="283912"/>
          </a:xfrm>
        </p:grpSpPr>
        <p:pic>
          <p:nvPicPr>
            <p:cNvPr id="3453" name="Shape 3453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524" y="1466637"/>
              <a:ext cx="5405672" cy="261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4" name="Shape 3454"/>
            <p:cNvSpPr/>
            <p:nvPr/>
          </p:nvSpPr>
          <p:spPr>
            <a:xfrm>
              <a:off x="258954" y="1444335"/>
              <a:ext cx="108012" cy="11245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455" name="Shape 3455"/>
          <p:cNvCxnSpPr/>
          <p:nvPr/>
        </p:nvCxnSpPr>
        <p:spPr>
          <a:xfrm flipH="1">
            <a:off x="359532" y="2347960"/>
            <a:ext cx="1017775" cy="513721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456" name="Shape 3456"/>
          <p:cNvCxnSpPr/>
          <p:nvPr/>
        </p:nvCxnSpPr>
        <p:spPr>
          <a:xfrm>
            <a:off x="2051720" y="2357625"/>
            <a:ext cx="801754" cy="504056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3457" name="Shape 345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96" y="2802509"/>
            <a:ext cx="2944623" cy="684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58" name="Shape 3458"/>
          <p:cNvSpPr/>
          <p:nvPr/>
        </p:nvSpPr>
        <p:spPr>
          <a:xfrm>
            <a:off x="431540" y="1194595"/>
            <a:ext cx="8316924" cy="6469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short peptide embedded within a larger precursor protein has developed the same 3D structure as the Bowman-Birk Protease Inhibitors</a:t>
            </a:r>
            <a:endParaRPr sz="16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9" name="Shape 3459"/>
          <p:cNvSpPr txBox="1"/>
          <p:nvPr/>
        </p:nvSpPr>
        <p:spPr>
          <a:xfrm>
            <a:off x="1611336" y="5444684"/>
            <a:ext cx="2484276" cy="64633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Sunflower Trypsin Inhibitor – 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 in sunflower and closely related species</a:t>
            </a:r>
            <a:endParaRPr sz="12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60" name="Shape 3460"/>
          <p:cNvCxnSpPr/>
          <p:nvPr/>
        </p:nvCxnSpPr>
        <p:spPr>
          <a:xfrm rot="10800000" flipH="1">
            <a:off x="3347864" y="5143585"/>
            <a:ext cx="360040" cy="3010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1" name="Shape 3461"/>
          <p:cNvCxnSpPr/>
          <p:nvPr/>
        </p:nvCxnSpPr>
        <p:spPr>
          <a:xfrm rot="10800000">
            <a:off x="5444432" y="5135767"/>
            <a:ext cx="120131" cy="36459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62" name="Shape 3462"/>
          <p:cNvSpPr txBox="1"/>
          <p:nvPr/>
        </p:nvSpPr>
        <p:spPr>
          <a:xfrm>
            <a:off x="6560072" y="2127827"/>
            <a:ext cx="217373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Predicted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trajectory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3" name="Shape 3463"/>
          <p:cNvSpPr txBox="1"/>
          <p:nvPr/>
        </p:nvSpPr>
        <p:spPr>
          <a:xfrm>
            <a:off x="7736473" y="2756086"/>
            <a:ext cx="119616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Ancestral gene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64" name="Shape 3464"/>
          <p:cNvCxnSpPr/>
          <p:nvPr/>
        </p:nvCxnSpPr>
        <p:spPr>
          <a:xfrm rot="10800000">
            <a:off x="8187946" y="3225812"/>
            <a:ext cx="1440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5" name="Shape 3465"/>
          <p:cNvCxnSpPr/>
          <p:nvPr/>
        </p:nvCxnSpPr>
        <p:spPr>
          <a:xfrm rot="10800000">
            <a:off x="8182154" y="3643437"/>
            <a:ext cx="1440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6" name="Shape 3466"/>
          <p:cNvCxnSpPr/>
          <p:nvPr/>
        </p:nvCxnSpPr>
        <p:spPr>
          <a:xfrm rot="10800000">
            <a:off x="8190554" y="4089908"/>
            <a:ext cx="1440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67" name="Shape 3467"/>
          <p:cNvCxnSpPr/>
          <p:nvPr/>
        </p:nvCxnSpPr>
        <p:spPr>
          <a:xfrm rot="10800000">
            <a:off x="8186448" y="4593964"/>
            <a:ext cx="1440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68" name="Shape 3468"/>
          <p:cNvSpPr txBox="1"/>
          <p:nvPr/>
        </p:nvSpPr>
        <p:spPr>
          <a:xfrm>
            <a:off x="6875396" y="3087798"/>
            <a:ext cx="134844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DNA insertion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9" name="Shape 3469"/>
          <p:cNvSpPr txBox="1"/>
          <p:nvPr/>
        </p:nvSpPr>
        <p:spPr>
          <a:xfrm>
            <a:off x="6271372" y="3517830"/>
            <a:ext cx="19082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Cys-Cys pair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0" name="Shape 3470"/>
          <p:cNvSpPr txBox="1"/>
          <p:nvPr/>
        </p:nvSpPr>
        <p:spPr>
          <a:xfrm>
            <a:off x="6570358" y="4470853"/>
            <a:ext cx="16504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Convergence upon BBI</a:t>
            </a:r>
            <a:endParaRPr sz="10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1" name="Shape 3471"/>
          <p:cNvSpPr txBox="1"/>
          <p:nvPr/>
        </p:nvSpPr>
        <p:spPr>
          <a:xfrm>
            <a:off x="6288729" y="3950984"/>
            <a:ext cx="190821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of loop between Cys and Pro-Pro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2" name="Shape 3472"/>
          <p:cNvCxnSpPr/>
          <p:nvPr/>
        </p:nvCxnSpPr>
        <p:spPr>
          <a:xfrm>
            <a:off x="8324898" y="3018533"/>
            <a:ext cx="0" cy="1872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" name="Rectangle 27"/>
          <p:cNvSpPr/>
          <p:nvPr/>
        </p:nvSpPr>
        <p:spPr>
          <a:xfrm>
            <a:off x="3792766" y="6126480"/>
            <a:ext cx="53512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Elliott, A.G. et al. (2014). Evolutionary origins of a bioactive peptide buried within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preproalbumin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Plant Cell 26: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981-995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Shape 3477"/>
          <p:cNvSpPr txBox="1"/>
          <p:nvPr/>
        </p:nvSpPr>
        <p:spPr>
          <a:xfrm>
            <a:off x="263059" y="75982"/>
            <a:ext cx="861787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Short motifs can be shared among unrelated peptide hormone families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478" name="Shape 3478"/>
          <p:cNvGrpSpPr/>
          <p:nvPr/>
        </p:nvGrpSpPr>
        <p:grpSpPr>
          <a:xfrm>
            <a:off x="827584" y="2454362"/>
            <a:ext cx="4127683" cy="523220"/>
            <a:chOff x="1457412" y="2123274"/>
            <a:chExt cx="4127683" cy="523220"/>
          </a:xfrm>
        </p:grpSpPr>
        <p:sp>
          <p:nvSpPr>
            <p:cNvPr id="3479" name="Shape 3479"/>
            <p:cNvSpPr txBox="1"/>
            <p:nvPr/>
          </p:nvSpPr>
          <p:spPr>
            <a:xfrm>
              <a:off x="2822800" y="2123274"/>
              <a:ext cx="27622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xxxx</a:t>
              </a:r>
              <a:r>
                <a:rPr lang="en-US"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SGPS</a:t>
              </a:r>
              <a:r>
                <a:rPr lang="en-US" sz="2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xxxx</a:t>
              </a:r>
              <a:endParaRPr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Shape 3480"/>
            <p:cNvSpPr txBox="1"/>
            <p:nvPr/>
          </p:nvSpPr>
          <p:spPr>
            <a:xfrm>
              <a:off x="1457412" y="2204864"/>
              <a:ext cx="5693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IDA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1" name="Shape 3481"/>
          <p:cNvGrpSpPr/>
          <p:nvPr/>
        </p:nvGrpSpPr>
        <p:grpSpPr>
          <a:xfrm>
            <a:off x="840408" y="3347991"/>
            <a:ext cx="4351668" cy="523220"/>
            <a:chOff x="1470236" y="3016903"/>
            <a:chExt cx="4351668" cy="523220"/>
          </a:xfrm>
        </p:grpSpPr>
        <p:sp>
          <p:nvSpPr>
            <p:cNvPr id="3482" name="Shape 3482"/>
            <p:cNvSpPr txBox="1"/>
            <p:nvPr/>
          </p:nvSpPr>
          <p:spPr>
            <a:xfrm>
              <a:off x="2822365" y="3016903"/>
              <a:ext cx="29995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xxx</a:t>
              </a:r>
              <a:r>
                <a:rPr lang="en-US" sz="28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SGPS</a:t>
              </a:r>
              <a:r>
                <a:rPr lang="en-US" sz="2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-US" sz="2800" b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GxGH</a:t>
              </a:r>
              <a:endParaRPr sz="28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Shape 3483"/>
            <p:cNvSpPr txBox="1"/>
            <p:nvPr/>
          </p:nvSpPr>
          <p:spPr>
            <a:xfrm>
              <a:off x="1470236" y="3131676"/>
              <a:ext cx="5565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PIP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4" name="Shape 3484"/>
          <p:cNvGrpSpPr/>
          <p:nvPr/>
        </p:nvGrpSpPr>
        <p:grpSpPr>
          <a:xfrm>
            <a:off x="840408" y="4280984"/>
            <a:ext cx="4234650" cy="523220"/>
            <a:chOff x="1470236" y="3949896"/>
            <a:chExt cx="4234650" cy="523220"/>
          </a:xfrm>
        </p:grpSpPr>
        <p:sp>
          <p:nvSpPr>
            <p:cNvPr id="3485" name="Shape 3485"/>
            <p:cNvSpPr txBox="1"/>
            <p:nvPr/>
          </p:nvSpPr>
          <p:spPr>
            <a:xfrm>
              <a:off x="2822366" y="3949896"/>
              <a:ext cx="28825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xxxxxxSP</a:t>
              </a:r>
              <a:r>
                <a:rPr lang="en-US" sz="2800" b="1">
                  <a:solidFill>
                    <a:srgbClr val="3333FF"/>
                  </a:solidFill>
                  <a:latin typeface="Arial"/>
                  <a:ea typeface="Arial"/>
                  <a:cs typeface="Arial"/>
                  <a:sym typeface="Arial"/>
                </a:rPr>
                <a:t>GxGH</a:t>
              </a:r>
              <a:endParaRPr sz="28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Shape 3486"/>
            <p:cNvSpPr txBox="1"/>
            <p:nvPr/>
          </p:nvSpPr>
          <p:spPr>
            <a:xfrm>
              <a:off x="1470236" y="4041068"/>
              <a:ext cx="65915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CEP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7" name="Shape 3487"/>
          <p:cNvSpPr/>
          <p:nvPr/>
        </p:nvSpPr>
        <p:spPr>
          <a:xfrm>
            <a:off x="575556" y="1278197"/>
            <a:ext cx="6840760" cy="954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unrelated PTM-class families have mature peptides of 12-13 residues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families hold widely differing functions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Yet they share several highly conserved, short motifs</a:t>
            </a:r>
            <a:endParaRPr sz="1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Shape 3488"/>
          <p:cNvSpPr/>
          <p:nvPr/>
        </p:nvSpPr>
        <p:spPr>
          <a:xfrm>
            <a:off x="3116484" y="2531817"/>
            <a:ext cx="914400" cy="369333"/>
          </a:xfrm>
          <a:prstGeom prst="roundRect">
            <a:avLst>
              <a:gd name="adj" fmla="val 37805"/>
            </a:avLst>
          </a:prstGeom>
          <a:solidFill>
            <a:srgbClr val="595959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9" name="Shape 3489"/>
          <p:cNvSpPr/>
          <p:nvPr/>
        </p:nvSpPr>
        <p:spPr>
          <a:xfrm>
            <a:off x="2908908" y="3419095"/>
            <a:ext cx="914400" cy="369333"/>
          </a:xfrm>
          <a:prstGeom prst="roundRect">
            <a:avLst>
              <a:gd name="adj" fmla="val 37805"/>
            </a:avLst>
          </a:prstGeom>
          <a:solidFill>
            <a:srgbClr val="595959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0" name="Shape 3490"/>
          <p:cNvCxnSpPr>
            <a:stCxn id="3488" idx="2"/>
            <a:endCxn id="3489" idx="0"/>
          </p:cNvCxnSpPr>
          <p:nvPr/>
        </p:nvCxnSpPr>
        <p:spPr>
          <a:xfrm flipH="1">
            <a:off x="3366084" y="2901150"/>
            <a:ext cx="207600" cy="51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91" name="Shape 3491"/>
          <p:cNvSpPr/>
          <p:nvPr/>
        </p:nvSpPr>
        <p:spPr>
          <a:xfrm>
            <a:off x="3948611" y="3428199"/>
            <a:ext cx="914400" cy="369333"/>
          </a:xfrm>
          <a:prstGeom prst="roundRect">
            <a:avLst>
              <a:gd name="adj" fmla="val 37805"/>
            </a:avLst>
          </a:prstGeom>
          <a:solidFill>
            <a:srgbClr val="595959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2" name="Shape 3492"/>
          <p:cNvSpPr/>
          <p:nvPr/>
        </p:nvSpPr>
        <p:spPr>
          <a:xfrm>
            <a:off x="3948611" y="4349540"/>
            <a:ext cx="914400" cy="369333"/>
          </a:xfrm>
          <a:prstGeom prst="roundRect">
            <a:avLst>
              <a:gd name="adj" fmla="val 37805"/>
            </a:avLst>
          </a:prstGeom>
          <a:solidFill>
            <a:srgbClr val="595959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3" name="Shape 3493"/>
          <p:cNvCxnSpPr>
            <a:stCxn id="3491" idx="2"/>
            <a:endCxn id="3492" idx="0"/>
          </p:cNvCxnSpPr>
          <p:nvPr/>
        </p:nvCxnSpPr>
        <p:spPr>
          <a:xfrm>
            <a:off x="4405811" y="3797532"/>
            <a:ext cx="0" cy="55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94" name="Shape 3494"/>
          <p:cNvSpPr txBox="1"/>
          <p:nvPr/>
        </p:nvSpPr>
        <p:spPr>
          <a:xfrm>
            <a:off x="263059" y="5019822"/>
            <a:ext cx="8617879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Questions: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Could IDA/CEP have evolved from an ancestral PIP family, losing either the upstream or downstream motif in the process?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 is this an example of convergent evolution?</a:t>
            </a:r>
            <a:endParaRPr dirty="0"/>
          </a:p>
        </p:txBody>
      </p:sp>
      <p:sp>
        <p:nvSpPr>
          <p:cNvPr id="3495" name="Shape 3495"/>
          <p:cNvSpPr txBox="1"/>
          <p:nvPr/>
        </p:nvSpPr>
        <p:spPr>
          <a:xfrm>
            <a:off x="5688124" y="2677063"/>
            <a:ext cx="29883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SGPS motif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site of a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hydroxyproline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modification and may be necessary for recognition by the hydroxylating enzyme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6" name="Shape 3496"/>
          <p:cNvSpPr txBox="1"/>
          <p:nvPr/>
        </p:nvSpPr>
        <p:spPr>
          <a:xfrm>
            <a:off x="5671050" y="3910491"/>
            <a:ext cx="29883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2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GxGH motif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no known PTMs and its role in the peptide is unclear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Shape 3501"/>
          <p:cNvSpPr txBox="1">
            <a:spLocks noGrp="1"/>
          </p:cNvSpPr>
          <p:nvPr>
            <p:ph type="ctrTitle"/>
          </p:nvPr>
        </p:nvSpPr>
        <p:spPr>
          <a:xfrm>
            <a:off x="533400" y="2130425"/>
            <a:ext cx="8153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8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 questions in the peptide hormone field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Shape 3507"/>
          <p:cNvSpPr txBox="1"/>
          <p:nvPr/>
        </p:nvSpPr>
        <p:spPr>
          <a:xfrm>
            <a:off x="-91440" y="6836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hormone genes: Why so many?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508" name="Shape 3508" descr="Cover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981" y="1233007"/>
            <a:ext cx="2990193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510" name="Shape 3510"/>
          <p:cNvSpPr/>
          <p:nvPr/>
        </p:nvSpPr>
        <p:spPr>
          <a:xfrm>
            <a:off x="217536" y="687070"/>
            <a:ext cx="4278264" cy="482931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3" name="Shape 3513"/>
          <p:cNvSpPr/>
          <p:nvPr/>
        </p:nvSpPr>
        <p:spPr>
          <a:xfrm>
            <a:off x="4647458" y="686525"/>
            <a:ext cx="4278264" cy="48337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5" name="Shape 3515"/>
          <p:cNvSpPr txBox="1"/>
          <p:nvPr/>
        </p:nvSpPr>
        <p:spPr>
          <a:xfrm>
            <a:off x="126469" y="697379"/>
            <a:ext cx="4445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members within a peptide family respond differentially depending on tissues, environmental cues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6" name="Shape 3516"/>
          <p:cNvSpPr txBox="1"/>
          <p:nvPr/>
        </p:nvSpPr>
        <p:spPr>
          <a:xfrm>
            <a:off x="4647456" y="697378"/>
            <a:ext cx="427826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within a family can amplify or suppress a signal controlling the same developmental process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7" name="Shape 3517" descr="Fig. 3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1028" y="1219200"/>
            <a:ext cx="3891120" cy="3740781"/>
          </a:xfrm>
          <a:prstGeom prst="rect">
            <a:avLst/>
          </a:prstGeom>
          <a:noFill/>
          <a:ln>
            <a:noFill/>
          </a:ln>
        </p:spPr>
      </p:pic>
      <p:sp>
        <p:nvSpPr>
          <p:cNvPr id="3518" name="Shape 3518"/>
          <p:cNvSpPr txBox="1"/>
          <p:nvPr/>
        </p:nvSpPr>
        <p:spPr>
          <a:xfrm>
            <a:off x="218257" y="5073487"/>
            <a:ext cx="426992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subset of CEP family members in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respond to different stimuli in different organs and tissue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Shape 3519"/>
          <p:cNvSpPr txBox="1"/>
          <p:nvPr/>
        </p:nvSpPr>
        <p:spPr>
          <a:xfrm>
            <a:off x="4647458" y="5078076"/>
            <a:ext cx="427826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CLE6 and CLE41 peptide increase size of vascular bundle and together their effects are additive (</a:t>
            </a:r>
            <a:r>
              <a:rPr lang="en-US" sz="1200" dirty="0">
                <a:solidFill>
                  <a:schemeClr val="dk1"/>
                </a:solidFill>
              </a:rPr>
              <a:t>see Panel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C).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Shape 3520"/>
          <p:cNvSpPr txBox="1"/>
          <p:nvPr/>
        </p:nvSpPr>
        <p:spPr>
          <a:xfrm>
            <a:off x="518703" y="5574268"/>
            <a:ext cx="84070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 degree of functional redundancy exists between family members?</a:t>
            </a:r>
            <a:endParaRPr sz="18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9436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Roberts, I., et al. (2013). The CEP family in land plants: evolutionary analyses, expression studies, and role in Arabidopsis shoot development. J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 64: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5371-5381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permission from Oxford University Press;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Whitford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et al. (2008). Plant CLE peptides from two distinct functional classes synergistically induce division of vascular cells. Proc Natl Acad Sci USA 105: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18625-18630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Shape 3514"/>
          <p:cNvSpPr/>
          <p:nvPr/>
        </p:nvSpPr>
        <p:spPr>
          <a:xfrm>
            <a:off x="4647457" y="685801"/>
            <a:ext cx="4278264" cy="4849352"/>
          </a:xfrm>
          <a:prstGeom prst="rect">
            <a:avLst/>
          </a:prstGeom>
          <a:noFill/>
          <a:ln w="1905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3511"/>
          <p:cNvSpPr/>
          <p:nvPr/>
        </p:nvSpPr>
        <p:spPr>
          <a:xfrm>
            <a:off x="218258" y="687643"/>
            <a:ext cx="4277542" cy="4847509"/>
          </a:xfrm>
          <a:prstGeom prst="rect">
            <a:avLst/>
          </a:prstGeom>
          <a:noFill/>
          <a:ln w="190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Shape 3527"/>
          <p:cNvSpPr txBox="1"/>
          <p:nvPr/>
        </p:nvSpPr>
        <p:spPr>
          <a:xfrm>
            <a:off x="-1" y="133003"/>
            <a:ext cx="91440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</a:rPr>
              <a:t>Is there </a:t>
            </a:r>
            <a:r>
              <a:rPr lang="en-US" sz="2800" b="1" dirty="0">
                <a:solidFill>
                  <a:schemeClr val="dk1"/>
                </a:solidFill>
                <a:sym typeface="Arial"/>
              </a:rPr>
              <a:t>‘crosstalk’ with other plant hormones?</a:t>
            </a:r>
            <a:endParaRPr sz="2800" b="1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3528" name="Shape 3528"/>
          <p:cNvSpPr/>
          <p:nvPr/>
        </p:nvSpPr>
        <p:spPr>
          <a:xfrm>
            <a:off x="185523" y="730684"/>
            <a:ext cx="4326865" cy="484972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9" name="Shape 3529"/>
          <p:cNvSpPr/>
          <p:nvPr/>
        </p:nvSpPr>
        <p:spPr>
          <a:xfrm>
            <a:off x="4610099" y="749808"/>
            <a:ext cx="4326865" cy="484972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0" name="Shape 3530"/>
          <p:cNvSpPr/>
          <p:nvPr/>
        </p:nvSpPr>
        <p:spPr>
          <a:xfrm>
            <a:off x="185524" y="749808"/>
            <a:ext cx="4326864" cy="5506211"/>
          </a:xfrm>
          <a:prstGeom prst="rect">
            <a:avLst/>
          </a:prstGeom>
          <a:noFill/>
          <a:ln w="127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1" name="Shape 3531"/>
          <p:cNvSpPr/>
          <p:nvPr/>
        </p:nvSpPr>
        <p:spPr>
          <a:xfrm>
            <a:off x="4610100" y="749809"/>
            <a:ext cx="4326864" cy="5506211"/>
          </a:xfrm>
          <a:prstGeom prst="rect">
            <a:avLst/>
          </a:prstGeom>
          <a:noFill/>
          <a:ln w="12700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2" name="Shape 3532"/>
          <p:cNvSpPr txBox="1"/>
          <p:nvPr/>
        </p:nvSpPr>
        <p:spPr>
          <a:xfrm>
            <a:off x="170956" y="801786"/>
            <a:ext cx="42874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Hormones can act synergistically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3" name="Shape 3533"/>
          <p:cNvSpPr txBox="1"/>
          <p:nvPr/>
        </p:nvSpPr>
        <p:spPr>
          <a:xfrm>
            <a:off x="4634983" y="793943"/>
            <a:ext cx="42874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Hormones can act antagonistically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4" name="Shape 3534"/>
          <p:cNvSpPr txBox="1"/>
          <p:nvPr/>
        </p:nvSpPr>
        <p:spPr>
          <a:xfrm>
            <a:off x="33796" y="1185477"/>
            <a:ext cx="46303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GLV peptides and auxins </a:t>
            </a:r>
            <a:r>
              <a:rPr lang="en-US" sz="1400" i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 together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control root gravitropism (synergistic).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5" name="Shape 3535"/>
          <p:cNvSpPr txBox="1"/>
          <p:nvPr/>
        </p:nvSpPr>
        <p:spPr>
          <a:xfrm>
            <a:off x="4580967" y="1186127"/>
            <a:ext cx="43851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RALF peptides and abscisic acid </a:t>
            </a:r>
            <a:r>
              <a:rPr lang="en-US" sz="1400" i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against each other 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control root growth under drought (antagonistic).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6" name="Shape 3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426" y="1937662"/>
            <a:ext cx="1816489" cy="354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7" name="Shape 35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8006" y="1673238"/>
            <a:ext cx="1396169" cy="1310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8" name="Shape 3538"/>
          <p:cNvCxnSpPr/>
          <p:nvPr/>
        </p:nvCxnSpPr>
        <p:spPr>
          <a:xfrm flipH="1">
            <a:off x="1178849" y="3209924"/>
            <a:ext cx="279148" cy="231053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539" name="Shape 3539"/>
          <p:cNvCxnSpPr/>
          <p:nvPr/>
        </p:nvCxnSpPr>
        <p:spPr>
          <a:xfrm>
            <a:off x="2949099" y="3462609"/>
            <a:ext cx="301544" cy="231053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540" name="Shape 3540"/>
          <p:cNvSpPr/>
          <p:nvPr/>
        </p:nvSpPr>
        <p:spPr>
          <a:xfrm>
            <a:off x="1702866" y="5606608"/>
            <a:ext cx="131071" cy="45719"/>
          </a:xfrm>
          <a:prstGeom prst="diagStripe">
            <a:avLst>
              <a:gd name="adj" fmla="val 50000"/>
            </a:avLst>
          </a:prstGeom>
          <a:solidFill>
            <a:srgbClr val="008000"/>
          </a:solidFill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1" name="Shape 3541"/>
          <p:cNvSpPr txBox="1"/>
          <p:nvPr/>
        </p:nvSpPr>
        <p:spPr>
          <a:xfrm>
            <a:off x="1831613" y="5437282"/>
            <a:ext cx="9055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PIN2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2" name="Shape 3542"/>
          <p:cNvSpPr txBox="1"/>
          <p:nvPr/>
        </p:nvSpPr>
        <p:spPr>
          <a:xfrm>
            <a:off x="1593415" y="5683581"/>
            <a:ext cx="10805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Auxin Efflux transporter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3" name="Shape 354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6226" y="3073559"/>
            <a:ext cx="533135" cy="263551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544" name="Shape 354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74894" y="3096686"/>
            <a:ext cx="511064" cy="263551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3545" name="Shape 3545"/>
          <p:cNvSpPr txBox="1"/>
          <p:nvPr/>
        </p:nvSpPr>
        <p:spPr>
          <a:xfrm>
            <a:off x="-213017" y="5774798"/>
            <a:ext cx="194819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Roots grow</a:t>
            </a:r>
            <a:b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towards gravity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6" name="Shape 3546"/>
          <p:cNvSpPr txBox="1"/>
          <p:nvPr/>
        </p:nvSpPr>
        <p:spPr>
          <a:xfrm>
            <a:off x="3072555" y="5809205"/>
            <a:ext cx="131071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Agravitropic root growth +GLV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7" name="Shape 35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1328" y="2896460"/>
            <a:ext cx="4121367" cy="475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8" name="Shape 3548"/>
          <p:cNvGrpSpPr/>
          <p:nvPr/>
        </p:nvGrpSpPr>
        <p:grpSpPr>
          <a:xfrm>
            <a:off x="5708825" y="2426780"/>
            <a:ext cx="561372" cy="457200"/>
            <a:chOff x="1300979" y="1742304"/>
            <a:chExt cx="561372" cy="457200"/>
          </a:xfrm>
        </p:grpSpPr>
        <p:sp>
          <p:nvSpPr>
            <p:cNvPr id="3549" name="Shape 3549"/>
            <p:cNvSpPr/>
            <p:nvPr/>
          </p:nvSpPr>
          <p:spPr>
            <a:xfrm>
              <a:off x="1361301" y="1742304"/>
              <a:ext cx="457200" cy="457200"/>
            </a:xfrm>
            <a:prstGeom prst="dodecagon">
              <a:avLst/>
            </a:prstGeom>
            <a:gradFill>
              <a:gsLst>
                <a:gs pos="0">
                  <a:srgbClr val="9FC3FF"/>
                </a:gs>
                <a:gs pos="35000">
                  <a:srgbClr val="BDD5FF"/>
                </a:gs>
                <a:gs pos="100000">
                  <a:srgbClr val="E4EE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0" name="Shape 3550"/>
            <p:cNvSpPr txBox="1"/>
            <p:nvPr/>
          </p:nvSpPr>
          <p:spPr>
            <a:xfrm>
              <a:off x="1300979" y="1801627"/>
              <a:ext cx="561372" cy="338554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RIPK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1" name="Shape 3551"/>
          <p:cNvSpPr/>
          <p:nvPr/>
        </p:nvSpPr>
        <p:spPr>
          <a:xfrm>
            <a:off x="5520686" y="2702521"/>
            <a:ext cx="268693" cy="1062279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127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2" name="Shape 3552"/>
          <p:cNvSpPr/>
          <p:nvPr/>
        </p:nvSpPr>
        <p:spPr>
          <a:xfrm>
            <a:off x="5181600" y="3168657"/>
            <a:ext cx="298014" cy="329617"/>
          </a:xfrm>
          <a:prstGeom prst="arc">
            <a:avLst>
              <a:gd name="adj1" fmla="val 5154506"/>
              <a:gd name="adj2" fmla="val 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3" name="Shape 3553"/>
          <p:cNvSpPr txBox="1"/>
          <p:nvPr/>
        </p:nvSpPr>
        <p:spPr>
          <a:xfrm>
            <a:off x="4830735" y="3627762"/>
            <a:ext cx="112723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Auto-phosphorylation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4" name="Shape 3554"/>
          <p:cNvGrpSpPr/>
          <p:nvPr/>
        </p:nvGrpSpPr>
        <p:grpSpPr>
          <a:xfrm>
            <a:off x="4691509" y="1926169"/>
            <a:ext cx="1079961" cy="276999"/>
            <a:chOff x="3399929" y="171721"/>
            <a:chExt cx="1079961" cy="276999"/>
          </a:xfrm>
        </p:grpSpPr>
        <p:sp>
          <p:nvSpPr>
            <p:cNvPr id="3555" name="Shape 3555"/>
            <p:cNvSpPr/>
            <p:nvPr/>
          </p:nvSpPr>
          <p:spPr>
            <a:xfrm flipH="1">
              <a:off x="3399929" y="198600"/>
              <a:ext cx="156519" cy="250120"/>
            </a:xfrm>
            <a:prstGeom prst="flowChartDelay">
              <a:avLst/>
            </a:prstGeom>
            <a:solidFill>
              <a:srgbClr val="00B05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6" name="Shape 3556"/>
            <p:cNvSpPr txBox="1"/>
            <p:nvPr/>
          </p:nvSpPr>
          <p:spPr>
            <a:xfrm>
              <a:off x="3478188" y="171721"/>
              <a:ext cx="100170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RALF Peptide</a:t>
              </a: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7" name="Shape 3557"/>
          <p:cNvSpPr txBox="1"/>
          <p:nvPr/>
        </p:nvSpPr>
        <p:spPr>
          <a:xfrm>
            <a:off x="5292588" y="3293357"/>
            <a:ext cx="3738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P-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8" name="Shape 3558"/>
          <p:cNvSpPr txBox="1"/>
          <p:nvPr/>
        </p:nvSpPr>
        <p:spPr>
          <a:xfrm rot="-5400000">
            <a:off x="5183936" y="3031826"/>
            <a:ext cx="929678" cy="338554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FERONIA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59" name="Shape 3559"/>
          <p:cNvGrpSpPr/>
          <p:nvPr/>
        </p:nvGrpSpPr>
        <p:grpSpPr>
          <a:xfrm>
            <a:off x="6519148" y="1886821"/>
            <a:ext cx="2377895" cy="1504940"/>
            <a:chOff x="4910210" y="1048784"/>
            <a:chExt cx="2823897" cy="1941210"/>
          </a:xfrm>
        </p:grpSpPr>
        <p:sp>
          <p:nvSpPr>
            <p:cNvPr id="3560" name="Shape 3560"/>
            <p:cNvSpPr/>
            <p:nvPr/>
          </p:nvSpPr>
          <p:spPr>
            <a:xfrm>
              <a:off x="6628333" y="2297046"/>
              <a:ext cx="914400" cy="69294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AFEA4"/>
                </a:gs>
                <a:gs pos="35000">
                  <a:srgbClr val="E3FEBF"/>
                </a:gs>
                <a:gs pos="100000">
                  <a:srgbClr val="F4FEE6"/>
                </a:gs>
              </a:gsLst>
              <a:lin ang="16200000" scaled="0"/>
            </a:gradFill>
            <a:ln w="9525" cap="flat" cmpd="sng">
              <a:solidFill>
                <a:srgbClr val="97B85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AHA2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1" name="Shape 3561"/>
            <p:cNvSpPr txBox="1"/>
            <p:nvPr/>
          </p:nvSpPr>
          <p:spPr>
            <a:xfrm>
              <a:off x="5987052" y="1648315"/>
              <a:ext cx="563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en-US" sz="1800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2" name="Shape 3562"/>
            <p:cNvSpPr txBox="1"/>
            <p:nvPr/>
          </p:nvSpPr>
          <p:spPr>
            <a:xfrm>
              <a:off x="5696332" y="1541414"/>
              <a:ext cx="5814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en-US" sz="1800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</a:t>
              </a:r>
              <a:endParaRPr sz="18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3" name="Shape 3563"/>
            <p:cNvSpPr txBox="1"/>
            <p:nvPr/>
          </p:nvSpPr>
          <p:spPr>
            <a:xfrm>
              <a:off x="6543936" y="1763703"/>
              <a:ext cx="1190171" cy="357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Acidification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Shape 3564"/>
            <p:cNvSpPr txBox="1"/>
            <p:nvPr/>
          </p:nvSpPr>
          <p:spPr>
            <a:xfrm>
              <a:off x="4910210" y="1048784"/>
              <a:ext cx="1633726" cy="357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ROOT GROWTH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565" name="Shape 3565"/>
            <p:cNvCxnSpPr/>
            <p:nvPr/>
          </p:nvCxnSpPr>
          <p:spPr>
            <a:xfrm rot="10800000">
              <a:off x="6240390" y="1362356"/>
              <a:ext cx="452369" cy="432802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3566" name="Shape 3566"/>
          <p:cNvSpPr/>
          <p:nvPr/>
        </p:nvSpPr>
        <p:spPr>
          <a:xfrm rot="8295162" flipH="1">
            <a:off x="6685209" y="2400820"/>
            <a:ext cx="1338633" cy="1310155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67" name="Shape 3567"/>
          <p:cNvGrpSpPr/>
          <p:nvPr/>
        </p:nvGrpSpPr>
        <p:grpSpPr>
          <a:xfrm>
            <a:off x="6171053" y="4037123"/>
            <a:ext cx="486438" cy="441035"/>
            <a:chOff x="1384252" y="3994085"/>
            <a:chExt cx="588513" cy="557512"/>
          </a:xfrm>
        </p:grpSpPr>
        <p:sp>
          <p:nvSpPr>
            <p:cNvPr id="3568" name="Shape 3568"/>
            <p:cNvSpPr/>
            <p:nvPr/>
          </p:nvSpPr>
          <p:spPr>
            <a:xfrm>
              <a:off x="1384252" y="3994085"/>
              <a:ext cx="548640" cy="548640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9FC3FF"/>
                </a:gs>
                <a:gs pos="35000">
                  <a:srgbClr val="BDD5FF"/>
                </a:gs>
                <a:gs pos="100000">
                  <a:srgbClr val="E4EE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Shape 3569"/>
            <p:cNvSpPr txBox="1"/>
            <p:nvPr/>
          </p:nvSpPr>
          <p:spPr>
            <a:xfrm>
              <a:off x="1384252" y="4220896"/>
              <a:ext cx="588513" cy="33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GEF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0" name="Shape 3570"/>
          <p:cNvSpPr/>
          <p:nvPr/>
        </p:nvSpPr>
        <p:spPr>
          <a:xfrm>
            <a:off x="7067040" y="4515329"/>
            <a:ext cx="1010881" cy="405029"/>
          </a:xfrm>
          <a:prstGeom prst="roundRect">
            <a:avLst>
              <a:gd name="adj" fmla="val 3275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PP2C (ABI2)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1" name="Shape 3571"/>
          <p:cNvGrpSpPr/>
          <p:nvPr/>
        </p:nvGrpSpPr>
        <p:grpSpPr>
          <a:xfrm>
            <a:off x="7181111" y="3618264"/>
            <a:ext cx="934241" cy="286739"/>
            <a:chOff x="5609237" y="5216238"/>
            <a:chExt cx="914400" cy="362466"/>
          </a:xfrm>
        </p:grpSpPr>
        <p:sp>
          <p:nvSpPr>
            <p:cNvPr id="3572" name="Shape 3572"/>
            <p:cNvSpPr/>
            <p:nvPr/>
          </p:nvSpPr>
          <p:spPr>
            <a:xfrm rot="5400000">
              <a:off x="5885205" y="4940271"/>
              <a:ext cx="362465" cy="914400"/>
            </a:xfrm>
            <a:prstGeom prst="ellipse">
              <a:avLst/>
            </a:prstGeom>
            <a:gradFill>
              <a:gsLst>
                <a:gs pos="0">
                  <a:srgbClr val="9FC3FF"/>
                </a:gs>
                <a:gs pos="35000">
                  <a:srgbClr val="BDD5FF"/>
                </a:gs>
                <a:gs pos="100000">
                  <a:srgbClr val="E4EE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Shape 3573"/>
            <p:cNvSpPr txBox="1"/>
            <p:nvPr/>
          </p:nvSpPr>
          <p:spPr>
            <a:xfrm>
              <a:off x="5699716" y="5216238"/>
              <a:ext cx="670376" cy="276999"/>
            </a:xfrm>
            <a:prstGeom prst="rect">
              <a:avLst/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SnRK2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4" name="Shape 3574"/>
          <p:cNvSpPr/>
          <p:nvPr/>
        </p:nvSpPr>
        <p:spPr>
          <a:xfrm>
            <a:off x="7179048" y="5471616"/>
            <a:ext cx="893057" cy="429117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PYR/PYL/RCAR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75" name="Shape 3575"/>
          <p:cNvCxnSpPr/>
          <p:nvPr/>
        </p:nvCxnSpPr>
        <p:spPr>
          <a:xfrm rot="10800000" flipH="1">
            <a:off x="7882652" y="3458092"/>
            <a:ext cx="158123" cy="18466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76" name="Shape 3576"/>
          <p:cNvCxnSpPr/>
          <p:nvPr/>
        </p:nvCxnSpPr>
        <p:spPr>
          <a:xfrm>
            <a:off x="7975282" y="3439344"/>
            <a:ext cx="96823" cy="84418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77" name="Shape 3577"/>
          <p:cNvGrpSpPr/>
          <p:nvPr/>
        </p:nvGrpSpPr>
        <p:grpSpPr>
          <a:xfrm rot="10800000" flipH="1">
            <a:off x="7493669" y="5087694"/>
            <a:ext cx="151160" cy="361681"/>
            <a:chOff x="7191947" y="4516585"/>
            <a:chExt cx="182880" cy="632170"/>
          </a:xfrm>
        </p:grpSpPr>
        <p:cxnSp>
          <p:nvCxnSpPr>
            <p:cNvPr id="3578" name="Shape 3578"/>
            <p:cNvCxnSpPr/>
            <p:nvPr/>
          </p:nvCxnSpPr>
          <p:spPr>
            <a:xfrm>
              <a:off x="7278443" y="4516585"/>
              <a:ext cx="0" cy="612229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79" name="Shape 3579"/>
            <p:cNvCxnSpPr/>
            <p:nvPr/>
          </p:nvCxnSpPr>
          <p:spPr>
            <a:xfrm rot="10800000">
              <a:off x="7191947" y="5148755"/>
              <a:ext cx="182880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3580" name="Shape 3580"/>
          <p:cNvCxnSpPr/>
          <p:nvPr/>
        </p:nvCxnSpPr>
        <p:spPr>
          <a:xfrm>
            <a:off x="8006800" y="3761633"/>
            <a:ext cx="344103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581" name="Shape 3581"/>
          <p:cNvSpPr txBox="1"/>
          <p:nvPr/>
        </p:nvSpPr>
        <p:spPr>
          <a:xfrm>
            <a:off x="8115352" y="3595719"/>
            <a:ext cx="9551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ABA Signaling</a:t>
            </a:r>
            <a:endParaRPr/>
          </a:p>
        </p:txBody>
      </p:sp>
      <p:grpSp>
        <p:nvGrpSpPr>
          <p:cNvPr id="3582" name="Shape 3582"/>
          <p:cNvGrpSpPr/>
          <p:nvPr/>
        </p:nvGrpSpPr>
        <p:grpSpPr>
          <a:xfrm>
            <a:off x="5740053" y="5611834"/>
            <a:ext cx="969678" cy="254237"/>
            <a:chOff x="8798678" y="5743954"/>
            <a:chExt cx="1173158" cy="321380"/>
          </a:xfrm>
        </p:grpSpPr>
        <p:sp>
          <p:nvSpPr>
            <p:cNvPr id="3583" name="Shape 3583"/>
            <p:cNvSpPr/>
            <p:nvPr/>
          </p:nvSpPr>
          <p:spPr>
            <a:xfrm>
              <a:off x="8798678" y="5882454"/>
              <a:ext cx="182880" cy="182880"/>
            </a:xfrm>
            <a:prstGeom prst="plus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Shape 3584"/>
            <p:cNvSpPr txBox="1"/>
            <p:nvPr/>
          </p:nvSpPr>
          <p:spPr>
            <a:xfrm>
              <a:off x="8970134" y="5743954"/>
              <a:ext cx="10017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ABA Hormone</a:t>
              </a:r>
              <a:endParaRPr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5" name="Shape 3585"/>
          <p:cNvGrpSpPr/>
          <p:nvPr/>
        </p:nvGrpSpPr>
        <p:grpSpPr>
          <a:xfrm>
            <a:off x="5833201" y="3657004"/>
            <a:ext cx="1052944" cy="718506"/>
            <a:chOff x="3347162" y="3311741"/>
            <a:chExt cx="1696781" cy="1157847"/>
          </a:xfrm>
        </p:grpSpPr>
        <p:cxnSp>
          <p:nvCxnSpPr>
            <p:cNvPr id="3586" name="Shape 3586"/>
            <p:cNvCxnSpPr/>
            <p:nvPr/>
          </p:nvCxnSpPr>
          <p:spPr>
            <a:xfrm>
              <a:off x="3347162" y="3534793"/>
              <a:ext cx="400791" cy="154011"/>
            </a:xfrm>
            <a:prstGeom prst="straightConnector1">
              <a:avLst/>
            </a:prstGeom>
            <a:noFill/>
            <a:ln w="5715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3587" name="Shape 3587"/>
            <p:cNvGrpSpPr/>
            <p:nvPr/>
          </p:nvGrpSpPr>
          <p:grpSpPr>
            <a:xfrm>
              <a:off x="3529361" y="3360550"/>
              <a:ext cx="949157" cy="920372"/>
              <a:chOff x="5231754" y="3514704"/>
              <a:chExt cx="949157" cy="920372"/>
            </a:xfrm>
          </p:grpSpPr>
          <p:sp>
            <p:nvSpPr>
              <p:cNvPr id="3588" name="Shape 3588"/>
              <p:cNvSpPr/>
              <p:nvPr/>
            </p:nvSpPr>
            <p:spPr>
              <a:xfrm rot="8425885">
                <a:off x="5506233" y="3607942"/>
                <a:ext cx="457200" cy="4572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97B853"/>
                </a:solidFill>
                <a:prstDash val="solid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89" name="Shape 3589"/>
              <p:cNvGrpSpPr/>
              <p:nvPr/>
            </p:nvGrpSpPr>
            <p:grpSpPr>
              <a:xfrm>
                <a:off x="5231754" y="3782689"/>
                <a:ext cx="949157" cy="652387"/>
                <a:chOff x="5231754" y="3782689"/>
                <a:chExt cx="949157" cy="652387"/>
              </a:xfrm>
            </p:grpSpPr>
            <p:sp>
              <p:nvSpPr>
                <p:cNvPr id="3590" name="Shape 3590"/>
                <p:cNvSpPr/>
                <p:nvPr/>
              </p:nvSpPr>
              <p:spPr>
                <a:xfrm rot="5400000">
                  <a:off x="5507721" y="3796644"/>
                  <a:ext cx="362465" cy="914400"/>
                </a:xfrm>
                <a:prstGeom prst="ellipse">
                  <a:avLst/>
                </a:prstGeom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1" name="Shape 3591"/>
                <p:cNvSpPr/>
                <p:nvPr/>
              </p:nvSpPr>
              <p:spPr>
                <a:xfrm rot="5400000">
                  <a:off x="5421223" y="3888028"/>
                  <a:ext cx="172995" cy="189470"/>
                </a:xfrm>
                <a:prstGeom prst="ellipse">
                  <a:avLst/>
                </a:prstGeom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2" name="Shape 3592"/>
                <p:cNvSpPr/>
                <p:nvPr/>
              </p:nvSpPr>
              <p:spPr>
                <a:xfrm rot="5400000">
                  <a:off x="5848432" y="3895818"/>
                  <a:ext cx="172995" cy="189470"/>
                </a:xfrm>
                <a:prstGeom prst="ellipse">
                  <a:avLst/>
                </a:prstGeom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3" name="Shape 3593"/>
                <p:cNvSpPr/>
                <p:nvPr/>
              </p:nvSpPr>
              <p:spPr>
                <a:xfrm rot="-2316725">
                  <a:off x="5480533" y="3875371"/>
                  <a:ext cx="457200" cy="4572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rgbClr val="97B853"/>
                  </a:solidFill>
                  <a:prstDash val="solid"/>
                  <a:round/>
                  <a:headEnd type="none" w="sm" len="sm"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4" name="Shape 3594"/>
                <p:cNvSpPr txBox="1"/>
                <p:nvPr/>
              </p:nvSpPr>
              <p:spPr>
                <a:xfrm>
                  <a:off x="5288755" y="4069261"/>
                  <a:ext cx="892155" cy="3471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40000" dist="20000" dir="5400000" rotWithShape="0">
                    <a:srgbClr val="000000">
                      <a:alpha val="37647"/>
                    </a:srgbClr>
                  </a:outerShdw>
                </a:effectLst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ROP11</a:t>
                  </a:r>
                  <a:endParaRPr sz="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cxnSp>
          <p:nvCxnSpPr>
            <p:cNvPr id="3595" name="Shape 3595"/>
            <p:cNvCxnSpPr/>
            <p:nvPr/>
          </p:nvCxnSpPr>
          <p:spPr>
            <a:xfrm rot="10800000" flipH="1">
              <a:off x="4362192" y="3311741"/>
              <a:ext cx="234327" cy="363194"/>
            </a:xfrm>
            <a:prstGeom prst="straightConnector1">
              <a:avLst/>
            </a:prstGeom>
            <a:noFill/>
            <a:ln w="5715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596" name="Shape 3596"/>
            <p:cNvCxnSpPr/>
            <p:nvPr/>
          </p:nvCxnSpPr>
          <p:spPr>
            <a:xfrm>
              <a:off x="4542857" y="4229493"/>
              <a:ext cx="501086" cy="240095"/>
            </a:xfrm>
            <a:prstGeom prst="straightConnector1">
              <a:avLst/>
            </a:prstGeom>
            <a:noFill/>
            <a:ln w="57150" cap="flat" cmpd="sng">
              <a:solidFill>
                <a:srgbClr val="00B05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597" name="Shape 3597"/>
          <p:cNvGrpSpPr/>
          <p:nvPr/>
        </p:nvGrpSpPr>
        <p:grpSpPr>
          <a:xfrm>
            <a:off x="4773808" y="2163702"/>
            <a:ext cx="2272474" cy="2952211"/>
            <a:chOff x="4314167" y="1764628"/>
            <a:chExt cx="3672944" cy="3849966"/>
          </a:xfrm>
        </p:grpSpPr>
        <p:sp>
          <p:nvSpPr>
            <p:cNvPr id="3598" name="Shape 3598"/>
            <p:cNvSpPr/>
            <p:nvPr/>
          </p:nvSpPr>
          <p:spPr>
            <a:xfrm rot="8313561">
              <a:off x="5322254" y="1853105"/>
              <a:ext cx="1656770" cy="3673012"/>
            </a:xfrm>
            <a:prstGeom prst="arc">
              <a:avLst>
                <a:gd name="adj1" fmla="val 16200000"/>
                <a:gd name="adj2" fmla="val 20808754"/>
              </a:avLst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99" name="Shape 3599"/>
            <p:cNvCxnSpPr/>
            <p:nvPr/>
          </p:nvCxnSpPr>
          <p:spPr>
            <a:xfrm flipH="1">
              <a:off x="5425358" y="4233806"/>
              <a:ext cx="402700" cy="2633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600" name="Shape 3600"/>
          <p:cNvGrpSpPr/>
          <p:nvPr/>
        </p:nvGrpSpPr>
        <p:grpSpPr>
          <a:xfrm rot="10800000" flipH="1">
            <a:off x="7493669" y="3976113"/>
            <a:ext cx="151160" cy="361681"/>
            <a:chOff x="7191947" y="4516585"/>
            <a:chExt cx="182880" cy="632170"/>
          </a:xfrm>
        </p:grpSpPr>
        <p:cxnSp>
          <p:nvCxnSpPr>
            <p:cNvPr id="3601" name="Shape 3601"/>
            <p:cNvCxnSpPr/>
            <p:nvPr/>
          </p:nvCxnSpPr>
          <p:spPr>
            <a:xfrm>
              <a:off x="7278443" y="4516585"/>
              <a:ext cx="0" cy="612229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02" name="Shape 3602"/>
            <p:cNvCxnSpPr/>
            <p:nvPr/>
          </p:nvCxnSpPr>
          <p:spPr>
            <a:xfrm rot="10800000">
              <a:off x="7191947" y="5148755"/>
              <a:ext cx="182880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3603" name="Shape 3603"/>
          <p:cNvCxnSpPr/>
          <p:nvPr/>
        </p:nvCxnSpPr>
        <p:spPr>
          <a:xfrm rot="10800000" flipH="1">
            <a:off x="5833201" y="3096686"/>
            <a:ext cx="2049451" cy="36140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604" name="Shape 3604"/>
          <p:cNvCxnSpPr/>
          <p:nvPr/>
        </p:nvCxnSpPr>
        <p:spPr>
          <a:xfrm>
            <a:off x="7856578" y="3025576"/>
            <a:ext cx="28252" cy="175527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5" name="Shape 3605"/>
          <p:cNvCxnSpPr>
            <a:endCxn id="3574" idx="1"/>
          </p:cNvCxnSpPr>
          <p:nvPr/>
        </p:nvCxnSpPr>
        <p:spPr>
          <a:xfrm rot="10800000" flipH="1">
            <a:off x="6458148" y="5686175"/>
            <a:ext cx="720900" cy="459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606" name="Shape 3606"/>
          <p:cNvCxnSpPr/>
          <p:nvPr/>
        </p:nvCxnSpPr>
        <p:spPr>
          <a:xfrm>
            <a:off x="5095798" y="2203168"/>
            <a:ext cx="383700" cy="5304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607" name="Shape 3607"/>
          <p:cNvSpPr/>
          <p:nvPr/>
        </p:nvSpPr>
        <p:spPr>
          <a:xfrm>
            <a:off x="2403474" y="6256019"/>
            <a:ext cx="205537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(Whitford, Fernandez et al. 2012)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8" name="Shape 3608"/>
          <p:cNvSpPr/>
          <p:nvPr/>
        </p:nvSpPr>
        <p:spPr>
          <a:xfrm>
            <a:off x="7619129" y="6244467"/>
            <a:ext cx="14302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(Chen, Yu et al. 2016)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" name="Shape 3614"/>
          <p:cNvSpPr txBox="1">
            <a:spLocks noGrp="1"/>
          </p:cNvSpPr>
          <p:nvPr>
            <p:ph type="title"/>
          </p:nvPr>
        </p:nvSpPr>
        <p:spPr>
          <a:xfrm>
            <a:off x="0" y="106426"/>
            <a:ext cx="9144000" cy="83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sym typeface="Arial"/>
              </a:rPr>
              <a:t>Are there other types of post-translational modifications not yet observed in plants?</a:t>
            </a:r>
            <a:endParaRPr sz="2800" dirty="0"/>
          </a:p>
        </p:txBody>
      </p:sp>
      <p:sp>
        <p:nvSpPr>
          <p:cNvPr id="3615" name="Shape 3615"/>
          <p:cNvSpPr txBox="1"/>
          <p:nvPr/>
        </p:nvSpPr>
        <p:spPr>
          <a:xfrm>
            <a:off x="275703" y="5439260"/>
            <a:ext cx="86003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Screening of mutant libraries or genome wide CRISPR-Cas9 based screen to look for new enzymes controlling post translational modifications</a:t>
            </a:r>
            <a:endParaRPr/>
          </a:p>
        </p:txBody>
      </p:sp>
      <p:sp>
        <p:nvSpPr>
          <p:cNvPr id="3616" name="Shape 3616"/>
          <p:cNvSpPr txBox="1"/>
          <p:nvPr/>
        </p:nvSpPr>
        <p:spPr>
          <a:xfrm>
            <a:off x="2517004" y="6126480"/>
            <a:ext cx="662699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See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G. (2012). Post-translational modifications of natural antimicrobial peptides and strategies for peptide engineering. Curr.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Biotechnol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72-79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17" name="Shape 3617"/>
          <p:cNvSpPr txBox="1"/>
          <p:nvPr/>
        </p:nvSpPr>
        <p:spPr>
          <a:xfrm>
            <a:off x="1723303" y="1213830"/>
            <a:ext cx="1244184" cy="3385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Acetylation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8" name="Shape 3618"/>
          <p:cNvSpPr txBox="1"/>
          <p:nvPr/>
        </p:nvSpPr>
        <p:spPr>
          <a:xfrm>
            <a:off x="5248396" y="1539058"/>
            <a:ext cx="1407769" cy="3385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Halogenation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9" name="Shape 3619"/>
          <p:cNvSpPr txBox="1"/>
          <p:nvPr/>
        </p:nvSpPr>
        <p:spPr>
          <a:xfrm>
            <a:off x="1988408" y="2480737"/>
            <a:ext cx="1673018" cy="3385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Phosphorylation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0" name="Shape 3620"/>
          <p:cNvSpPr txBox="1"/>
          <p:nvPr/>
        </p:nvSpPr>
        <p:spPr>
          <a:xfrm>
            <a:off x="4997911" y="2800013"/>
            <a:ext cx="1415524" cy="3385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Glycosylation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1" name="Shape 3621"/>
          <p:cNvSpPr txBox="1"/>
          <p:nvPr/>
        </p:nvSpPr>
        <p:spPr>
          <a:xfrm>
            <a:off x="1038850" y="3645537"/>
            <a:ext cx="1166220" cy="3385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Amidation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2" name="Shape 3622"/>
          <p:cNvSpPr txBox="1"/>
          <p:nvPr/>
        </p:nvSpPr>
        <p:spPr>
          <a:xfrm>
            <a:off x="6413435" y="3651324"/>
            <a:ext cx="1756415" cy="5847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Thioether bridge formation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3" name="Shape 3623"/>
          <p:cNvSpPr txBox="1"/>
          <p:nvPr/>
        </p:nvSpPr>
        <p:spPr>
          <a:xfrm>
            <a:off x="2772878" y="4610967"/>
            <a:ext cx="1490118" cy="3385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Cyclization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24" name="Shape 3624"/>
          <p:cNvCxnSpPr/>
          <p:nvPr/>
        </p:nvCxnSpPr>
        <p:spPr>
          <a:xfrm>
            <a:off x="4596058" y="4242136"/>
            <a:ext cx="0" cy="115763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3625" name="Shape 3625"/>
          <p:cNvSpPr txBox="1"/>
          <p:nvPr/>
        </p:nvSpPr>
        <p:spPr>
          <a:xfrm>
            <a:off x="4514850" y="4559343"/>
            <a:ext cx="37971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 Reverse Genetic screens on Pathway Enzymes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6" name="Shape 36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7487" y="939862"/>
            <a:ext cx="1460132" cy="1168106"/>
          </a:xfrm>
          <a:prstGeom prst="rect">
            <a:avLst/>
          </a:prstGeom>
          <a:noFill/>
          <a:ln>
            <a:noFill/>
          </a:ln>
        </p:spPr>
      </p:pic>
      <p:sp>
        <p:nvSpPr>
          <p:cNvPr id="3627" name="Shape 3627"/>
          <p:cNvSpPr txBox="1"/>
          <p:nvPr/>
        </p:nvSpPr>
        <p:spPr>
          <a:xfrm>
            <a:off x="6813579" y="1415947"/>
            <a:ext cx="178221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</a:t>
            </a:r>
            <a:r>
              <a:rPr lang="en-US" sz="32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Br</a:t>
            </a:r>
            <a:r>
              <a:rPr lang="en-US" sz="32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200" b="1" baseline="30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8" name="Shape 36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798" y="1962107"/>
            <a:ext cx="1397022" cy="123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9" name="Shape 36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6606" y="3206404"/>
            <a:ext cx="1595683" cy="123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0" name="Shape 363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667" y="2168408"/>
            <a:ext cx="2392385" cy="122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Shape 3636"/>
          <p:cNvSpPr txBox="1"/>
          <p:nvPr/>
        </p:nvSpPr>
        <p:spPr>
          <a:xfrm>
            <a:off x="0" y="22440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/>
              <a:t>Can more than one peptide-receptor combination trigger a signaling cascade?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282" y="1066800"/>
            <a:ext cx="8962706" cy="5261049"/>
            <a:chOff x="69282" y="1066800"/>
            <a:chExt cx="8962706" cy="5261049"/>
          </a:xfrm>
        </p:grpSpPr>
        <p:cxnSp>
          <p:nvCxnSpPr>
            <p:cNvPr id="3635" name="Shape 3635"/>
            <p:cNvCxnSpPr/>
            <p:nvPr/>
          </p:nvCxnSpPr>
          <p:spPr>
            <a:xfrm>
              <a:off x="469557" y="2953794"/>
              <a:ext cx="3678931" cy="44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637" name="Shape 3637"/>
            <p:cNvSpPr/>
            <p:nvPr/>
          </p:nvSpPr>
          <p:spPr>
            <a:xfrm>
              <a:off x="4667091" y="1066802"/>
              <a:ext cx="4278264" cy="341102"/>
            </a:xfrm>
            <a:prstGeom prst="rect">
              <a:avLst/>
            </a:prstGeom>
            <a:solidFill>
              <a:srgbClr val="E5D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8" name="Shape 3638"/>
            <p:cNvSpPr/>
            <p:nvPr/>
          </p:nvSpPr>
          <p:spPr>
            <a:xfrm>
              <a:off x="4667813" y="1066800"/>
              <a:ext cx="4277542" cy="5261049"/>
            </a:xfrm>
            <a:prstGeom prst="rect">
              <a:avLst/>
            </a:prstGeom>
            <a:noFill/>
            <a:ln w="19050" cap="flat" cmpd="sng">
              <a:solidFill>
                <a:srgbClr val="3F31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9" name="Shape 3639"/>
            <p:cNvSpPr txBox="1"/>
            <p:nvPr/>
          </p:nvSpPr>
          <p:spPr>
            <a:xfrm>
              <a:off x="4586828" y="1066802"/>
              <a:ext cx="4445160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single receptor recognizes multiple peptides</a:t>
              </a:r>
              <a:endParaRPr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Shape 3640"/>
            <p:cNvSpPr/>
            <p:nvPr/>
          </p:nvSpPr>
          <p:spPr>
            <a:xfrm>
              <a:off x="221931" y="1066802"/>
              <a:ext cx="4278264" cy="332476"/>
            </a:xfrm>
            <a:prstGeom prst="rect">
              <a:avLst/>
            </a:prstGeom>
            <a:solidFill>
              <a:srgbClr val="DAEEF3"/>
            </a:solidFill>
            <a:ln w="25400" cap="flat" cmpd="sng">
              <a:solidFill>
                <a:srgbClr val="DAEE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1" name="Shape 3641"/>
            <p:cNvSpPr/>
            <p:nvPr/>
          </p:nvSpPr>
          <p:spPr>
            <a:xfrm>
              <a:off x="221930" y="1066801"/>
              <a:ext cx="4278264" cy="5252423"/>
            </a:xfrm>
            <a:prstGeom prst="rect">
              <a:avLst/>
            </a:prstGeom>
            <a:noFill/>
            <a:ln w="19050" cap="flat" cmpd="sng">
              <a:solidFill>
                <a:srgbClr val="205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2" name="Shape 3642"/>
            <p:cNvSpPr txBox="1"/>
            <p:nvPr/>
          </p:nvSpPr>
          <p:spPr>
            <a:xfrm>
              <a:off x="69282" y="1079498"/>
              <a:ext cx="4591683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Multiple receptors recognize the same peptide</a:t>
              </a:r>
              <a:endParaRPr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Shape 3643"/>
            <p:cNvSpPr txBox="1"/>
            <p:nvPr/>
          </p:nvSpPr>
          <p:spPr>
            <a:xfrm>
              <a:off x="4727127" y="1483243"/>
              <a:ext cx="151550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Lotus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CLE-RS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Shape 3644"/>
            <p:cNvSpPr txBox="1"/>
            <p:nvPr/>
          </p:nvSpPr>
          <p:spPr>
            <a:xfrm>
              <a:off x="7115189" y="1483243"/>
              <a:ext cx="166799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Lotus</a:t>
              </a: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CLE-RS2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Shape 3645"/>
            <p:cNvSpPr txBox="1"/>
            <p:nvPr/>
          </p:nvSpPr>
          <p:spPr>
            <a:xfrm>
              <a:off x="5826623" y="2632203"/>
              <a:ext cx="10527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HAR1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Shape 3646"/>
            <p:cNvSpPr txBox="1"/>
            <p:nvPr/>
          </p:nvSpPr>
          <p:spPr>
            <a:xfrm>
              <a:off x="5102883" y="4067264"/>
              <a:ext cx="38857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Autoregulation of nodule number</a:t>
              </a:r>
              <a:endParaRPr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Shape 3647"/>
            <p:cNvSpPr txBox="1"/>
            <p:nvPr/>
          </p:nvSpPr>
          <p:spPr>
            <a:xfrm>
              <a:off x="4951172" y="4488235"/>
              <a:ext cx="3710102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CLE- Root Signal 1 (CLE-RS1) and CLE-RS2 peptides are recognized by HYPERNODULATION ABERRANT ROOT FORMATION 1 (HAR1) an LRR receptor like kinase in </a:t>
              </a:r>
              <a:r>
                <a:rPr lang="en-US" sz="1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Lotus japonicus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Both peptides control the total nodule number in response to the nitrogen requirements of the plant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Shape 3648"/>
            <p:cNvSpPr/>
            <p:nvPr/>
          </p:nvSpPr>
          <p:spPr>
            <a:xfrm>
              <a:off x="6178903" y="1536844"/>
              <a:ext cx="231351" cy="231351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9" name="Shape 3649"/>
            <p:cNvSpPr/>
            <p:nvPr/>
          </p:nvSpPr>
          <p:spPr>
            <a:xfrm>
              <a:off x="6930102" y="1538481"/>
              <a:ext cx="231351" cy="231351"/>
            </a:xfrm>
            <a:prstGeom prst="ellipse">
              <a:avLst/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50" name="Shape 3650"/>
            <p:cNvCxnSpPr/>
            <p:nvPr/>
          </p:nvCxnSpPr>
          <p:spPr>
            <a:xfrm>
              <a:off x="6242635" y="2969836"/>
              <a:ext cx="872554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51" name="Shape 3651"/>
            <p:cNvCxnSpPr/>
            <p:nvPr/>
          </p:nvCxnSpPr>
          <p:spPr>
            <a:xfrm>
              <a:off x="6353021" y="1911722"/>
              <a:ext cx="250430" cy="42507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52" name="Shape 3652"/>
            <p:cNvCxnSpPr/>
            <p:nvPr/>
          </p:nvCxnSpPr>
          <p:spPr>
            <a:xfrm flipH="1">
              <a:off x="6713513" y="1904407"/>
              <a:ext cx="251190" cy="429491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653" name="Shape 3653"/>
            <p:cNvSpPr/>
            <p:nvPr/>
          </p:nvSpPr>
          <p:spPr>
            <a:xfrm>
              <a:off x="6558148" y="2548947"/>
              <a:ext cx="228620" cy="708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4" name="Shape 3654"/>
            <p:cNvSpPr txBox="1"/>
            <p:nvPr/>
          </p:nvSpPr>
          <p:spPr>
            <a:xfrm>
              <a:off x="7012349" y="2831336"/>
              <a:ext cx="166475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Plasma membrane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55" name="Shape 3655"/>
            <p:cNvCxnSpPr/>
            <p:nvPr/>
          </p:nvCxnSpPr>
          <p:spPr>
            <a:xfrm>
              <a:off x="6678912" y="3340163"/>
              <a:ext cx="0" cy="7265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656" name="Shape 3656"/>
            <p:cNvSpPr/>
            <p:nvPr/>
          </p:nvSpPr>
          <p:spPr>
            <a:xfrm>
              <a:off x="741145" y="2410415"/>
              <a:ext cx="250257" cy="10876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7" name="Shape 3657"/>
            <p:cNvSpPr/>
            <p:nvPr/>
          </p:nvSpPr>
          <p:spPr>
            <a:xfrm>
              <a:off x="1438364" y="2410415"/>
              <a:ext cx="250257" cy="10876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8" name="Shape 3658"/>
            <p:cNvSpPr/>
            <p:nvPr/>
          </p:nvSpPr>
          <p:spPr>
            <a:xfrm>
              <a:off x="2137361" y="2410415"/>
              <a:ext cx="250257" cy="10876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9" name="Shape 3659"/>
            <p:cNvSpPr/>
            <p:nvPr/>
          </p:nvSpPr>
          <p:spPr>
            <a:xfrm>
              <a:off x="2931994" y="2410415"/>
              <a:ext cx="250257" cy="10876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0" name="Shape 3660"/>
            <p:cNvSpPr/>
            <p:nvPr/>
          </p:nvSpPr>
          <p:spPr>
            <a:xfrm>
              <a:off x="3680692" y="2410415"/>
              <a:ext cx="250257" cy="108765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1" name="Shape 3661"/>
            <p:cNvSpPr/>
            <p:nvPr/>
          </p:nvSpPr>
          <p:spPr>
            <a:xfrm>
              <a:off x="1572945" y="1635237"/>
              <a:ext cx="231351" cy="231351"/>
            </a:xfrm>
            <a:prstGeom prst="ellipse">
              <a:avLst/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2" name="Shape 3662"/>
            <p:cNvSpPr/>
            <p:nvPr/>
          </p:nvSpPr>
          <p:spPr>
            <a:xfrm>
              <a:off x="1725345" y="1787637"/>
              <a:ext cx="144395" cy="144395"/>
            </a:xfrm>
            <a:prstGeom prst="ellipse">
              <a:avLst/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3" name="Shape 3663"/>
            <p:cNvSpPr txBox="1"/>
            <p:nvPr/>
          </p:nvSpPr>
          <p:spPr>
            <a:xfrm>
              <a:off x="228996" y="1417849"/>
              <a:ext cx="14666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RGF1/GLV6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Shape 3664"/>
            <p:cNvSpPr txBox="1"/>
            <p:nvPr/>
          </p:nvSpPr>
          <p:spPr>
            <a:xfrm>
              <a:off x="1797542" y="1750912"/>
              <a:ext cx="5961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</a:t>
              </a:r>
              <a:r>
                <a:rPr lang="en-US" sz="1200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2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Shape 3665"/>
            <p:cNvSpPr txBox="1"/>
            <p:nvPr/>
          </p:nvSpPr>
          <p:spPr>
            <a:xfrm>
              <a:off x="461950" y="3566091"/>
              <a:ext cx="14666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RGFR1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Shape 3666"/>
            <p:cNvSpPr txBox="1"/>
            <p:nvPr/>
          </p:nvSpPr>
          <p:spPr>
            <a:xfrm>
              <a:off x="1185641" y="3566091"/>
              <a:ext cx="14666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RGFR2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Shape 3667"/>
            <p:cNvSpPr txBox="1"/>
            <p:nvPr/>
          </p:nvSpPr>
          <p:spPr>
            <a:xfrm>
              <a:off x="1929722" y="3566091"/>
              <a:ext cx="14666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RGFR3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Shape 3668"/>
            <p:cNvSpPr txBox="1"/>
            <p:nvPr/>
          </p:nvSpPr>
          <p:spPr>
            <a:xfrm>
              <a:off x="2703919" y="3569115"/>
              <a:ext cx="8007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RGFR4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Shape 3669"/>
            <p:cNvSpPr txBox="1"/>
            <p:nvPr/>
          </p:nvSpPr>
          <p:spPr>
            <a:xfrm>
              <a:off x="3415142" y="3563513"/>
              <a:ext cx="14666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RGFR5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70" name="Shape 3670"/>
            <p:cNvCxnSpPr/>
            <p:nvPr/>
          </p:nvCxnSpPr>
          <p:spPr>
            <a:xfrm flipH="1">
              <a:off x="1560029" y="1928040"/>
              <a:ext cx="68982" cy="40585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1" name="Shape 3671"/>
            <p:cNvCxnSpPr/>
            <p:nvPr/>
          </p:nvCxnSpPr>
          <p:spPr>
            <a:xfrm flipH="1">
              <a:off x="856489" y="1904407"/>
              <a:ext cx="632951" cy="41553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2" name="Shape 3672"/>
            <p:cNvCxnSpPr/>
            <p:nvPr/>
          </p:nvCxnSpPr>
          <p:spPr>
            <a:xfrm>
              <a:off x="1868683" y="1974153"/>
              <a:ext cx="393806" cy="34578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3" name="Shape 3673"/>
            <p:cNvCxnSpPr/>
            <p:nvPr/>
          </p:nvCxnSpPr>
          <p:spPr>
            <a:xfrm>
              <a:off x="2292283" y="1868762"/>
              <a:ext cx="737828" cy="40970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4" name="Shape 3674"/>
            <p:cNvCxnSpPr/>
            <p:nvPr/>
          </p:nvCxnSpPr>
          <p:spPr>
            <a:xfrm>
              <a:off x="2627277" y="1859834"/>
              <a:ext cx="1103384" cy="42809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5" name="Shape 3675"/>
            <p:cNvCxnSpPr/>
            <p:nvPr/>
          </p:nvCxnSpPr>
          <p:spPr>
            <a:xfrm>
              <a:off x="856489" y="3873868"/>
              <a:ext cx="0" cy="7265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6" name="Shape 3676"/>
            <p:cNvCxnSpPr/>
            <p:nvPr/>
          </p:nvCxnSpPr>
          <p:spPr>
            <a:xfrm>
              <a:off x="1557404" y="3873868"/>
              <a:ext cx="0" cy="7265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7" name="Shape 3677"/>
            <p:cNvCxnSpPr/>
            <p:nvPr/>
          </p:nvCxnSpPr>
          <p:spPr>
            <a:xfrm>
              <a:off x="2277521" y="3873868"/>
              <a:ext cx="0" cy="7265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8" name="Shape 3678"/>
            <p:cNvCxnSpPr/>
            <p:nvPr/>
          </p:nvCxnSpPr>
          <p:spPr>
            <a:xfrm>
              <a:off x="3057122" y="3873868"/>
              <a:ext cx="0" cy="7265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679" name="Shape 3679"/>
            <p:cNvCxnSpPr/>
            <p:nvPr/>
          </p:nvCxnSpPr>
          <p:spPr>
            <a:xfrm>
              <a:off x="3805820" y="3873868"/>
              <a:ext cx="0" cy="726577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680" name="Shape 3680"/>
            <p:cNvSpPr txBox="1"/>
            <p:nvPr/>
          </p:nvSpPr>
          <p:spPr>
            <a:xfrm>
              <a:off x="431526" y="4595958"/>
              <a:ext cx="388578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Regulation of root meristem size and root growth</a:t>
              </a:r>
              <a:endParaRPr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Shape 3681"/>
            <p:cNvSpPr txBox="1"/>
            <p:nvPr/>
          </p:nvSpPr>
          <p:spPr>
            <a:xfrm>
              <a:off x="327260" y="5232862"/>
              <a:ext cx="404210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Sulfated RGF1 is recognized by the R-x-G-G motif of each of the five receptors </a:t>
              </a:r>
              <a:r>
                <a:rPr lang="en-US" sz="1200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OOT MERISTEM </a:t>
              </a:r>
              <a:r>
                <a:rPr lang="en-US" sz="1200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ROWTH </a:t>
              </a:r>
              <a:r>
                <a:rPr lang="en-US" sz="1200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ACTOR </a:t>
              </a:r>
              <a:r>
                <a:rPr lang="en-US" sz="1200" u="sng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ECEPTOR (RGFR1-5) in complex with SERK1 as co-receptor. </a:t>
              </a:r>
              <a:endParaRPr dirty="0"/>
            </a:p>
          </p:txBody>
        </p:sp>
        <p:sp>
          <p:nvSpPr>
            <p:cNvPr id="3682" name="Shape 3682"/>
            <p:cNvSpPr txBox="1"/>
            <p:nvPr/>
          </p:nvSpPr>
          <p:spPr>
            <a:xfrm>
              <a:off x="228996" y="5987804"/>
              <a:ext cx="4332244" cy="331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See Song, W., et al. (2016). Signature motif-guided identification of receptors for peptide hormones essential for root meristem growth. Cell Res 26:</a:t>
              </a:r>
              <a:r>
                <a:rPr 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674-685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83" name="Shape 3683"/>
            <p:cNvSpPr txBox="1"/>
            <p:nvPr/>
          </p:nvSpPr>
          <p:spPr>
            <a:xfrm>
              <a:off x="4678678" y="6006462"/>
              <a:ext cx="4320859" cy="3127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See Okamoto, S., et al. (2013). Root-derived CLE </a:t>
              </a:r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glycopeptides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control nodulation by direct binding to HAR1 receptor kinase. Nat </a:t>
              </a:r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4:</a:t>
              </a:r>
              <a:r>
                <a:rPr lang="en-US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2191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" name="Shape 3689"/>
          <p:cNvSpPr txBox="1"/>
          <p:nvPr/>
        </p:nvSpPr>
        <p:spPr>
          <a:xfrm>
            <a:off x="75456" y="67925"/>
            <a:ext cx="9143999" cy="61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What are the peptide hormone transporters?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90" name="Shape 3690"/>
          <p:cNvGrpSpPr/>
          <p:nvPr/>
        </p:nvGrpSpPr>
        <p:grpSpPr>
          <a:xfrm>
            <a:off x="4583642" y="872905"/>
            <a:ext cx="4445160" cy="5448692"/>
            <a:chOff x="134087" y="690145"/>
            <a:chExt cx="4445160" cy="5448692"/>
          </a:xfrm>
        </p:grpSpPr>
        <p:sp>
          <p:nvSpPr>
            <p:cNvPr id="3691" name="Shape 3691"/>
            <p:cNvSpPr/>
            <p:nvPr/>
          </p:nvSpPr>
          <p:spPr>
            <a:xfrm>
              <a:off x="217536" y="690145"/>
              <a:ext cx="4278264" cy="528746"/>
            </a:xfrm>
            <a:prstGeom prst="rect">
              <a:avLst/>
            </a:prstGeom>
            <a:solidFill>
              <a:srgbClr val="E5D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2" name="Shape 3692"/>
            <p:cNvSpPr/>
            <p:nvPr/>
          </p:nvSpPr>
          <p:spPr>
            <a:xfrm>
              <a:off x="218258" y="690771"/>
              <a:ext cx="4277542" cy="5448066"/>
            </a:xfrm>
            <a:prstGeom prst="rect">
              <a:avLst/>
            </a:prstGeom>
            <a:noFill/>
            <a:ln w="19050" cap="flat" cmpd="sng">
              <a:solidFill>
                <a:srgbClr val="3F315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3" name="Shape 3693"/>
            <p:cNvSpPr txBox="1"/>
            <p:nvPr/>
          </p:nvSpPr>
          <p:spPr>
            <a:xfrm>
              <a:off x="134087" y="757727"/>
              <a:ext cx="44451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Plant peptide transporter families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Shape 3694"/>
            <p:cNvSpPr txBox="1"/>
            <p:nvPr/>
          </p:nvSpPr>
          <p:spPr>
            <a:xfrm>
              <a:off x="337459" y="1275801"/>
              <a:ext cx="407208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Xylem-to-phloem transfer requires active loading</a:t>
              </a:r>
              <a:endParaRPr dirty="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28600" marR="0" lvl="0" indent="-2286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AutoNum type="arabicPeriod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ATP Binding Cassette Transporter family (ABC)</a:t>
              </a:r>
              <a:endParaRPr dirty="0"/>
            </a:p>
            <a:p>
              <a:pPr marL="228600" marR="0" lvl="0" indent="-2286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AutoNum type="arabicPeriod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Peptide Transporter Family (PTR)</a:t>
              </a:r>
              <a:endParaRPr dirty="0"/>
            </a:p>
            <a:p>
              <a:pPr marL="228600" marR="0" lvl="0" indent="-22860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AutoNum type="arabicPeriod"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Oligopeptide Transporter Family (OPT)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Shape 3695"/>
            <p:cNvSpPr txBox="1"/>
            <p:nvPr/>
          </p:nvSpPr>
          <p:spPr>
            <a:xfrm>
              <a:off x="315609" y="5102099"/>
              <a:ext cx="410574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 thaliana OLIGOPEPTIDE TRANSPORTER 1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promoterAtOPT1-GUS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fusion indicates active peptide transport during the fertilization process.  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96" name="Shape 3696"/>
            <p:cNvGrpSpPr/>
            <p:nvPr/>
          </p:nvGrpSpPr>
          <p:grpSpPr>
            <a:xfrm>
              <a:off x="210639" y="2459319"/>
              <a:ext cx="4360989" cy="2650718"/>
              <a:chOff x="211010" y="2291415"/>
              <a:chExt cx="4360989" cy="2650718"/>
            </a:xfrm>
          </p:grpSpPr>
          <p:pic>
            <p:nvPicPr>
              <p:cNvPr id="3697" name="Shape 3697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4564" y="2291415"/>
                <a:ext cx="4160030" cy="20492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98" name="Shape 3698"/>
              <p:cNvSpPr/>
              <p:nvPr/>
            </p:nvSpPr>
            <p:spPr>
              <a:xfrm>
                <a:off x="211010" y="4330511"/>
                <a:ext cx="123944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 Cleared silique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Shape 3699"/>
              <p:cNvSpPr/>
              <p:nvPr/>
            </p:nvSpPr>
            <p:spPr>
              <a:xfrm>
                <a:off x="1475505" y="4330511"/>
                <a:ext cx="134524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Stigma and Style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Shape 3700"/>
              <p:cNvSpPr/>
              <p:nvPr/>
            </p:nvSpPr>
            <p:spPr>
              <a:xfrm>
                <a:off x="2785212" y="4295802"/>
                <a:ext cx="178678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rgbClr val="333333"/>
                    </a:solidFill>
                    <a:latin typeface="Arial"/>
                    <a:ea typeface="Arial"/>
                    <a:cs typeface="Arial"/>
                    <a:sym typeface="Arial"/>
                  </a:rPr>
                  <a:t>Pollen tube exiting the transmitting tract tissue in ovary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01" name="Shape 3701"/>
          <p:cNvGrpSpPr/>
          <p:nvPr/>
        </p:nvGrpSpPr>
        <p:grpSpPr>
          <a:xfrm>
            <a:off x="219116" y="872905"/>
            <a:ext cx="4278267" cy="5449962"/>
            <a:chOff x="4647455" y="688875"/>
            <a:chExt cx="4278267" cy="5449962"/>
          </a:xfrm>
        </p:grpSpPr>
        <p:sp>
          <p:nvSpPr>
            <p:cNvPr id="3702" name="Shape 3702"/>
            <p:cNvSpPr/>
            <p:nvPr/>
          </p:nvSpPr>
          <p:spPr>
            <a:xfrm>
              <a:off x="4647458" y="689669"/>
              <a:ext cx="4278264" cy="529221"/>
            </a:xfrm>
            <a:prstGeom prst="rect">
              <a:avLst/>
            </a:prstGeom>
            <a:solidFill>
              <a:srgbClr val="DAEEF3"/>
            </a:solidFill>
            <a:ln w="25400" cap="flat" cmpd="sng">
              <a:solidFill>
                <a:srgbClr val="DAEE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3" name="Shape 3703"/>
            <p:cNvSpPr/>
            <p:nvPr/>
          </p:nvSpPr>
          <p:spPr>
            <a:xfrm>
              <a:off x="4647457" y="688875"/>
              <a:ext cx="4278264" cy="5449962"/>
            </a:xfrm>
            <a:prstGeom prst="rect">
              <a:avLst/>
            </a:prstGeom>
            <a:noFill/>
            <a:ln w="19050" cap="flat" cmpd="sng">
              <a:solidFill>
                <a:srgbClr val="2058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4" name="Shape 3704"/>
            <p:cNvSpPr txBox="1"/>
            <p:nvPr/>
          </p:nvSpPr>
          <p:spPr>
            <a:xfrm>
              <a:off x="4647455" y="772678"/>
              <a:ext cx="42782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Peptide transporters in plant growth</a:t>
              </a:r>
              <a:endParaRPr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05" name="Shape 3705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69" t="5353" r="1245" b="1453"/>
            <a:stretch/>
          </p:blipFill>
          <p:spPr>
            <a:xfrm>
              <a:off x="4740307" y="1911703"/>
              <a:ext cx="4092558" cy="34574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07" name="Shape 3707"/>
          <p:cNvSpPr txBox="1"/>
          <p:nvPr/>
        </p:nvSpPr>
        <p:spPr>
          <a:xfrm>
            <a:off x="354132" y="1421776"/>
            <a:ext cx="40720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Massive expansion of peptide transporter encoding genes in plants compared to other organisms.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8" name="Shape 3708"/>
          <p:cNvSpPr/>
          <p:nvPr/>
        </p:nvSpPr>
        <p:spPr>
          <a:xfrm>
            <a:off x="4667813" y="5986046"/>
            <a:ext cx="4353370" cy="1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Stacey, M.G., </a:t>
            </a:r>
            <a:r>
              <a:rPr lang="en-US" sz="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Osawa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Patel, A. et al. Expression analyses of </a:t>
            </a:r>
            <a:r>
              <a:rPr lang="en-US" sz="7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Arabidopsis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oligopeptide transporters during seed germination, vegetative growth and reproduction. Planta (2006) 223: 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291–305</a:t>
            </a:r>
            <a:r>
              <a:rPr lang="en-US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permission.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561" y="5986046"/>
            <a:ext cx="41409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Tegeder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Rentsch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(2010). Uptake and partitioning of amino acids and peptides. Mol. Plant 3: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997-1011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permission from Elsevier.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Shape 37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9</a:t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Applications in biotechnology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0" y="18922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sym typeface="Arial"/>
              </a:rPr>
              <a:t>Peptide hormones share many characteristics of classical plant hormones</a:t>
            </a:r>
            <a:endParaRPr sz="3200" dirty="0"/>
          </a:p>
        </p:txBody>
      </p:sp>
      <p:sp>
        <p:nvSpPr>
          <p:cNvPr id="119" name="Shape 119"/>
          <p:cNvSpPr/>
          <p:nvPr/>
        </p:nvSpPr>
        <p:spPr>
          <a:xfrm>
            <a:off x="2574007" y="914400"/>
            <a:ext cx="6417593" cy="5334000"/>
          </a:xfrm>
          <a:prstGeom prst="ellipse">
            <a:avLst/>
          </a:prstGeom>
          <a:solidFill>
            <a:srgbClr val="E1EFD8">
              <a:alpha val="49803"/>
            </a:srgbClr>
          </a:solidFill>
          <a:ln w="127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" y="914400"/>
            <a:ext cx="6324600" cy="5334000"/>
          </a:xfrm>
          <a:prstGeom prst="ellipse">
            <a:avLst/>
          </a:prstGeom>
          <a:solidFill>
            <a:srgbClr val="DDEAF6">
              <a:alpha val="49803"/>
            </a:srgbClr>
          </a:solidFill>
          <a:ln w="127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2971800" y="1861066"/>
            <a:ext cx="3006005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Regulate growth and development even at minute concentrations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11271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act long distance</a:t>
            </a:r>
            <a:b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Commonly require membrane receptors for recognition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11271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 may require secondary group modifications (e.g., hydroxylation)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11271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11271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1776722" y="1227065"/>
            <a:ext cx="187241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Small molecule hormones</a:t>
            </a:r>
            <a:endParaRPr sz="1200" b="1" dirty="0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5528579" y="1226403"/>
            <a:ext cx="14558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Peptide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hormones</a:t>
            </a:r>
            <a:endParaRPr dirty="0"/>
          </a:p>
        </p:txBody>
      </p:sp>
      <p:sp>
        <p:nvSpPr>
          <p:cNvPr id="124" name="Shape 124"/>
          <p:cNvSpPr txBox="1"/>
          <p:nvPr/>
        </p:nvSpPr>
        <p:spPr>
          <a:xfrm>
            <a:off x="3901599" y="1676400"/>
            <a:ext cx="14347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Similarities</a:t>
            </a:r>
            <a:endParaRPr dirty="0"/>
          </a:p>
        </p:txBody>
      </p:sp>
      <p:sp>
        <p:nvSpPr>
          <p:cNvPr id="125" name="Shape 125"/>
          <p:cNvSpPr txBox="1"/>
          <p:nvPr/>
        </p:nvSpPr>
        <p:spPr>
          <a:xfrm>
            <a:off x="609600" y="2036527"/>
            <a:ext cx="2150647" cy="279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Chemical Structure- 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Derived from amino acids (e.g., Indole-3-acetic acid), isoprenoids (e.g., Benzyl amino purine), lipids (e.g</a:t>
            </a:r>
            <a:r>
              <a:rPr lang="en-US" sz="1350" dirty="0"/>
              <a:t>.,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Methyl Jasmonate)</a:t>
            </a:r>
            <a:endParaRPr dirty="0"/>
          </a:p>
          <a:p>
            <a:pPr marL="214313" marR="0" lvl="0" indent="-1285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Biosynthesis-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End products of a cellular metabolic pathway</a:t>
            </a:r>
            <a:endParaRPr dirty="0"/>
          </a:p>
          <a:p>
            <a:pPr marL="214313" marR="0" lvl="0" indent="-1285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6439316" y="2036527"/>
            <a:ext cx="2045961" cy="19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Chemical Structure- 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Derived from polypeptide chains</a:t>
            </a:r>
            <a:endParaRPr dirty="0"/>
          </a:p>
          <a:p>
            <a:pPr marL="214313" marR="0" lvl="0" indent="-1285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en-US" sz="135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Biosynthesis-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Transcribed </a:t>
            </a:r>
            <a:r>
              <a:rPr lang="en-US" sz="135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ribosomally</a:t>
            </a:r>
            <a:r>
              <a:rPr lang="en-US" sz="13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from a single gene</a:t>
            </a:r>
            <a:endParaRPr dirty="0"/>
          </a:p>
          <a:p>
            <a:pPr marL="214313" marR="0" lvl="0" indent="-12858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923" y="4573248"/>
            <a:ext cx="1193895" cy="106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1776722" y="5669355"/>
            <a:ext cx="12214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Auxin (IAA)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54389" y="4403799"/>
            <a:ext cx="1718961" cy="1225076"/>
            <a:chOff x="7342241" y="4975279"/>
            <a:chExt cx="1718961" cy="1225076"/>
          </a:xfrm>
        </p:grpSpPr>
        <p:sp>
          <p:nvSpPr>
            <p:cNvPr id="129" name="Shape 129"/>
            <p:cNvSpPr/>
            <p:nvPr/>
          </p:nvSpPr>
          <p:spPr>
            <a:xfrm>
              <a:off x="7804568" y="5013597"/>
              <a:ext cx="215948" cy="215948"/>
            </a:xfrm>
            <a:prstGeom prst="ellipse">
              <a:avLst/>
            </a:prstGeom>
            <a:solidFill>
              <a:srgbClr val="8CB3E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8037318" y="5013597"/>
              <a:ext cx="215948" cy="215948"/>
            </a:xfrm>
            <a:prstGeom prst="ellipse">
              <a:avLst/>
            </a:prstGeom>
            <a:solidFill>
              <a:srgbClr val="D9959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8269329" y="5013597"/>
              <a:ext cx="215948" cy="215948"/>
            </a:xfrm>
            <a:prstGeom prst="ellipse">
              <a:avLst/>
            </a:prstGeom>
            <a:solidFill>
              <a:srgbClr val="8CB3E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8501709" y="5013597"/>
              <a:ext cx="215948" cy="215948"/>
            </a:xfrm>
            <a:prstGeom prst="ellipse">
              <a:avLst/>
            </a:prstGeom>
            <a:solidFill>
              <a:srgbClr val="FDFBB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8734089" y="5013597"/>
              <a:ext cx="215948" cy="215948"/>
            </a:xfrm>
            <a:prstGeom prst="ellipse">
              <a:avLst/>
            </a:prstGeom>
            <a:solidFill>
              <a:srgbClr val="C2D59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4" name="Shape 134"/>
            <p:cNvCxnSpPr/>
            <p:nvPr/>
          </p:nvCxnSpPr>
          <p:spPr>
            <a:xfrm>
              <a:off x="7926899" y="5239082"/>
              <a:ext cx="0" cy="27050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5" name="Shape 135"/>
            <p:cNvSpPr/>
            <p:nvPr/>
          </p:nvSpPr>
          <p:spPr>
            <a:xfrm>
              <a:off x="7761965" y="5455030"/>
              <a:ext cx="329868" cy="329868"/>
            </a:xfrm>
            <a:prstGeom prst="ellipse">
              <a:avLst/>
            </a:prstGeom>
            <a:solidFill>
              <a:srgbClr val="F472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7680447" y="5481464"/>
              <a:ext cx="6277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</a:t>
              </a:r>
              <a:r>
                <a:rPr lang="en-US" sz="1200" baseline="-25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2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7" name="Shape 137"/>
            <p:cNvCxnSpPr/>
            <p:nvPr/>
          </p:nvCxnSpPr>
          <p:spPr>
            <a:xfrm>
              <a:off x="8390132" y="5229545"/>
              <a:ext cx="0" cy="27050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8" name="Shape 138"/>
            <p:cNvSpPr/>
            <p:nvPr/>
          </p:nvSpPr>
          <p:spPr>
            <a:xfrm>
              <a:off x="8215954" y="5463941"/>
              <a:ext cx="329868" cy="329868"/>
            </a:xfrm>
            <a:prstGeom prst="ellipse">
              <a:avLst/>
            </a:prstGeom>
            <a:solidFill>
              <a:srgbClr val="F472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8134436" y="5481464"/>
              <a:ext cx="62779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</a:t>
              </a:r>
              <a:r>
                <a:rPr lang="en-US" sz="1200" baseline="-25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12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Shape 140"/>
            <p:cNvSpPr txBox="1"/>
            <p:nvPr/>
          </p:nvSpPr>
          <p:spPr>
            <a:xfrm>
              <a:off x="7777816" y="4980148"/>
              <a:ext cx="1910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Shape 141"/>
            <p:cNvSpPr txBox="1"/>
            <p:nvPr/>
          </p:nvSpPr>
          <p:spPr>
            <a:xfrm>
              <a:off x="8243193" y="4982558"/>
              <a:ext cx="1910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 txBox="1"/>
            <p:nvPr/>
          </p:nvSpPr>
          <p:spPr>
            <a:xfrm>
              <a:off x="8038333" y="4983070"/>
              <a:ext cx="1910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</a:t>
              </a:r>
              <a:endParaRPr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 txBox="1"/>
            <p:nvPr/>
          </p:nvSpPr>
          <p:spPr>
            <a:xfrm>
              <a:off x="8475593" y="4980147"/>
              <a:ext cx="1910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Shape 144"/>
            <p:cNvSpPr txBox="1"/>
            <p:nvPr/>
          </p:nvSpPr>
          <p:spPr>
            <a:xfrm>
              <a:off x="8692653" y="4975279"/>
              <a:ext cx="1910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 txBox="1"/>
            <p:nvPr/>
          </p:nvSpPr>
          <p:spPr>
            <a:xfrm>
              <a:off x="7342241" y="5923356"/>
              <a:ext cx="1718961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Phytosulfokine</a:t>
              </a:r>
              <a:r>
                <a:rPr lang="en-US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peptide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5882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Shape 3719"/>
          <p:cNvSpPr txBox="1"/>
          <p:nvPr/>
        </p:nvSpPr>
        <p:spPr>
          <a:xfrm>
            <a:off x="0" y="75982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Can peptides hormones save the world?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720" name="Shape 3720"/>
          <p:cNvSpPr/>
          <p:nvPr/>
        </p:nvSpPr>
        <p:spPr>
          <a:xfrm>
            <a:off x="3174084" y="689823"/>
            <a:ext cx="2805637" cy="647279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1" name="Shape 3721"/>
          <p:cNvSpPr/>
          <p:nvPr/>
        </p:nvSpPr>
        <p:spPr>
          <a:xfrm>
            <a:off x="6091080" y="687685"/>
            <a:ext cx="2835424" cy="646331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2" name="Shape 3722"/>
          <p:cNvSpPr/>
          <p:nvPr/>
        </p:nvSpPr>
        <p:spPr>
          <a:xfrm>
            <a:off x="170329" y="690144"/>
            <a:ext cx="2899547" cy="646331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3" name="Shape 3723"/>
          <p:cNvSpPr/>
          <p:nvPr/>
        </p:nvSpPr>
        <p:spPr>
          <a:xfrm>
            <a:off x="170329" y="690771"/>
            <a:ext cx="2900269" cy="5506853"/>
          </a:xfrm>
          <a:prstGeom prst="rect">
            <a:avLst/>
          </a:prstGeom>
          <a:noFill/>
          <a:ln w="1270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4" name="Shape 3724"/>
          <p:cNvSpPr/>
          <p:nvPr/>
        </p:nvSpPr>
        <p:spPr>
          <a:xfrm>
            <a:off x="3167986" y="688874"/>
            <a:ext cx="2811736" cy="5508749"/>
          </a:xfrm>
          <a:prstGeom prst="rect">
            <a:avLst/>
          </a:prstGeom>
          <a:noFill/>
          <a:ln w="12700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5" name="Shape 3725"/>
          <p:cNvSpPr/>
          <p:nvPr/>
        </p:nvSpPr>
        <p:spPr>
          <a:xfrm>
            <a:off x="6086164" y="687685"/>
            <a:ext cx="2851892" cy="5506852"/>
          </a:xfrm>
          <a:prstGeom prst="rect">
            <a:avLst/>
          </a:prstGeom>
          <a:noFill/>
          <a:ln w="12700" cap="flat" cmpd="sng">
            <a:solidFill>
              <a:srgbClr val="5F49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6" name="Shape 3726"/>
          <p:cNvSpPr txBox="1"/>
          <p:nvPr/>
        </p:nvSpPr>
        <p:spPr>
          <a:xfrm>
            <a:off x="3174084" y="733850"/>
            <a:ext cx="279582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as macromolecule delivery agents</a:t>
            </a:r>
            <a:endParaRPr sz="15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7" name="Shape 3727"/>
          <p:cNvSpPr txBox="1"/>
          <p:nvPr/>
        </p:nvSpPr>
        <p:spPr>
          <a:xfrm>
            <a:off x="245867" y="733850"/>
            <a:ext cx="28156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as candidates for genetically engineered traits</a:t>
            </a:r>
            <a:endParaRPr sz="15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8" name="Shape 3728"/>
          <p:cNvSpPr txBox="1"/>
          <p:nvPr/>
        </p:nvSpPr>
        <p:spPr>
          <a:xfrm>
            <a:off x="6073399" y="733850"/>
            <a:ext cx="277098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as pharmaceuticals</a:t>
            </a:r>
            <a:endParaRPr sz="15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29" name="Shape 3729"/>
          <p:cNvGrpSpPr/>
          <p:nvPr/>
        </p:nvGrpSpPr>
        <p:grpSpPr>
          <a:xfrm>
            <a:off x="6034519" y="4072602"/>
            <a:ext cx="2958334" cy="2029600"/>
            <a:chOff x="6034261" y="1538469"/>
            <a:chExt cx="2958334" cy="2029600"/>
          </a:xfrm>
        </p:grpSpPr>
        <p:pic>
          <p:nvPicPr>
            <p:cNvPr id="3730" name="Shape 373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3933" y="1800079"/>
              <a:ext cx="2702436" cy="1602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1" name="Shape 3731"/>
            <p:cNvSpPr/>
            <p:nvPr/>
          </p:nvSpPr>
          <p:spPr>
            <a:xfrm>
              <a:off x="6146141" y="3314153"/>
              <a:ext cx="2674130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http://phytamp.hammamilab.org/main.php</a:t>
              </a:r>
              <a:endParaRPr/>
            </a:p>
          </p:txBody>
        </p:sp>
        <p:sp>
          <p:nvSpPr>
            <p:cNvPr id="3732" name="Shape 3732"/>
            <p:cNvSpPr txBox="1"/>
            <p:nvPr/>
          </p:nvSpPr>
          <p:spPr>
            <a:xfrm>
              <a:off x="6034261" y="1538469"/>
              <a:ext cx="295833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Database of Plant Anti-microbial peptides</a:t>
              </a:r>
              <a:endParaRPr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33" name="Shape 3733"/>
          <p:cNvSpPr txBox="1"/>
          <p:nvPr/>
        </p:nvSpPr>
        <p:spPr>
          <a:xfrm>
            <a:off x="6084737" y="3184484"/>
            <a:ext cx="27756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Oral administration of the </a:t>
            </a:r>
            <a:r>
              <a:rPr lang="en-US" sz="1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Cyclotide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Oldenlandia</a:t>
            </a:r>
            <a:r>
              <a:rPr lang="en-US" sz="12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KalataB1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delay multiple sclerosis progression and can help accelerate child birth. 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4" name="Shape 373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0" t="20800" r="25000" b="14667"/>
          <a:stretch/>
        </p:blipFill>
        <p:spPr>
          <a:xfrm>
            <a:off x="6487824" y="1415652"/>
            <a:ext cx="1956929" cy="1652973"/>
          </a:xfrm>
          <a:prstGeom prst="rect">
            <a:avLst/>
          </a:prstGeom>
          <a:noFill/>
          <a:ln>
            <a:noFill/>
          </a:ln>
        </p:spPr>
      </p:pic>
      <p:sp>
        <p:nvSpPr>
          <p:cNvPr id="3735" name="Shape 3735"/>
          <p:cNvSpPr txBox="1"/>
          <p:nvPr/>
        </p:nvSpPr>
        <p:spPr>
          <a:xfrm>
            <a:off x="3263836" y="4334212"/>
            <a:ext cx="270607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no cell selectivity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cross cell wall and cell membrane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deliver DNA/RNA and other proteins to target cells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6" name="Shape 3736"/>
          <p:cNvGrpSpPr/>
          <p:nvPr/>
        </p:nvGrpSpPr>
        <p:grpSpPr>
          <a:xfrm>
            <a:off x="3286323" y="1633520"/>
            <a:ext cx="2624167" cy="1255658"/>
            <a:chOff x="3254582" y="1422496"/>
            <a:chExt cx="2624167" cy="1255658"/>
          </a:xfrm>
        </p:grpSpPr>
        <p:pic>
          <p:nvPicPr>
            <p:cNvPr id="3737" name="Shape 373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5995" y="1471750"/>
              <a:ext cx="2582754" cy="12064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8" name="Shape 3738"/>
            <p:cNvSpPr/>
            <p:nvPr/>
          </p:nvSpPr>
          <p:spPr>
            <a:xfrm>
              <a:off x="3254582" y="1422496"/>
              <a:ext cx="281940" cy="40386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39" name="Shape 3739"/>
          <p:cNvSpPr/>
          <p:nvPr/>
        </p:nvSpPr>
        <p:spPr>
          <a:xfrm>
            <a:off x="3175613" y="3189187"/>
            <a:ext cx="27943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Sunflower trypsin inhibitor 1 (SFTI-1) does not bind to membrane phospholipids and can easily penetrate cells. 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0" name="Shape 3740"/>
          <p:cNvSpPr txBox="1"/>
          <p:nvPr/>
        </p:nvSpPr>
        <p:spPr>
          <a:xfrm>
            <a:off x="3097135" y="4065009"/>
            <a:ext cx="295833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penetrating peptides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1" name="Shape 3741"/>
          <p:cNvSpPr txBox="1"/>
          <p:nvPr/>
        </p:nvSpPr>
        <p:spPr>
          <a:xfrm>
            <a:off x="160520" y="5777076"/>
            <a:ext cx="2924283" cy="39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Huffaker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et al. (2006). An endogenous peptide signal in Arabidopsis activates components of the innate immune response. Proc. Natl. Acad. Sci. 103: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10098-10103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742" name="Shape 374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79" y="1387647"/>
            <a:ext cx="2808287" cy="22603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3" name="Shape 3743"/>
          <p:cNvSpPr/>
          <p:nvPr/>
        </p:nvSpPr>
        <p:spPr>
          <a:xfrm>
            <a:off x="256555" y="4594025"/>
            <a:ext cx="27943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Overexpression of AtPEP1 increases immunity against oomycete pathogens such as </a:t>
            </a:r>
            <a:r>
              <a:rPr lang="en-US" sz="12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Pythium irregular. </a:t>
            </a: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Root and shoot growth are enhanced upon infection compared to WT.</a:t>
            </a:r>
            <a:endParaRPr sz="12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4" name="Shape 3744"/>
          <p:cNvSpPr txBox="1"/>
          <p:nvPr/>
        </p:nvSpPr>
        <p:spPr>
          <a:xfrm>
            <a:off x="256555" y="3996569"/>
            <a:ext cx="14341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AtPEP1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overexpression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5" name="Shape 3745"/>
          <p:cNvSpPr txBox="1"/>
          <p:nvPr/>
        </p:nvSpPr>
        <p:spPr>
          <a:xfrm>
            <a:off x="2087534" y="4013479"/>
            <a:ext cx="6063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6" name="Shape 3746"/>
          <p:cNvSpPr txBox="1"/>
          <p:nvPr/>
        </p:nvSpPr>
        <p:spPr>
          <a:xfrm>
            <a:off x="160520" y="3647976"/>
            <a:ext cx="1434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Uninfected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7" name="Shape 3747"/>
          <p:cNvSpPr txBox="1"/>
          <p:nvPr/>
        </p:nvSpPr>
        <p:spPr>
          <a:xfrm>
            <a:off x="2202030" y="3638800"/>
            <a:ext cx="1434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Uninfected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8" name="Shape 3748"/>
          <p:cNvSpPr txBox="1"/>
          <p:nvPr/>
        </p:nvSpPr>
        <p:spPr>
          <a:xfrm>
            <a:off x="956566" y="3638799"/>
            <a:ext cx="14341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Infected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9" name="Shape 3749"/>
          <p:cNvSpPr txBox="1"/>
          <p:nvPr/>
        </p:nvSpPr>
        <p:spPr>
          <a:xfrm>
            <a:off x="1619535" y="3638173"/>
            <a:ext cx="8031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Infected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0" name="Shape 3750"/>
          <p:cNvSpPr/>
          <p:nvPr/>
        </p:nvSpPr>
        <p:spPr>
          <a:xfrm rot="-5400000">
            <a:off x="868140" y="3295069"/>
            <a:ext cx="136688" cy="1285352"/>
          </a:xfrm>
          <a:prstGeom prst="leftBracket">
            <a:avLst>
              <a:gd name="adj" fmla="val 8333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1" name="Shape 3751"/>
          <p:cNvSpPr/>
          <p:nvPr/>
        </p:nvSpPr>
        <p:spPr>
          <a:xfrm rot="-5400000">
            <a:off x="2262208" y="3285549"/>
            <a:ext cx="136688" cy="1285351"/>
          </a:xfrm>
          <a:prstGeom prst="leftBracket">
            <a:avLst>
              <a:gd name="adj" fmla="val 8333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7" name="Shape 3757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Peptide applications: Reality or wishful thinking?</a:t>
            </a:r>
            <a:endParaRPr sz="2800" b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758" name="Shape 37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449" y="758575"/>
            <a:ext cx="4229100" cy="2797373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3759" name="Shape 3759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99" y="4416154"/>
            <a:ext cx="1028700" cy="1548895"/>
          </a:xfrm>
          <a:prstGeom prst="rect">
            <a:avLst/>
          </a:prstGeom>
          <a:noFill/>
          <a:ln>
            <a:noFill/>
          </a:ln>
        </p:spPr>
      </p:pic>
      <p:sp>
        <p:nvSpPr>
          <p:cNvPr id="3760" name="Shape 3760"/>
          <p:cNvSpPr txBox="1"/>
          <p:nvPr/>
        </p:nvSpPr>
        <p:spPr>
          <a:xfrm>
            <a:off x="1436827" y="4374994"/>
            <a:ext cx="301752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ADVANTAGE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Auxin-type herbicides (2,4-D or 2,4,5-T) selectively affect broadleaf plants and not cereals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DISADVANTAGE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Toxic if eaten or inhaled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Persists in the environment for 1-14 days minimum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61" name="Shape 3761"/>
          <p:cNvGrpSpPr/>
          <p:nvPr/>
        </p:nvGrpSpPr>
        <p:grpSpPr>
          <a:xfrm>
            <a:off x="217536" y="3718560"/>
            <a:ext cx="4278264" cy="2479064"/>
            <a:chOff x="248016" y="690145"/>
            <a:chExt cx="4278264" cy="5507479"/>
          </a:xfrm>
        </p:grpSpPr>
        <p:sp>
          <p:nvSpPr>
            <p:cNvPr id="3762" name="Shape 3762"/>
            <p:cNvSpPr/>
            <p:nvPr/>
          </p:nvSpPr>
          <p:spPr>
            <a:xfrm>
              <a:off x="248016" y="690145"/>
              <a:ext cx="4278264" cy="1066499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3" name="Shape 3763"/>
            <p:cNvSpPr/>
            <p:nvPr/>
          </p:nvSpPr>
          <p:spPr>
            <a:xfrm>
              <a:off x="248738" y="690771"/>
              <a:ext cx="4277542" cy="5506853"/>
            </a:xfrm>
            <a:prstGeom prst="rect">
              <a:avLst/>
            </a:prstGeom>
            <a:noFill/>
            <a:ln w="12700" cap="flat" cmpd="sng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64" name="Shape 3764"/>
          <p:cNvGrpSpPr/>
          <p:nvPr/>
        </p:nvGrpSpPr>
        <p:grpSpPr>
          <a:xfrm>
            <a:off x="4647457" y="3718560"/>
            <a:ext cx="4278265" cy="2479065"/>
            <a:chOff x="4616977" y="688875"/>
            <a:chExt cx="4278265" cy="5508749"/>
          </a:xfrm>
        </p:grpSpPr>
        <p:sp>
          <p:nvSpPr>
            <p:cNvPr id="3765" name="Shape 3765"/>
            <p:cNvSpPr/>
            <p:nvPr/>
          </p:nvSpPr>
          <p:spPr>
            <a:xfrm>
              <a:off x="4616978" y="689671"/>
              <a:ext cx="4278264" cy="1065949"/>
            </a:xfrm>
            <a:prstGeom prst="rect">
              <a:avLst/>
            </a:prstGeom>
            <a:solidFill>
              <a:srgbClr val="FDE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6" name="Shape 3766"/>
            <p:cNvSpPr/>
            <p:nvPr/>
          </p:nvSpPr>
          <p:spPr>
            <a:xfrm>
              <a:off x="4616977" y="688875"/>
              <a:ext cx="4278264" cy="5508749"/>
            </a:xfrm>
            <a:prstGeom prst="rect">
              <a:avLst/>
            </a:prstGeom>
            <a:noFill/>
            <a:ln w="1270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7" name="Shape 3767"/>
          <p:cNvSpPr txBox="1"/>
          <p:nvPr/>
        </p:nvSpPr>
        <p:spPr>
          <a:xfrm>
            <a:off x="217534" y="3773087"/>
            <a:ext cx="42782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Hormones as herbicides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8" name="Shape 37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3601" y="4396014"/>
            <a:ext cx="880768" cy="1548016"/>
          </a:xfrm>
          <a:prstGeom prst="rect">
            <a:avLst/>
          </a:prstGeom>
          <a:noFill/>
          <a:ln>
            <a:noFill/>
          </a:ln>
        </p:spPr>
      </p:pic>
      <p:sp>
        <p:nvSpPr>
          <p:cNvPr id="3769" name="Shape 3769"/>
          <p:cNvSpPr txBox="1"/>
          <p:nvPr/>
        </p:nvSpPr>
        <p:spPr>
          <a:xfrm>
            <a:off x="4647456" y="3773087"/>
            <a:ext cx="42782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as growth/pest modulators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0" name="Shape 3770"/>
          <p:cNvSpPr txBox="1"/>
          <p:nvPr/>
        </p:nvSpPr>
        <p:spPr>
          <a:xfrm>
            <a:off x="5811285" y="4374994"/>
            <a:ext cx="3017520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ADVANTAGE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Rapidly active at very low concentrations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Completely biodegradable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synthesize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DISADVANTAGE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Cross-reactivity with beneficial organisms? 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524139" y="3376525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Image Source: </a:t>
            </a:r>
            <a:r>
              <a:rPr lang="en-US" sz="800" dirty="0" err="1">
                <a:solidFill>
                  <a:schemeClr val="bg1"/>
                </a:solidFill>
              </a:rPr>
              <a:t>Pixabay</a:t>
            </a:r>
            <a:r>
              <a:rPr lang="en-US" sz="8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5" name="Shape 3775"/>
          <p:cNvSpPr txBox="1">
            <a:spLocks noGrp="1"/>
          </p:cNvSpPr>
          <p:nvPr>
            <p:ph type="title"/>
          </p:nvPr>
        </p:nvSpPr>
        <p:spPr>
          <a:xfrm>
            <a:off x="9896" y="10668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APPENDIX – PEPTIDE GENE FAMILIES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2200" y="2133600"/>
            <a:ext cx="4572000" cy="21519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following slides summarize the various peptide hormone families with signaling roles. Some examples of peptides with other (non-signaling) roles are also described and are marked with red boxes. </a:t>
            </a:r>
          </a:p>
          <a:p>
            <a:pPr algn="ctr">
              <a:lnSpc>
                <a:spcPct val="107000"/>
              </a:lnSpc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Families appear alphabetically.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0" name="Shape 3780"/>
          <p:cNvGraphicFramePr/>
          <p:nvPr/>
        </p:nvGraphicFramePr>
        <p:xfrm>
          <a:off x="4341159" y="949113"/>
          <a:ext cx="4571375" cy="4859145"/>
        </p:xfrm>
        <a:graphic>
          <a:graphicData uri="http://schemas.openxmlformats.org/drawingml/2006/table">
            <a:tbl>
              <a:tblPr firstRow="1" bandRow="1">
                <a:noFill/>
                <a:tableStyleId>{403BF372-E21D-4952-BF87-883D26DCBA93}</a:tableStyleId>
              </a:tblPr>
              <a:tblGrid>
                <a:gridCol w="131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781" name="Shape 3781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CAPE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2" name="Shape 3782"/>
          <p:cNvSpPr txBox="1"/>
          <p:nvPr/>
        </p:nvSpPr>
        <p:spPr>
          <a:xfrm>
            <a:off x="241879" y="660757"/>
            <a:ext cx="3873386" cy="2246769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CAP derived peptide (CAPE)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Antipathogen and minor</a:t>
            </a:r>
            <a:b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anti-herbivore responses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Derived from a			functional precursor</a:t>
            </a:r>
            <a:endParaRPr/>
          </a:p>
        </p:txBody>
      </p:sp>
      <p:sp>
        <p:nvSpPr>
          <p:cNvPr id="3783" name="Shape 3783"/>
          <p:cNvSpPr txBox="1"/>
          <p:nvPr/>
        </p:nvSpPr>
        <p:spPr>
          <a:xfrm>
            <a:off x="241879" y="300928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4" name="Shape 3784" descr="http://weblogo.berkeley.edu/cache/filei6rXOS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5" b="7712"/>
          <a:stretch/>
        </p:blipFill>
        <p:spPr>
          <a:xfrm>
            <a:off x="804499" y="5418523"/>
            <a:ext cx="2748145" cy="740006"/>
          </a:xfrm>
          <a:prstGeom prst="rect">
            <a:avLst/>
          </a:prstGeom>
          <a:noFill/>
          <a:ln>
            <a:noFill/>
          </a:ln>
        </p:spPr>
      </p:pic>
      <p:sp>
        <p:nvSpPr>
          <p:cNvPr id="3785" name="Shape 3785"/>
          <p:cNvSpPr txBox="1"/>
          <p:nvPr/>
        </p:nvSpPr>
        <p:spPr>
          <a:xfrm>
            <a:off x="241879" y="5101230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6" name="Shape 378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2692" y="1061037"/>
            <a:ext cx="545042" cy="343893"/>
          </a:xfrm>
          <a:prstGeom prst="rect">
            <a:avLst/>
          </a:prstGeom>
          <a:noFill/>
          <a:ln>
            <a:noFill/>
          </a:ln>
        </p:spPr>
      </p:pic>
      <p:sp>
        <p:nvSpPr>
          <p:cNvPr id="3787" name="Shape 3787"/>
          <p:cNvSpPr txBox="1"/>
          <p:nvPr/>
        </p:nvSpPr>
        <p:spPr>
          <a:xfrm>
            <a:off x="7539808" y="1015281"/>
            <a:ext cx="15227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CAPE1 peptide Treated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8" name="Shape 37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9103" y="967000"/>
            <a:ext cx="528673" cy="546977"/>
          </a:xfrm>
          <a:prstGeom prst="rect">
            <a:avLst/>
          </a:prstGeom>
          <a:noFill/>
          <a:ln>
            <a:noFill/>
          </a:ln>
        </p:spPr>
      </p:pic>
      <p:sp>
        <p:nvSpPr>
          <p:cNvPr id="3789" name="Shape 3789"/>
          <p:cNvSpPr txBox="1"/>
          <p:nvPr/>
        </p:nvSpPr>
        <p:spPr>
          <a:xfrm>
            <a:off x="5809753" y="1001217"/>
            <a:ext cx="17754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Treated</a:t>
            </a:r>
            <a:b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(Control)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0" name="Shape 37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1062" y="1629586"/>
            <a:ext cx="681759" cy="688453"/>
          </a:xfrm>
          <a:prstGeom prst="rect">
            <a:avLst/>
          </a:prstGeom>
          <a:noFill/>
          <a:ln>
            <a:noFill/>
          </a:ln>
        </p:spPr>
      </p:pic>
      <p:sp>
        <p:nvSpPr>
          <p:cNvPr id="3791" name="Shape 3791"/>
          <p:cNvSpPr txBox="1"/>
          <p:nvPr/>
        </p:nvSpPr>
        <p:spPr>
          <a:xfrm>
            <a:off x="5894498" y="2369133"/>
            <a:ext cx="122263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weight of larvae (0.055 g)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2" name="Shape 3792"/>
          <p:cNvSpPr txBox="1"/>
          <p:nvPr/>
        </p:nvSpPr>
        <p:spPr>
          <a:xfrm>
            <a:off x="7568916" y="2364236"/>
            <a:ext cx="12226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weight 20% lower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3" name="Shape 3793"/>
          <p:cNvGrpSpPr/>
          <p:nvPr/>
        </p:nvGrpSpPr>
        <p:grpSpPr>
          <a:xfrm>
            <a:off x="4300893" y="1564416"/>
            <a:ext cx="1387211" cy="2484547"/>
            <a:chOff x="4300893" y="1764102"/>
            <a:chExt cx="1387211" cy="2484547"/>
          </a:xfrm>
        </p:grpSpPr>
        <p:grpSp>
          <p:nvGrpSpPr>
            <p:cNvPr id="3794" name="Shape 3794"/>
            <p:cNvGrpSpPr/>
            <p:nvPr/>
          </p:nvGrpSpPr>
          <p:grpSpPr>
            <a:xfrm>
              <a:off x="4316851" y="1764102"/>
              <a:ext cx="1363948" cy="1208542"/>
              <a:chOff x="4154982" y="1450294"/>
              <a:chExt cx="1363948" cy="1208542"/>
            </a:xfrm>
          </p:grpSpPr>
          <p:pic>
            <p:nvPicPr>
              <p:cNvPr id="3795" name="Shape 3795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5400000">
                <a:off x="4606087" y="1560628"/>
                <a:ext cx="791657" cy="6236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96" name="Shape 3796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-2286258">
                <a:off x="4259594" y="1666162"/>
                <a:ext cx="845647" cy="4228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7" name="Shape 3797"/>
              <p:cNvSpPr txBox="1"/>
              <p:nvPr/>
            </p:nvSpPr>
            <p:spPr>
              <a:xfrm>
                <a:off x="4154982" y="2243338"/>
                <a:ext cx="1363948" cy="415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Oriental Leaf-worm</a:t>
                </a:r>
                <a:br>
                  <a:rPr lang="en-US"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sz="105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</a:t>
                </a:r>
                <a:r>
                  <a:rPr lang="en-US" sz="1050" i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Spodoptera litura)</a:t>
                </a:r>
                <a:endParaRPr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798" name="Shape 379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430555" y="3052701"/>
              <a:ext cx="1054981" cy="6681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9" name="Shape 3799"/>
            <p:cNvSpPr txBox="1"/>
            <p:nvPr/>
          </p:nvSpPr>
          <p:spPr>
            <a:xfrm>
              <a:off x="4300893" y="3671568"/>
              <a:ext cx="1387211" cy="577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Pathogenic Bacteria (</a:t>
              </a:r>
              <a:r>
                <a:rPr lang="en-US" sz="105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Psedomonas syringae</a:t>
              </a: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00" name="Shape 3800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038" y="2866593"/>
            <a:ext cx="504508" cy="7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1" name="Shape 3801"/>
          <p:cNvSpPr txBox="1"/>
          <p:nvPr/>
        </p:nvSpPr>
        <p:spPr>
          <a:xfrm>
            <a:off x="5919246" y="3663547"/>
            <a:ext cx="12226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Bacterial speck disease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2" name="Shape 3802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373" y="2853015"/>
            <a:ext cx="504508" cy="7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3" name="Shape 3803"/>
          <p:cNvSpPr txBox="1"/>
          <p:nvPr/>
        </p:nvSpPr>
        <p:spPr>
          <a:xfrm>
            <a:off x="7661312" y="3663547"/>
            <a:ext cx="12226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No disease symptoms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4" name="Shape 380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46749" y="4421762"/>
            <a:ext cx="866863" cy="87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805" name="Shape 3805"/>
          <p:cNvSpPr txBox="1"/>
          <p:nvPr/>
        </p:nvSpPr>
        <p:spPr>
          <a:xfrm>
            <a:off x="4296285" y="5313052"/>
            <a:ext cx="138721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Genes Induced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6" name="Shape 3806"/>
          <p:cNvGrpSpPr/>
          <p:nvPr/>
        </p:nvGrpSpPr>
        <p:grpSpPr>
          <a:xfrm>
            <a:off x="6098996" y="1629585"/>
            <a:ext cx="681759" cy="688453"/>
            <a:chOff x="6098996" y="1829271"/>
            <a:chExt cx="681759" cy="688453"/>
          </a:xfrm>
        </p:grpSpPr>
        <p:pic>
          <p:nvPicPr>
            <p:cNvPr id="3807" name="Shape 380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98996" y="1829271"/>
              <a:ext cx="681759" cy="688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8" name="Shape 3808"/>
            <p:cNvSpPr/>
            <p:nvPr/>
          </p:nvSpPr>
          <p:spPr>
            <a:xfrm>
              <a:off x="6372225" y="2174081"/>
              <a:ext cx="128588" cy="7858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9" name="Shape 3809"/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395733">
              <a:off x="6371952" y="2252649"/>
              <a:ext cx="139180" cy="144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10" name="Shape 3810"/>
          <p:cNvSpPr txBox="1"/>
          <p:nvPr/>
        </p:nvSpPr>
        <p:spPr>
          <a:xfrm>
            <a:off x="7399876" y="4113276"/>
            <a:ext cx="15433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PATHOGENESIS RELATED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1b (Precursor)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ETHYLENE RESPONSE FACTOR 5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PROTEINASE INHIBITOR1</a:t>
            </a:r>
            <a:endParaRPr/>
          </a:p>
        </p:txBody>
      </p:sp>
      <p:sp>
        <p:nvSpPr>
          <p:cNvPr id="3811" name="Shape 3811"/>
          <p:cNvSpPr txBox="1"/>
          <p:nvPr/>
        </p:nvSpPr>
        <p:spPr>
          <a:xfrm>
            <a:off x="7539808" y="5408156"/>
            <a:ext cx="13727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Defense responsive genes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2" name="Shape 3812"/>
          <p:cNvSpPr txBox="1"/>
          <p:nvPr/>
        </p:nvSpPr>
        <p:spPr>
          <a:xfrm>
            <a:off x="5844206" y="4810001"/>
            <a:ext cx="137270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Housekeeping genes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13" name="Shape 3813"/>
          <p:cNvGrpSpPr/>
          <p:nvPr/>
        </p:nvGrpSpPr>
        <p:grpSpPr>
          <a:xfrm>
            <a:off x="545747" y="3349437"/>
            <a:ext cx="3067972" cy="1026450"/>
            <a:chOff x="220866" y="988260"/>
            <a:chExt cx="3583996" cy="1199096"/>
          </a:xfrm>
        </p:grpSpPr>
        <p:pic>
          <p:nvPicPr>
            <p:cNvPr id="3814" name="Shape 3814"/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5" name="Shape 3815" descr="C:\Users\roys\Desktop\Noble\pctt\Medicago.png"/>
            <p:cNvPicPr preferRelativeResize="0"/>
            <p:nvPr/>
          </p:nvPicPr>
          <p:blipFill rotWithShape="1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6" name="Shape 3816"/>
            <p:cNvPicPr preferRelativeResize="0"/>
            <p:nvPr/>
          </p:nvPicPr>
          <p:blipFill rotWithShape="1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7" name="Shape 3817"/>
            <p:cNvPicPr preferRelativeResize="0"/>
            <p:nvPr/>
          </p:nvPicPr>
          <p:blipFill rotWithShape="1">
            <a:blip r:embed="rId1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18" name="Shape 3818"/>
          <p:cNvSpPr txBox="1"/>
          <p:nvPr/>
        </p:nvSpPr>
        <p:spPr>
          <a:xfrm>
            <a:off x="566076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Shape 3819"/>
          <p:cNvSpPr txBox="1"/>
          <p:nvPr/>
        </p:nvSpPr>
        <p:spPr>
          <a:xfrm>
            <a:off x="1293098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0" name="Shape 3820"/>
          <p:cNvSpPr txBox="1"/>
          <p:nvPr/>
        </p:nvSpPr>
        <p:spPr>
          <a:xfrm>
            <a:off x="2163299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Shape 3821"/>
          <p:cNvSpPr txBox="1"/>
          <p:nvPr/>
        </p:nvSpPr>
        <p:spPr>
          <a:xfrm>
            <a:off x="3010701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2" name="Shape 3822"/>
          <p:cNvSpPr txBox="1"/>
          <p:nvPr/>
        </p:nvSpPr>
        <p:spPr>
          <a:xfrm>
            <a:off x="475460" y="4367843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3" name="Shape 3823"/>
          <p:cNvSpPr txBox="1"/>
          <p:nvPr/>
        </p:nvSpPr>
        <p:spPr>
          <a:xfrm>
            <a:off x="1260619" y="436670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4" name="Shape 3824"/>
          <p:cNvSpPr txBox="1"/>
          <p:nvPr/>
        </p:nvSpPr>
        <p:spPr>
          <a:xfrm>
            <a:off x="2092445" y="4365235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5" name="Shape 3825"/>
          <p:cNvSpPr txBox="1"/>
          <p:nvPr/>
        </p:nvSpPr>
        <p:spPr>
          <a:xfrm>
            <a:off x="2900995" y="436523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6674" y="5989252"/>
            <a:ext cx="5549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 Y.-L., Lee, C.-Y., Cheng, K.-T., Chang, W.-H., Huang, R.-N., Nam, H.G., and Chen, Y.-R. (2014). Quantitative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peptidomics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 reveals that a wound-induced peptide from PR-1 regulates immune signaling in tomato. Plant Cell 26: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4135-4148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1" name="Shape 3831"/>
          <p:cNvSpPr txBox="1"/>
          <p:nvPr/>
        </p:nvSpPr>
        <p:spPr>
          <a:xfrm>
            <a:off x="0" y="3026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CEP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2" name="Shape 3832"/>
          <p:cNvSpPr txBox="1"/>
          <p:nvPr/>
        </p:nvSpPr>
        <p:spPr>
          <a:xfrm>
            <a:off x="161829" y="586780"/>
            <a:ext cx="3873386" cy="2462213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-terminally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ncoded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eptide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Hydroxyproline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CRA2, CEPR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Nodule number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		lateral root formation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Gymnosperms and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One pre-pro-peptide may contain more than one CEP domain.</a:t>
            </a:r>
            <a:endParaRPr/>
          </a:p>
        </p:txBody>
      </p:sp>
      <p:sp>
        <p:nvSpPr>
          <p:cNvPr id="3833" name="Shape 3833"/>
          <p:cNvSpPr txBox="1"/>
          <p:nvPr/>
        </p:nvSpPr>
        <p:spPr>
          <a:xfrm>
            <a:off x="516732" y="46734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4" name="Shape 3834"/>
          <p:cNvSpPr txBox="1"/>
          <p:nvPr/>
        </p:nvSpPr>
        <p:spPr>
          <a:xfrm>
            <a:off x="1289225" y="46734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5" name="Shape 3835"/>
          <p:cNvSpPr txBox="1"/>
          <p:nvPr/>
        </p:nvSpPr>
        <p:spPr>
          <a:xfrm>
            <a:off x="161829" y="3133746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6" name="Shape 3836"/>
          <p:cNvSpPr txBox="1"/>
          <p:nvPr/>
        </p:nvSpPr>
        <p:spPr>
          <a:xfrm>
            <a:off x="2061718" y="467345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7" name="Shape 3837"/>
          <p:cNvSpPr txBox="1"/>
          <p:nvPr/>
        </p:nvSpPr>
        <p:spPr>
          <a:xfrm>
            <a:off x="2834210" y="46734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8" name="Shape 3838"/>
          <p:cNvGrpSpPr/>
          <p:nvPr/>
        </p:nvGrpSpPr>
        <p:grpSpPr>
          <a:xfrm>
            <a:off x="517767" y="3502034"/>
            <a:ext cx="3067972" cy="1026450"/>
            <a:chOff x="220866" y="988260"/>
            <a:chExt cx="3583996" cy="1199096"/>
          </a:xfrm>
        </p:grpSpPr>
        <p:pic>
          <p:nvPicPr>
            <p:cNvPr id="3839" name="Shape 383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0" name="Shape 3840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1" name="Shape 384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2" name="Shape 384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43" name="Shape 3843"/>
          <p:cNvSpPr txBox="1"/>
          <p:nvPr/>
        </p:nvSpPr>
        <p:spPr>
          <a:xfrm>
            <a:off x="447480" y="452044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4" name="Shape 3844"/>
          <p:cNvSpPr txBox="1"/>
          <p:nvPr/>
        </p:nvSpPr>
        <p:spPr>
          <a:xfrm>
            <a:off x="1232639" y="451930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5" name="Shape 3845"/>
          <p:cNvSpPr txBox="1"/>
          <p:nvPr/>
        </p:nvSpPr>
        <p:spPr>
          <a:xfrm>
            <a:off x="2064465" y="451783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6" name="Shape 3846"/>
          <p:cNvSpPr txBox="1"/>
          <p:nvPr/>
        </p:nvSpPr>
        <p:spPr>
          <a:xfrm>
            <a:off x="2873015" y="451783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7" name="Shape 384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40" y="5496854"/>
            <a:ext cx="2097309" cy="78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8" name="Shape 3848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764" y="5504474"/>
            <a:ext cx="1931691" cy="765552"/>
          </a:xfrm>
          <a:prstGeom prst="rect">
            <a:avLst/>
          </a:prstGeom>
          <a:noFill/>
          <a:ln>
            <a:noFill/>
          </a:ln>
        </p:spPr>
      </p:pic>
      <p:sp>
        <p:nvSpPr>
          <p:cNvPr id="3849" name="Shape 3849"/>
          <p:cNvSpPr txBox="1"/>
          <p:nvPr/>
        </p:nvSpPr>
        <p:spPr>
          <a:xfrm>
            <a:off x="161829" y="521277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50" name="Shape 3850"/>
          <p:cNvGrpSpPr/>
          <p:nvPr/>
        </p:nvGrpSpPr>
        <p:grpSpPr>
          <a:xfrm>
            <a:off x="3966523" y="-228600"/>
            <a:ext cx="6357778" cy="6384297"/>
            <a:chOff x="4165877" y="-38420"/>
            <a:chExt cx="6357778" cy="6384297"/>
          </a:xfrm>
        </p:grpSpPr>
        <p:sp>
          <p:nvSpPr>
            <p:cNvPr id="3851" name="Shape 3851"/>
            <p:cNvSpPr txBox="1"/>
            <p:nvPr/>
          </p:nvSpPr>
          <p:spPr>
            <a:xfrm>
              <a:off x="4433781" y="5080263"/>
              <a:ext cx="124968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Low soil Nitrogen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2" name="Shape 3852"/>
            <p:cNvGrpSpPr/>
            <p:nvPr/>
          </p:nvGrpSpPr>
          <p:grpSpPr>
            <a:xfrm>
              <a:off x="4165877" y="-38420"/>
              <a:ext cx="6357778" cy="6384297"/>
              <a:chOff x="4199435" y="218597"/>
              <a:chExt cx="6357778" cy="6384297"/>
            </a:xfrm>
          </p:grpSpPr>
          <p:pic>
            <p:nvPicPr>
              <p:cNvPr id="3853" name="Shape 385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333745" y="984605"/>
                <a:ext cx="2755309" cy="4128776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854" name="Shape 3854"/>
              <p:cNvCxnSpPr/>
              <p:nvPr/>
            </p:nvCxnSpPr>
            <p:spPr>
              <a:xfrm rot="10800000" flipH="1">
                <a:off x="5449561" y="5200471"/>
                <a:ext cx="423479" cy="273618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855" name="Shape 3855"/>
              <p:cNvSpPr txBox="1"/>
              <p:nvPr/>
            </p:nvSpPr>
            <p:spPr>
              <a:xfrm>
                <a:off x="5206822" y="4781591"/>
                <a:ext cx="124968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i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CEP</a:t>
                </a: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genes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 roots 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6" name="Shape 3856"/>
              <p:cNvSpPr/>
              <p:nvPr/>
            </p:nvSpPr>
            <p:spPr>
              <a:xfrm>
                <a:off x="6299920" y="4928602"/>
                <a:ext cx="45719" cy="199424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57" name="Shape 3857"/>
              <p:cNvGrpSpPr/>
              <p:nvPr/>
            </p:nvGrpSpPr>
            <p:grpSpPr>
              <a:xfrm>
                <a:off x="4199435" y="218597"/>
                <a:ext cx="6357778" cy="6384297"/>
                <a:chOff x="4405643" y="218597"/>
                <a:chExt cx="6357778" cy="6384297"/>
              </a:xfrm>
            </p:grpSpPr>
            <p:sp>
              <p:nvSpPr>
                <p:cNvPr id="3858" name="Shape 3858"/>
                <p:cNvSpPr/>
                <p:nvPr/>
              </p:nvSpPr>
              <p:spPr>
                <a:xfrm rot="-2342183" flipH="1">
                  <a:off x="5364894" y="1100866"/>
                  <a:ext cx="4439276" cy="4619758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3859" name="Shape 3859"/>
                <p:cNvCxnSpPr/>
                <p:nvPr/>
              </p:nvCxnSpPr>
              <p:spPr>
                <a:xfrm rot="10800000" flipH="1">
                  <a:off x="6111886" y="1570488"/>
                  <a:ext cx="65192" cy="64195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</p:cxnSp>
          </p:grpSp>
          <p:sp>
            <p:nvSpPr>
              <p:cNvPr id="3860" name="Shape 3860"/>
              <p:cNvSpPr txBox="1"/>
              <p:nvPr/>
            </p:nvSpPr>
            <p:spPr>
              <a:xfrm>
                <a:off x="4901856" y="1008597"/>
                <a:ext cx="164462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Recognition by CEP Receptor in the shoot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Shape 3861"/>
              <p:cNvSpPr txBox="1"/>
              <p:nvPr/>
            </p:nvSpPr>
            <p:spPr>
              <a:xfrm rot="-4379302">
                <a:off x="4398005" y="2448634"/>
                <a:ext cx="118110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CEP peptides move via xylem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862" name="Shape 3862"/>
              <p:cNvCxnSpPr/>
              <p:nvPr/>
            </p:nvCxnSpPr>
            <p:spPr>
              <a:xfrm>
                <a:off x="7597184" y="1565071"/>
                <a:ext cx="16633" cy="310838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863" name="Shape 3863"/>
              <p:cNvSpPr txBox="1"/>
              <p:nvPr/>
            </p:nvSpPr>
            <p:spPr>
              <a:xfrm>
                <a:off x="7597184" y="3009228"/>
                <a:ext cx="1181101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Unknown Shoot to root signal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Shape 3864"/>
              <p:cNvSpPr txBox="1"/>
              <p:nvPr/>
            </p:nvSpPr>
            <p:spPr>
              <a:xfrm>
                <a:off x="7081062" y="4711306"/>
                <a:ext cx="1813234" cy="938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Induction of Nitrate Uptake transporters</a:t>
                </a:r>
                <a:endParaRPr/>
              </a:p>
              <a:p>
                <a:pPr marL="171450" marR="0" lvl="0" indent="-17145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Char char="•"/>
                </a:pPr>
                <a:r>
                  <a:rPr lang="en-US" sz="1100" i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NRT1.1</a:t>
                </a:r>
                <a:endParaRPr/>
              </a:p>
              <a:p>
                <a:pPr marL="171450" marR="0" lvl="0" indent="-17145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Char char="•"/>
                </a:pPr>
                <a:r>
                  <a:rPr lang="en-US" sz="1100" i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NRT2.1</a:t>
                </a:r>
                <a:endParaRPr/>
              </a:p>
              <a:p>
                <a:pPr marL="171450" marR="0" lvl="0" indent="-17145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Char char="•"/>
                </a:pPr>
                <a:r>
                  <a:rPr lang="en-US" sz="1100" i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NRT3.1</a:t>
                </a:r>
                <a:endParaRPr sz="11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65" name="Shape 3865"/>
          <p:cNvSpPr txBox="1"/>
          <p:nvPr/>
        </p:nvSpPr>
        <p:spPr>
          <a:xfrm>
            <a:off x="4281244" y="5380162"/>
            <a:ext cx="46501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the concentrations tested so far, CEP Peptide application has opposite effects on lateral root number in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(more in number) and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(fewer)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7566" y="5991140"/>
            <a:ext cx="3166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Tabata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(2014). Maturation processes and structures of small secreted peptides in plants. Front Plant Sci 5: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311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Shape 3872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CIF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3" name="Shape 3873"/>
          <p:cNvSpPr txBox="1"/>
          <p:nvPr/>
        </p:nvSpPr>
        <p:spPr>
          <a:xfrm>
            <a:off x="169449" y="667418"/>
            <a:ext cx="3873385" cy="2246769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asparian strip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ntergrity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actor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Sulfate, 1 				Hydroxyproline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GASSHO1/SCHENGEN3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Ensures formation of an 			intact casparian strip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3874" name="Shape 3874"/>
          <p:cNvSpPr txBox="1"/>
          <p:nvPr/>
        </p:nvSpPr>
        <p:spPr>
          <a:xfrm>
            <a:off x="654822" y="455828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5" name="Shape 3875"/>
          <p:cNvSpPr txBox="1"/>
          <p:nvPr/>
        </p:nvSpPr>
        <p:spPr>
          <a:xfrm>
            <a:off x="1432743" y="455828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6" name="Shape 3876"/>
          <p:cNvSpPr txBox="1"/>
          <p:nvPr/>
        </p:nvSpPr>
        <p:spPr>
          <a:xfrm>
            <a:off x="169449" y="3004206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7" name="Shape 3877"/>
          <p:cNvSpPr txBox="1"/>
          <p:nvPr/>
        </p:nvSpPr>
        <p:spPr>
          <a:xfrm>
            <a:off x="169449" y="514419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8" name="Shape 3878"/>
          <p:cNvSpPr txBox="1"/>
          <p:nvPr/>
        </p:nvSpPr>
        <p:spPr>
          <a:xfrm>
            <a:off x="2210664" y="455828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9" name="Shape 3879"/>
          <p:cNvSpPr txBox="1"/>
          <p:nvPr/>
        </p:nvSpPr>
        <p:spPr>
          <a:xfrm>
            <a:off x="2988586" y="455828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0" name="Shape 3880"/>
          <p:cNvGrpSpPr/>
          <p:nvPr/>
        </p:nvGrpSpPr>
        <p:grpSpPr>
          <a:xfrm>
            <a:off x="525387" y="3402974"/>
            <a:ext cx="3067972" cy="1026450"/>
            <a:chOff x="220866" y="988260"/>
            <a:chExt cx="3583996" cy="1199096"/>
          </a:xfrm>
        </p:grpSpPr>
        <p:pic>
          <p:nvPicPr>
            <p:cNvPr id="3881" name="Shape 3881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2" name="Shape 3882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3" name="Shape 3883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4" name="Shape 3884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85" name="Shape 3885"/>
          <p:cNvSpPr txBox="1"/>
          <p:nvPr/>
        </p:nvSpPr>
        <p:spPr>
          <a:xfrm>
            <a:off x="455100" y="442138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6" name="Shape 3886"/>
          <p:cNvSpPr txBox="1"/>
          <p:nvPr/>
        </p:nvSpPr>
        <p:spPr>
          <a:xfrm>
            <a:off x="1240259" y="442024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7" name="Shape 3887"/>
          <p:cNvSpPr txBox="1"/>
          <p:nvPr/>
        </p:nvSpPr>
        <p:spPr>
          <a:xfrm>
            <a:off x="2072085" y="441877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8" name="Shape 3888"/>
          <p:cNvSpPr txBox="1"/>
          <p:nvPr/>
        </p:nvSpPr>
        <p:spPr>
          <a:xfrm>
            <a:off x="2880635" y="441877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9" name="Shape 388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403" y="695658"/>
            <a:ext cx="3425987" cy="2190287"/>
          </a:xfrm>
          <a:prstGeom prst="rect">
            <a:avLst/>
          </a:prstGeom>
          <a:noFill/>
          <a:ln w="1905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3890" name="Shape 3890"/>
          <p:cNvCxnSpPr/>
          <p:nvPr/>
        </p:nvCxnSpPr>
        <p:spPr>
          <a:xfrm>
            <a:off x="6286500" y="1371600"/>
            <a:ext cx="147828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897" name="Shape 3897"/>
          <p:cNvSpPr txBox="1"/>
          <p:nvPr/>
        </p:nvSpPr>
        <p:spPr>
          <a:xfrm>
            <a:off x="7680960" y="647688"/>
            <a:ext cx="137922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Casparian strip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a diffusion barrier in the root endodermis that directs water and solutes from the soil to the vascular tissue. It is made of 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suberin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lignin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8" name="Shape 3898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812" y="5452874"/>
            <a:ext cx="2941875" cy="777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4094845" y="3286859"/>
            <a:ext cx="5251825" cy="2566945"/>
            <a:chOff x="4103083" y="3004206"/>
            <a:chExt cx="5251825" cy="2566945"/>
          </a:xfrm>
        </p:grpSpPr>
        <p:graphicFrame>
          <p:nvGraphicFramePr>
            <p:cNvPr id="3871" name="Shape 3871"/>
            <p:cNvGraphicFramePr/>
            <p:nvPr>
              <p:extLst>
                <p:ext uri="{D42A27DB-BD31-4B8C-83A1-F6EECF244321}">
                  <p14:modId xmlns:p14="http://schemas.microsoft.com/office/powerpoint/2010/main" val="1900497723"/>
                </p:ext>
              </p:extLst>
            </p:nvPr>
          </p:nvGraphicFramePr>
          <p:xfrm>
            <a:off x="4189043" y="3004206"/>
            <a:ext cx="4772325" cy="2535520"/>
          </p:xfrm>
          <a:graphic>
            <a:graphicData uri="http://schemas.openxmlformats.org/drawingml/2006/table">
              <a:tbl>
                <a:tblPr firstRow="1" bandRow="1">
                  <a:noFill/>
                  <a:tableStyleId>{403BF372-E21D-4952-BF87-883D26DCBA93}</a:tableStyleId>
                </a:tblPr>
                <a:tblGrid>
                  <a:gridCol w="159077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590775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59077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407800"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 dirty="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/>
                      </a:p>
                    </a:txBody>
                    <a:tcPr marL="91450" marR="91450" marT="45725" marB="45725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26575"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/>
                      </a:p>
                    </a:txBody>
                    <a:tcPr marL="91450" marR="91450" marT="45725" marB="45725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48650"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 dirty="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 dirty="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350" dirty="0"/>
                      </a:p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sz="1350" dirty="0"/>
                      </a:p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 dirty="0"/>
                      </a:p>
                    </a:txBody>
                    <a:tcPr marL="91450" marR="91450" marT="45725" marB="45725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792475"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 dirty="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/>
                      </a:p>
                    </a:txBody>
                    <a:tcPr marL="91450" marR="91450" marT="45725" marB="45725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350" dirty="0"/>
                      </a:p>
                    </a:txBody>
                    <a:tcPr marL="91450" marR="91450" marT="45725" marB="45725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3891" name="Shape 3891"/>
            <p:cNvSpPr txBox="1"/>
            <p:nvPr/>
          </p:nvSpPr>
          <p:spPr>
            <a:xfrm>
              <a:off x="5353728" y="3055395"/>
              <a:ext cx="25042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Water (Control)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Shape 3892"/>
            <p:cNvSpPr txBox="1"/>
            <p:nvPr/>
          </p:nvSpPr>
          <p:spPr>
            <a:xfrm>
              <a:off x="7543692" y="3065469"/>
              <a:ext cx="1425048" cy="2780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CIF peptide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Shape 3893"/>
            <p:cNvSpPr txBox="1"/>
            <p:nvPr/>
          </p:nvSpPr>
          <p:spPr>
            <a:xfrm>
              <a:off x="4181683" y="3586590"/>
              <a:ext cx="131633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CASP1 (Green)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Shape 3895"/>
            <p:cNvSpPr txBox="1"/>
            <p:nvPr/>
          </p:nvSpPr>
          <p:spPr>
            <a:xfrm>
              <a:off x="4181683" y="4118775"/>
              <a:ext cx="131633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Casparian</a:t>
              </a: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strip in mutant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Shape 3896"/>
            <p:cNvSpPr txBox="1"/>
            <p:nvPr/>
          </p:nvSpPr>
          <p:spPr>
            <a:xfrm>
              <a:off x="4103083" y="4839797"/>
              <a:ext cx="131633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Ion Permeability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(500 µM Iron)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99" name="Shape 3899"/>
            <p:cNvGrpSpPr/>
            <p:nvPr/>
          </p:nvGrpSpPr>
          <p:grpSpPr>
            <a:xfrm rot="-151939">
              <a:off x="5797658" y="3553938"/>
              <a:ext cx="1492203" cy="378016"/>
              <a:chOff x="5754759" y="3640023"/>
              <a:chExt cx="1492204" cy="378016"/>
            </a:xfrm>
          </p:grpSpPr>
          <p:sp>
            <p:nvSpPr>
              <p:cNvPr id="3900" name="Shape 3900"/>
              <p:cNvSpPr/>
              <p:nvPr/>
            </p:nvSpPr>
            <p:spPr>
              <a:xfrm rot="-1308189">
                <a:off x="5774894" y="3765921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1" name="Shape 3901"/>
              <p:cNvSpPr/>
              <p:nvPr/>
            </p:nvSpPr>
            <p:spPr>
              <a:xfrm rot="-865405">
                <a:off x="6018586" y="3685510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2" name="Shape 3902"/>
              <p:cNvSpPr/>
              <p:nvPr/>
            </p:nvSpPr>
            <p:spPr>
              <a:xfrm>
                <a:off x="6263933" y="3640023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3" name="Shape 3903"/>
              <p:cNvSpPr/>
              <p:nvPr/>
            </p:nvSpPr>
            <p:spPr>
              <a:xfrm rot="478863">
                <a:off x="6522685" y="3657895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4" name="Shape 3904"/>
              <p:cNvSpPr/>
              <p:nvPr/>
            </p:nvSpPr>
            <p:spPr>
              <a:xfrm rot="1343849">
                <a:off x="6769193" y="3716248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5" name="Shape 3905"/>
              <p:cNvSpPr/>
              <p:nvPr/>
            </p:nvSpPr>
            <p:spPr>
              <a:xfrm rot="1737144">
                <a:off x="6995749" y="3819786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6" name="Shape 3906"/>
            <p:cNvGrpSpPr/>
            <p:nvPr/>
          </p:nvGrpSpPr>
          <p:grpSpPr>
            <a:xfrm rot="-151939">
              <a:off x="7397443" y="3553937"/>
              <a:ext cx="1492203" cy="378016"/>
              <a:chOff x="5754759" y="3640023"/>
              <a:chExt cx="1492204" cy="378016"/>
            </a:xfrm>
          </p:grpSpPr>
          <p:sp>
            <p:nvSpPr>
              <p:cNvPr id="3907" name="Shape 3907"/>
              <p:cNvSpPr/>
              <p:nvPr/>
            </p:nvSpPr>
            <p:spPr>
              <a:xfrm rot="-1308189">
                <a:off x="5774894" y="3765921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8" name="Shape 3908"/>
              <p:cNvSpPr/>
              <p:nvPr/>
            </p:nvSpPr>
            <p:spPr>
              <a:xfrm rot="-865405">
                <a:off x="6018586" y="3685510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9" name="Shape 3909"/>
              <p:cNvSpPr/>
              <p:nvPr/>
            </p:nvSpPr>
            <p:spPr>
              <a:xfrm>
                <a:off x="6263933" y="3640023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0" name="Shape 3910"/>
              <p:cNvSpPr/>
              <p:nvPr/>
            </p:nvSpPr>
            <p:spPr>
              <a:xfrm rot="478863">
                <a:off x="6522685" y="3657895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1" name="Shape 3911"/>
              <p:cNvSpPr/>
              <p:nvPr/>
            </p:nvSpPr>
            <p:spPr>
              <a:xfrm rot="1343849">
                <a:off x="6769193" y="3716248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2" name="Shape 3912"/>
              <p:cNvSpPr/>
              <p:nvPr/>
            </p:nvSpPr>
            <p:spPr>
              <a:xfrm rot="1737144">
                <a:off x="6995749" y="3819786"/>
                <a:ext cx="228600" cy="15244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913" name="Shape 3913"/>
            <p:cNvCxnSpPr/>
            <p:nvPr/>
          </p:nvCxnSpPr>
          <p:spPr>
            <a:xfrm>
              <a:off x="6273709" y="3571056"/>
              <a:ext cx="36809" cy="142109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914" name="Shape 3914"/>
            <p:cNvCxnSpPr/>
            <p:nvPr/>
          </p:nvCxnSpPr>
          <p:spPr>
            <a:xfrm>
              <a:off x="6545589" y="3550867"/>
              <a:ext cx="0" cy="132867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915" name="Shape 3915"/>
            <p:cNvCxnSpPr/>
            <p:nvPr/>
          </p:nvCxnSpPr>
          <p:spPr>
            <a:xfrm flipH="1">
              <a:off x="6794062" y="3573750"/>
              <a:ext cx="24293" cy="13672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916" name="Shape 3916"/>
            <p:cNvCxnSpPr/>
            <p:nvPr/>
          </p:nvCxnSpPr>
          <p:spPr>
            <a:xfrm>
              <a:off x="6017324" y="3642110"/>
              <a:ext cx="58860" cy="156108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3917" name="Shape 3917"/>
            <p:cNvCxnSpPr/>
            <p:nvPr/>
          </p:nvCxnSpPr>
          <p:spPr>
            <a:xfrm flipH="1">
              <a:off x="7015644" y="3660485"/>
              <a:ext cx="57183" cy="13672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3918" name="Shape 3918"/>
            <p:cNvSpPr txBox="1"/>
            <p:nvPr/>
          </p:nvSpPr>
          <p:spPr>
            <a:xfrm>
              <a:off x="5622824" y="3631954"/>
              <a:ext cx="5811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9" name="Shape 3919"/>
            <p:cNvSpPr txBox="1"/>
            <p:nvPr/>
          </p:nvSpPr>
          <p:spPr>
            <a:xfrm>
              <a:off x="7228160" y="3631954"/>
              <a:ext cx="5811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</a:t>
              </a: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0" name="Shape 3920"/>
            <p:cNvSpPr/>
            <p:nvPr/>
          </p:nvSpPr>
          <p:spPr>
            <a:xfrm rot="5400000">
              <a:off x="8015053" y="3685077"/>
              <a:ext cx="215854" cy="1188017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936860" y="4078626"/>
              <a:ext cx="1188017" cy="306077"/>
              <a:chOff x="5936860" y="4078626"/>
              <a:chExt cx="1188017" cy="306077"/>
            </a:xfrm>
          </p:grpSpPr>
          <p:sp>
            <p:nvSpPr>
              <p:cNvPr id="3922" name="Shape 3922"/>
              <p:cNvSpPr/>
              <p:nvPr/>
            </p:nvSpPr>
            <p:spPr>
              <a:xfrm rot="5400000">
                <a:off x="6422942" y="3682767"/>
                <a:ext cx="215854" cy="1188017"/>
              </a:xfrm>
              <a:prstGeom prst="leftBracket">
                <a:avLst>
                  <a:gd name="adj" fmla="val 8333"/>
                </a:avLst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3" name="Shape 3923"/>
              <p:cNvSpPr/>
              <p:nvPr/>
            </p:nvSpPr>
            <p:spPr>
              <a:xfrm>
                <a:off x="6054105" y="4092314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4" name="Shape 3924"/>
              <p:cNvSpPr/>
              <p:nvPr/>
            </p:nvSpPr>
            <p:spPr>
              <a:xfrm>
                <a:off x="6228947" y="4086388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5" name="Shape 3925"/>
              <p:cNvSpPr/>
              <p:nvPr/>
            </p:nvSpPr>
            <p:spPr>
              <a:xfrm>
                <a:off x="6401549" y="4092313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6" name="Shape 3926"/>
              <p:cNvSpPr/>
              <p:nvPr/>
            </p:nvSpPr>
            <p:spPr>
              <a:xfrm>
                <a:off x="6537334" y="4086387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7" name="Shape 3927"/>
              <p:cNvSpPr/>
              <p:nvPr/>
            </p:nvSpPr>
            <p:spPr>
              <a:xfrm>
                <a:off x="6667461" y="4092931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8" name="Shape 3928"/>
              <p:cNvSpPr/>
              <p:nvPr/>
            </p:nvSpPr>
            <p:spPr>
              <a:xfrm>
                <a:off x="6834838" y="4078626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9" name="Shape 3929"/>
              <p:cNvSpPr/>
              <p:nvPr/>
            </p:nvSpPr>
            <p:spPr>
              <a:xfrm>
                <a:off x="6981046" y="4086387"/>
                <a:ext cx="57269" cy="151833"/>
              </a:xfrm>
              <a:prstGeom prst="rect">
                <a:avLst/>
              </a:prstGeom>
              <a:solidFill>
                <a:schemeClr val="bg1"/>
              </a:solidFill>
              <a:ln w="25400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930" name="Shape 393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41832" y="4795941"/>
              <a:ext cx="1109408" cy="736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1" name="Shape 393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390466" y="4844647"/>
              <a:ext cx="774571" cy="513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2" name="Shape 3932"/>
            <p:cNvSpPr txBox="1"/>
            <p:nvPr/>
          </p:nvSpPr>
          <p:spPr>
            <a:xfrm>
              <a:off x="7843242" y="4463437"/>
              <a:ext cx="118692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cif1,2</a:t>
              </a:r>
              <a:endParaRPr sz="1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3" name="Shape 3933"/>
            <p:cNvSpPr txBox="1"/>
            <p:nvPr/>
          </p:nvSpPr>
          <p:spPr>
            <a:xfrm>
              <a:off x="7797324" y="5294538"/>
              <a:ext cx="118692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cif1,2</a:t>
              </a:r>
              <a:endParaRPr sz="1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4" name="Shape 3934"/>
            <p:cNvSpPr txBox="1"/>
            <p:nvPr/>
          </p:nvSpPr>
          <p:spPr>
            <a:xfrm>
              <a:off x="6285045" y="4453243"/>
              <a:ext cx="118692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cif1,2</a:t>
              </a:r>
              <a:endParaRPr sz="1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5" name="Shape 3935"/>
            <p:cNvSpPr txBox="1"/>
            <p:nvPr/>
          </p:nvSpPr>
          <p:spPr>
            <a:xfrm>
              <a:off x="8038574" y="4872319"/>
              <a:ext cx="131633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Stunted,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Yellow leaves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Shape 3936"/>
            <p:cNvSpPr txBox="1"/>
            <p:nvPr/>
          </p:nvSpPr>
          <p:spPr>
            <a:xfrm>
              <a:off x="6240168" y="5324930"/>
              <a:ext cx="118692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i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cif1,2</a:t>
              </a:r>
              <a:endParaRPr sz="1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7" name="Shape 3937"/>
            <p:cNvSpPr txBox="1"/>
            <p:nvPr/>
          </p:nvSpPr>
          <p:spPr>
            <a:xfrm>
              <a:off x="6541320" y="4956673"/>
              <a:ext cx="64044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WT like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6350139" y="2687100"/>
            <a:ext cx="1330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Image Source: Wikipedia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3445" y="5853804"/>
            <a:ext cx="4970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Doblas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V.G., et al. (2017). Root diffusion barrier control by a vasculature-derived peptide binding to the SGN3 receptor. Science 355: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280-284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Nakayama, T., et al. (2017). A peptide hormone required for Casparian strip diffusion barrier formation in Arabidopsis roots. Science 355: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284-286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43" name="Shape 3943"/>
          <p:cNvGraphicFramePr/>
          <p:nvPr/>
        </p:nvGraphicFramePr>
        <p:xfrm>
          <a:off x="4249582" y="1937339"/>
          <a:ext cx="4681275" cy="2824200"/>
        </p:xfrm>
        <a:graphic>
          <a:graphicData uri="http://schemas.openxmlformats.org/drawingml/2006/table">
            <a:tbl>
              <a:tblPr firstRow="1" bandRow="1">
                <a:noFill/>
                <a:tableStyleId>{403BF372-E21D-4952-BF87-883D26DCBA93}</a:tableStyleId>
              </a:tblPr>
              <a:tblGrid>
                <a:gridCol w="1560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44" name="Shape 3944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CLE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5" name="Shape 3945"/>
          <p:cNvSpPr txBox="1"/>
          <p:nvPr/>
        </p:nvSpPr>
        <p:spPr>
          <a:xfrm>
            <a:off x="215755" y="921160"/>
            <a:ext cx="3744167" cy="175432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AVATA3/</a:t>
            </a:r>
            <a:r>
              <a:rPr lang="en-US" sz="12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ndosperm surrounding Region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	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 amino acids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		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2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Hydroxyproline</a:t>
            </a:r>
            <a:endParaRPr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Receptor: 		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CLAVATA1, SUNN/HAR1</a:t>
            </a:r>
            <a:endParaRPr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		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Autoregulation of nodule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number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	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</p:txBody>
      </p:sp>
      <p:sp>
        <p:nvSpPr>
          <p:cNvPr id="3946" name="Shape 3946"/>
          <p:cNvSpPr txBox="1"/>
          <p:nvPr/>
        </p:nvSpPr>
        <p:spPr>
          <a:xfrm>
            <a:off x="524352" y="43686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7" name="Shape 3947"/>
          <p:cNvSpPr txBox="1"/>
          <p:nvPr/>
        </p:nvSpPr>
        <p:spPr>
          <a:xfrm>
            <a:off x="1230182" y="43686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8" name="Shape 3948"/>
          <p:cNvSpPr txBox="1"/>
          <p:nvPr/>
        </p:nvSpPr>
        <p:spPr>
          <a:xfrm>
            <a:off x="169449" y="2798466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9" name="Shape 3949" descr="http://weblogo.berkeley.edu/cache/file8avmPh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5" b="5585"/>
          <a:stretch/>
        </p:blipFill>
        <p:spPr>
          <a:xfrm>
            <a:off x="260838" y="5241493"/>
            <a:ext cx="3622131" cy="997820"/>
          </a:xfrm>
          <a:prstGeom prst="rect">
            <a:avLst/>
          </a:prstGeom>
          <a:noFill/>
          <a:ln>
            <a:noFill/>
          </a:ln>
        </p:spPr>
      </p:pic>
      <p:sp>
        <p:nvSpPr>
          <p:cNvPr id="3950" name="Shape 3950"/>
          <p:cNvSpPr txBox="1"/>
          <p:nvPr/>
        </p:nvSpPr>
        <p:spPr>
          <a:xfrm>
            <a:off x="169449" y="493845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1" name="Shape 3951"/>
          <p:cNvSpPr txBox="1"/>
          <p:nvPr/>
        </p:nvSpPr>
        <p:spPr>
          <a:xfrm>
            <a:off x="7328869" y="2094650"/>
            <a:ext cx="15227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MtCLE13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2" name="Shape 3952"/>
          <p:cNvSpPr txBox="1"/>
          <p:nvPr/>
        </p:nvSpPr>
        <p:spPr>
          <a:xfrm>
            <a:off x="5845779" y="2094855"/>
            <a:ext cx="17754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(Control)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3" name="Shape 39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7030" y="2020736"/>
            <a:ext cx="528673" cy="401457"/>
          </a:xfrm>
          <a:prstGeom prst="rect">
            <a:avLst/>
          </a:prstGeom>
          <a:noFill/>
          <a:ln>
            <a:noFill/>
          </a:ln>
        </p:spPr>
      </p:pic>
      <p:sp>
        <p:nvSpPr>
          <p:cNvPr id="3954" name="Shape 3954"/>
          <p:cNvSpPr txBox="1"/>
          <p:nvPr/>
        </p:nvSpPr>
        <p:spPr>
          <a:xfrm>
            <a:off x="2047564" y="43686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5" name="Shape 3955"/>
          <p:cNvSpPr txBox="1"/>
          <p:nvPr/>
        </p:nvSpPr>
        <p:spPr>
          <a:xfrm>
            <a:off x="2841830" y="436865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6" name="Shape 39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9354" y="2619530"/>
            <a:ext cx="579883" cy="421322"/>
          </a:xfrm>
          <a:prstGeom prst="rect">
            <a:avLst/>
          </a:prstGeom>
          <a:noFill/>
          <a:ln>
            <a:noFill/>
          </a:ln>
        </p:spPr>
      </p:pic>
      <p:sp>
        <p:nvSpPr>
          <p:cNvPr id="3957" name="Shape 3957"/>
          <p:cNvSpPr txBox="1"/>
          <p:nvPr/>
        </p:nvSpPr>
        <p:spPr>
          <a:xfrm>
            <a:off x="4181700" y="3027875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Cytokinin treated expression (24 h)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8" name="Shape 3958"/>
          <p:cNvSpPr txBox="1"/>
          <p:nvPr/>
        </p:nvSpPr>
        <p:spPr>
          <a:xfrm>
            <a:off x="6039198" y="2734998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Relative Expression units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9" name="Shape 3959"/>
          <p:cNvSpPr txBox="1"/>
          <p:nvPr/>
        </p:nvSpPr>
        <p:spPr>
          <a:xfrm>
            <a:off x="7546883" y="2734998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6000 Relative Expression units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0" name="Shape 396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674" y="3650346"/>
            <a:ext cx="438280" cy="547532"/>
          </a:xfrm>
          <a:prstGeom prst="rect">
            <a:avLst/>
          </a:prstGeom>
          <a:noFill/>
          <a:ln>
            <a:noFill/>
          </a:ln>
        </p:spPr>
      </p:pic>
      <p:sp>
        <p:nvSpPr>
          <p:cNvPr id="3961" name="Shape 3961"/>
          <p:cNvSpPr txBox="1"/>
          <p:nvPr/>
        </p:nvSpPr>
        <p:spPr>
          <a:xfrm>
            <a:off x="4162509" y="4140959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nodule number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2" name="Shape 3962"/>
          <p:cNvGrpSpPr/>
          <p:nvPr/>
        </p:nvGrpSpPr>
        <p:grpSpPr>
          <a:xfrm>
            <a:off x="5307909" y="3429788"/>
            <a:ext cx="3786706" cy="1259181"/>
            <a:chOff x="5100588" y="3401721"/>
            <a:chExt cx="3786706" cy="1259181"/>
          </a:xfrm>
        </p:grpSpPr>
        <p:sp>
          <p:nvSpPr>
            <p:cNvPr id="3963" name="Shape 3963"/>
            <p:cNvSpPr txBox="1"/>
            <p:nvPr/>
          </p:nvSpPr>
          <p:spPr>
            <a:xfrm>
              <a:off x="6302190" y="3407041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Shape 3964"/>
            <p:cNvSpPr txBox="1"/>
            <p:nvPr/>
          </p:nvSpPr>
          <p:spPr>
            <a:xfrm>
              <a:off x="7496760" y="3401721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65" name="Shape 396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5400000">
              <a:off x="5571113" y="4066397"/>
              <a:ext cx="422898" cy="2882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66" name="Shape 3966"/>
            <p:cNvSpPr txBox="1"/>
            <p:nvPr/>
          </p:nvSpPr>
          <p:spPr>
            <a:xfrm>
              <a:off x="5100588" y="4432717"/>
              <a:ext cx="136394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Knockdown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Shape 3967"/>
            <p:cNvSpPr txBox="1"/>
            <p:nvPr/>
          </p:nvSpPr>
          <p:spPr>
            <a:xfrm>
              <a:off x="6302190" y="4421949"/>
              <a:ext cx="136394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Empty Vector</a:t>
              </a:r>
              <a:endParaRPr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Shape 3968"/>
            <p:cNvSpPr txBox="1"/>
            <p:nvPr/>
          </p:nvSpPr>
          <p:spPr>
            <a:xfrm>
              <a:off x="7523346" y="4322348"/>
              <a:ext cx="136394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MtCLE12/MtCLE13 knockdown</a:t>
              </a:r>
              <a:endParaRPr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Shape 3969"/>
            <p:cNvSpPr txBox="1"/>
            <p:nvPr/>
          </p:nvSpPr>
          <p:spPr>
            <a:xfrm>
              <a:off x="6302190" y="3954648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Shape 3970"/>
            <p:cNvSpPr txBox="1"/>
            <p:nvPr/>
          </p:nvSpPr>
          <p:spPr>
            <a:xfrm>
              <a:off x="7496760" y="3960279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21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Shape 3971"/>
            <p:cNvSpPr txBox="1"/>
            <p:nvPr/>
          </p:nvSpPr>
          <p:spPr>
            <a:xfrm>
              <a:off x="5100588" y="3688214"/>
              <a:ext cx="136394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Overexpression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Shape 3972"/>
            <p:cNvSpPr txBox="1"/>
            <p:nvPr/>
          </p:nvSpPr>
          <p:spPr>
            <a:xfrm>
              <a:off x="7496760" y="3645465"/>
              <a:ext cx="136394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35S:MtCLE13</a:t>
              </a:r>
              <a:endParaRPr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Shape 3973"/>
            <p:cNvSpPr txBox="1"/>
            <p:nvPr/>
          </p:nvSpPr>
          <p:spPr>
            <a:xfrm>
              <a:off x="6295158" y="3652605"/>
              <a:ext cx="1363948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Empty Vector</a:t>
              </a:r>
              <a:endParaRPr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74" name="Shape 3974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066" y="3447964"/>
            <a:ext cx="777912" cy="272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5" name="Shape 3975"/>
          <p:cNvGrpSpPr/>
          <p:nvPr/>
        </p:nvGrpSpPr>
        <p:grpSpPr>
          <a:xfrm>
            <a:off x="525387" y="3197234"/>
            <a:ext cx="3067972" cy="1026450"/>
            <a:chOff x="220866" y="988260"/>
            <a:chExt cx="3583996" cy="1199096"/>
          </a:xfrm>
        </p:grpSpPr>
        <p:pic>
          <p:nvPicPr>
            <p:cNvPr id="3976" name="Shape 3976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7" name="Shape 3977" descr="C:\Users\roys\Desktop\Noble\pctt\Medicago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8" name="Shape 3978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9" name="Shape 3979"/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80" name="Shape 3980"/>
          <p:cNvSpPr txBox="1"/>
          <p:nvPr/>
        </p:nvSpPr>
        <p:spPr>
          <a:xfrm>
            <a:off x="455100" y="421564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1" name="Shape 3981"/>
          <p:cNvSpPr txBox="1"/>
          <p:nvPr/>
        </p:nvSpPr>
        <p:spPr>
          <a:xfrm>
            <a:off x="1240259" y="421450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2" name="Shape 3982"/>
          <p:cNvSpPr txBox="1"/>
          <p:nvPr/>
        </p:nvSpPr>
        <p:spPr>
          <a:xfrm>
            <a:off x="2072085" y="421303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3" name="Shape 3983"/>
          <p:cNvSpPr txBox="1"/>
          <p:nvPr/>
        </p:nvSpPr>
        <p:spPr>
          <a:xfrm>
            <a:off x="2880635" y="421303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4" name="Shape 3984"/>
          <p:cNvSpPr txBox="1"/>
          <p:nvPr/>
        </p:nvSpPr>
        <p:spPr>
          <a:xfrm>
            <a:off x="5959370" y="5998680"/>
            <a:ext cx="316382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Mortier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et al. (2010). CLE peptides control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Medicago truncatula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nodulation locally and systemically. Plant Physiol. 153: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222-237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9720" y="4721265"/>
            <a:ext cx="1956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Self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98671" y="2319855"/>
            <a:ext cx="1956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Wikipedia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98155" y="3265276"/>
            <a:ext cx="1956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Modified from Wikipedia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4656" y="4720336"/>
            <a:ext cx="1956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Wikipedia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0" name="Shape 3990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 cyclic peptides “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Cyclotides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1" name="Shape 3991"/>
          <p:cNvSpPr txBox="1"/>
          <p:nvPr/>
        </p:nvSpPr>
        <p:spPr>
          <a:xfrm>
            <a:off x="218979" y="954123"/>
            <a:ext cx="3873386" cy="2031325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Cyclotide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28-37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 Cysteines, Cyclic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Anti-herbivory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Rubiaceae, Violaceae, 		Cucurbitaceae, Fabacea, poacea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pic>
        <p:nvPicPr>
          <p:cNvPr id="3992" name="Shape 399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79" y="3153586"/>
            <a:ext cx="3873386" cy="1781354"/>
          </a:xfrm>
          <a:prstGeom prst="rect">
            <a:avLst/>
          </a:prstGeom>
          <a:noFill/>
          <a:ln>
            <a:noFill/>
          </a:ln>
        </p:spPr>
      </p:pic>
      <p:sp>
        <p:nvSpPr>
          <p:cNvPr id="3993" name="Shape 3993"/>
          <p:cNvSpPr txBox="1"/>
          <p:nvPr/>
        </p:nvSpPr>
        <p:spPr>
          <a:xfrm>
            <a:off x="4781550" y="5812423"/>
            <a:ext cx="42862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more information visit </a:t>
            </a: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www.cyclotide.com</a:t>
            </a:r>
            <a:endParaRPr sz="16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4" name="Shape 3994"/>
          <p:cNvSpPr txBox="1"/>
          <p:nvPr/>
        </p:nvSpPr>
        <p:spPr>
          <a:xfrm>
            <a:off x="218979" y="5103078"/>
            <a:ext cx="38733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Cyclotides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</a:t>
            </a: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cycl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 pep</a:t>
            </a:r>
            <a:r>
              <a:rPr lang="en-US" sz="12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tides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six cysteines that form three disulfide bonds. These disulfide bonds form a “Cysteine Knot” where one bond intersects the loop formed by the other two (Figure).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5" name="Shape 3995"/>
          <p:cNvSpPr txBox="1"/>
          <p:nvPr/>
        </p:nvSpPr>
        <p:spPr>
          <a:xfrm>
            <a:off x="4292390" y="898596"/>
            <a:ext cx="457538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Cannot be called hormones as present in large quantities in plants (1g cyclotide per kg plant weight!) </a:t>
            </a:r>
            <a:endParaRPr/>
          </a:p>
          <a:p>
            <a:pPr marL="285750" marR="0" lvl="0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Primarily act as anti-microbial peptides by disrupting biological membranes.</a:t>
            </a:r>
            <a:endParaRPr/>
          </a:p>
          <a:p>
            <a:pPr marL="285750" marR="0" lvl="0" indent="-184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Insecticidal effects on pest </a:t>
            </a:r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Helicoverpa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 causes treated pests to be stunted! (below)</a:t>
            </a:r>
            <a:endParaRPr sz="16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6" name="Shape 3996"/>
          <p:cNvSpPr/>
          <p:nvPr/>
        </p:nvSpPr>
        <p:spPr>
          <a:xfrm>
            <a:off x="76200" y="75982"/>
            <a:ext cx="8991600" cy="612479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7" name="Shape 39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4049" y="3489138"/>
            <a:ext cx="3851302" cy="2150473"/>
          </a:xfrm>
          <a:prstGeom prst="rect">
            <a:avLst/>
          </a:prstGeom>
          <a:noFill/>
          <a:ln w="127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260730" y="5463312"/>
            <a:ext cx="1330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Image Source: Wikipedia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1544" y="4883472"/>
            <a:ext cx="13308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Image Source: Wikipedia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3" name="Shape 4003"/>
          <p:cNvGraphicFramePr/>
          <p:nvPr/>
        </p:nvGraphicFramePr>
        <p:xfrm>
          <a:off x="4174816" y="636645"/>
          <a:ext cx="4785375" cy="5573250"/>
        </p:xfrm>
        <a:graphic>
          <a:graphicData uri="http://schemas.openxmlformats.org/drawingml/2006/table">
            <a:tbl>
              <a:tblPr firstRow="1" bandRow="1">
                <a:noFill/>
                <a:tableStyleId>{403BF372-E21D-4952-BF87-883D26DCBA93}</a:tableStyleId>
              </a:tblPr>
              <a:tblGrid>
                <a:gridCol w="159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7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7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004" name="Shape 4004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DEFENSINS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5" name="Shape 4005"/>
          <p:cNvSpPr txBox="1"/>
          <p:nvPr/>
        </p:nvSpPr>
        <p:spPr>
          <a:xfrm>
            <a:off x="173462" y="636646"/>
            <a:ext cx="3873386" cy="2462213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Defensins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45-55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Cysteines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Impair fungal and 			parasitic plant growth, 			Proteinase inhibitor, 			Insect amylase inhibitor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Originally called γ-thionins</a:t>
            </a:r>
            <a:endParaRPr sz="13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6" name="Shape 4006"/>
          <p:cNvSpPr txBox="1"/>
          <p:nvPr/>
        </p:nvSpPr>
        <p:spPr>
          <a:xfrm>
            <a:off x="428863" y="476858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7" name="Shape 4007"/>
          <p:cNvSpPr txBox="1"/>
          <p:nvPr/>
        </p:nvSpPr>
        <p:spPr>
          <a:xfrm>
            <a:off x="1208978" y="476858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8" name="Shape 4008"/>
          <p:cNvSpPr txBox="1"/>
          <p:nvPr/>
        </p:nvSpPr>
        <p:spPr>
          <a:xfrm>
            <a:off x="173462" y="319532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9" name="Shape 4009"/>
          <p:cNvGrpSpPr/>
          <p:nvPr/>
        </p:nvGrpSpPr>
        <p:grpSpPr>
          <a:xfrm>
            <a:off x="469547" y="3627416"/>
            <a:ext cx="3067972" cy="1026450"/>
            <a:chOff x="220866" y="988260"/>
            <a:chExt cx="3583996" cy="1199096"/>
          </a:xfrm>
        </p:grpSpPr>
        <p:pic>
          <p:nvPicPr>
            <p:cNvPr id="4010" name="Shape 401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1" name="Shape 4011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2" name="Shape 401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3" name="Shape 401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4" name="Shape 4014"/>
          <p:cNvSpPr txBox="1"/>
          <p:nvPr/>
        </p:nvSpPr>
        <p:spPr>
          <a:xfrm>
            <a:off x="399260" y="464582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5" name="Shape 4015"/>
          <p:cNvSpPr txBox="1"/>
          <p:nvPr/>
        </p:nvSpPr>
        <p:spPr>
          <a:xfrm>
            <a:off x="1184419" y="4644683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6" name="Shape 4016"/>
          <p:cNvSpPr txBox="1"/>
          <p:nvPr/>
        </p:nvSpPr>
        <p:spPr>
          <a:xfrm>
            <a:off x="2016245" y="464321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7" name="Shape 4017"/>
          <p:cNvSpPr txBox="1"/>
          <p:nvPr/>
        </p:nvSpPr>
        <p:spPr>
          <a:xfrm>
            <a:off x="2833477" y="463449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8" name="Shape 4018"/>
          <p:cNvSpPr txBox="1"/>
          <p:nvPr/>
        </p:nvSpPr>
        <p:spPr>
          <a:xfrm>
            <a:off x="173462" y="5319196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9" name="Shape 4019" descr="Unfortunately we are unable to provide accessible alternative text for this. If you require assistance to access this image, or to obtain a text description, please contact npg@nature.com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3" t="5749" r="48767" b="54767"/>
          <a:stretch/>
        </p:blipFill>
        <p:spPr>
          <a:xfrm>
            <a:off x="5914894" y="1152889"/>
            <a:ext cx="1182377" cy="12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0" name="Shape 4020" descr="Unfortunately we are unable to provide accessible alternative text for this. If you require assistance to access this image, or to obtain a text description, please contact npg@nature.com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47" t="5749" r="2441" b="54767"/>
          <a:stretch/>
        </p:blipFill>
        <p:spPr>
          <a:xfrm>
            <a:off x="7510928" y="1152890"/>
            <a:ext cx="1140595" cy="122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Shape 40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2914" y="2744607"/>
            <a:ext cx="920963" cy="103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2" name="Shape 402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914" y="1265610"/>
            <a:ext cx="934496" cy="759192"/>
          </a:xfrm>
          <a:prstGeom prst="rect">
            <a:avLst/>
          </a:prstGeom>
          <a:noFill/>
          <a:ln>
            <a:noFill/>
          </a:ln>
        </p:spPr>
      </p:pic>
      <p:sp>
        <p:nvSpPr>
          <p:cNvPr id="4023" name="Shape 4023"/>
          <p:cNvSpPr txBox="1"/>
          <p:nvPr/>
        </p:nvSpPr>
        <p:spPr>
          <a:xfrm>
            <a:off x="5914894" y="2939569"/>
            <a:ext cx="13163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Severe degree of disease progression (plants die)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4" name="Shape 4024"/>
          <p:cNvSpPr txBox="1"/>
          <p:nvPr/>
        </p:nvSpPr>
        <p:spPr>
          <a:xfrm>
            <a:off x="7464195" y="3332831"/>
            <a:ext cx="131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Plants survive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5" name="Shape 4025"/>
          <p:cNvSpPr txBox="1"/>
          <p:nvPr/>
        </p:nvSpPr>
        <p:spPr>
          <a:xfrm>
            <a:off x="7281661" y="2375664"/>
            <a:ext cx="16785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Inhibition of elongation of pre-germinated spores by 50%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6" name="Shape 4026"/>
          <p:cNvSpPr txBox="1"/>
          <p:nvPr/>
        </p:nvSpPr>
        <p:spPr>
          <a:xfrm>
            <a:off x="4241995" y="2074182"/>
            <a:ext cx="131633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vitro 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of fungus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0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Verticillium</a:t>
            </a:r>
            <a:r>
              <a:rPr lang="en-US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dahlia</a:t>
            </a: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7" name="Shape 4027"/>
          <p:cNvSpPr txBox="1"/>
          <p:nvPr/>
        </p:nvSpPr>
        <p:spPr>
          <a:xfrm>
            <a:off x="4079516" y="3781262"/>
            <a:ext cx="16277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Survival rate of transgenic potato plants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8" name="Shape 4028"/>
          <p:cNvSpPr txBox="1"/>
          <p:nvPr/>
        </p:nvSpPr>
        <p:spPr>
          <a:xfrm>
            <a:off x="2514601" y="6272966"/>
            <a:ext cx="6629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Gao, A.-G., et al. (2000). Fungal pathogen protection in potato by expression of a plant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defensin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peptide. Nature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Biotechnol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1307-1310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Stotz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et. al. (2013). Innate immunity in plants: the role of antimicrobial peptides. In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Antimicrobial Peptides and Innate Immunity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(Springer), pp. 29-51.</a:t>
            </a:r>
            <a:r>
              <a:rPr lang="en-US" sz="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sz="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029" name="Shape 402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79100" y="4246412"/>
            <a:ext cx="642124" cy="642124"/>
          </a:xfrm>
          <a:prstGeom prst="rect">
            <a:avLst/>
          </a:prstGeom>
          <a:noFill/>
          <a:ln>
            <a:noFill/>
          </a:ln>
        </p:spPr>
      </p:pic>
      <p:sp>
        <p:nvSpPr>
          <p:cNvPr id="4030" name="Shape 4030"/>
          <p:cNvSpPr txBox="1"/>
          <p:nvPr/>
        </p:nvSpPr>
        <p:spPr>
          <a:xfrm>
            <a:off x="4079516" y="4888536"/>
            <a:ext cx="17485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Calcium channels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(required for hyphal growth)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1" name="Shape 4031"/>
          <p:cNvSpPr txBox="1"/>
          <p:nvPr/>
        </p:nvSpPr>
        <p:spPr>
          <a:xfrm>
            <a:off x="6021058" y="4579749"/>
            <a:ext cx="131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2" name="Shape 4032"/>
          <p:cNvSpPr txBox="1"/>
          <p:nvPr/>
        </p:nvSpPr>
        <p:spPr>
          <a:xfrm>
            <a:off x="7552170" y="4611537"/>
            <a:ext cx="131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Blocked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Shape 4033"/>
          <p:cNvSpPr txBox="1"/>
          <p:nvPr/>
        </p:nvSpPr>
        <p:spPr>
          <a:xfrm>
            <a:off x="5706007" y="2361136"/>
            <a:ext cx="16785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Spores elongate post germination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4" name="Shape 4034"/>
          <p:cNvSpPr txBox="1"/>
          <p:nvPr/>
        </p:nvSpPr>
        <p:spPr>
          <a:xfrm>
            <a:off x="5657539" y="735766"/>
            <a:ext cx="17754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5" name="Shape 4035"/>
          <p:cNvSpPr txBox="1"/>
          <p:nvPr/>
        </p:nvSpPr>
        <p:spPr>
          <a:xfrm>
            <a:off x="7281131" y="734059"/>
            <a:ext cx="15783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DEFENSIN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6" name="Shape 4036"/>
          <p:cNvSpPr txBox="1"/>
          <p:nvPr/>
        </p:nvSpPr>
        <p:spPr>
          <a:xfrm>
            <a:off x="7464195" y="3911090"/>
            <a:ext cx="136394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35S:alfAFP</a:t>
            </a:r>
            <a:endParaRPr sz="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7" name="Shape 4037"/>
          <p:cNvSpPr txBox="1"/>
          <p:nvPr/>
        </p:nvSpPr>
        <p:spPr>
          <a:xfrm>
            <a:off x="5990805" y="3911090"/>
            <a:ext cx="136394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Empty Vector</a:t>
            </a:r>
            <a:endParaRPr sz="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8" name="Shape 4038"/>
          <p:cNvSpPr txBox="1"/>
          <p:nvPr/>
        </p:nvSpPr>
        <p:spPr>
          <a:xfrm>
            <a:off x="4079516" y="5620140"/>
            <a:ext cx="17485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Reactive Oxygen Species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9" name="Shape 4039"/>
          <p:cNvSpPr txBox="1"/>
          <p:nvPr/>
        </p:nvSpPr>
        <p:spPr>
          <a:xfrm>
            <a:off x="7586351" y="5602843"/>
            <a:ext cx="131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Induced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0" name="Shape 4040"/>
          <p:cNvSpPr txBox="1"/>
          <p:nvPr/>
        </p:nvSpPr>
        <p:spPr>
          <a:xfrm>
            <a:off x="6014612" y="5543196"/>
            <a:ext cx="131633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1" name="Shape 4041"/>
          <p:cNvSpPr txBox="1"/>
          <p:nvPr/>
        </p:nvSpPr>
        <p:spPr>
          <a:xfrm>
            <a:off x="1989093" y="4780587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2" name="Shape 4042"/>
          <p:cNvSpPr txBox="1"/>
          <p:nvPr/>
        </p:nvSpPr>
        <p:spPr>
          <a:xfrm>
            <a:off x="2928299" y="476858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3" name="Shape 4043" descr="http://bioinformatics.psb.ugent.be/supplementary_data/yalin/plant_ssp/PNG/c25.png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62" y="5631600"/>
            <a:ext cx="3848557" cy="578281"/>
          </a:xfrm>
          <a:prstGeom prst="rect">
            <a:avLst/>
          </a:prstGeom>
          <a:noFill/>
          <a:ln>
            <a:noFill/>
          </a:ln>
        </p:spPr>
      </p:pic>
      <p:sp>
        <p:nvSpPr>
          <p:cNvPr id="4044" name="Shape 4044"/>
          <p:cNvSpPr/>
          <p:nvPr/>
        </p:nvSpPr>
        <p:spPr>
          <a:xfrm>
            <a:off x="76200" y="75982"/>
            <a:ext cx="8991600" cy="612479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9" name="Shape 4049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EAL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0" name="Shape 4050"/>
          <p:cNvSpPr txBox="1"/>
          <p:nvPr/>
        </p:nvSpPr>
        <p:spPr>
          <a:xfrm>
            <a:off x="191962" y="673738"/>
            <a:ext cx="3873386" cy="267765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gg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pparatus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ike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ca. 45 - 50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unknown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diverse functions in female gametophyte including i) as a chemoattractant directing pollen tube growth ii) determination of cell fate in developing gametophytes and iii) late embryogenic development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grasses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Precursor protein is membrane bound via a transmembrane helix, which is cleaved prior to secretion. Expressed and secreted from the female gametophyte</a:t>
            </a:r>
            <a:endParaRPr/>
          </a:p>
        </p:txBody>
      </p:sp>
      <p:sp>
        <p:nvSpPr>
          <p:cNvPr id="4051" name="Shape 4051"/>
          <p:cNvSpPr txBox="1"/>
          <p:nvPr/>
        </p:nvSpPr>
        <p:spPr>
          <a:xfrm>
            <a:off x="191962" y="3421468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2" name="Shape 4052"/>
          <p:cNvGrpSpPr/>
          <p:nvPr/>
        </p:nvGrpSpPr>
        <p:grpSpPr>
          <a:xfrm>
            <a:off x="563983" y="3739759"/>
            <a:ext cx="3067972" cy="1026450"/>
            <a:chOff x="220866" y="988260"/>
            <a:chExt cx="3583996" cy="1199096"/>
          </a:xfrm>
        </p:grpSpPr>
        <p:pic>
          <p:nvPicPr>
            <p:cNvPr id="4053" name="Shape 405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4" name="Shape 4054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5" name="Shape 4055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6" name="Shape 4056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7" name="Shape 4057"/>
          <p:cNvSpPr txBox="1"/>
          <p:nvPr/>
        </p:nvSpPr>
        <p:spPr>
          <a:xfrm>
            <a:off x="707144" y="4937341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8" name="Shape 4058"/>
          <p:cNvSpPr txBox="1"/>
          <p:nvPr/>
        </p:nvSpPr>
        <p:spPr>
          <a:xfrm>
            <a:off x="1434166" y="4937341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9" name="Shape 4059"/>
          <p:cNvSpPr txBox="1"/>
          <p:nvPr/>
        </p:nvSpPr>
        <p:spPr>
          <a:xfrm>
            <a:off x="2181535" y="4937341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0" name="Shape 4060"/>
          <p:cNvSpPr txBox="1"/>
          <p:nvPr/>
        </p:nvSpPr>
        <p:spPr>
          <a:xfrm>
            <a:off x="3037195" y="4937341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1" name="Shape 4061"/>
          <p:cNvSpPr txBox="1"/>
          <p:nvPr/>
        </p:nvSpPr>
        <p:spPr>
          <a:xfrm>
            <a:off x="493696" y="4758165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2" name="Shape 4062"/>
          <p:cNvSpPr txBox="1"/>
          <p:nvPr/>
        </p:nvSpPr>
        <p:spPr>
          <a:xfrm>
            <a:off x="1278855" y="4757026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3" name="Shape 4063"/>
          <p:cNvSpPr txBox="1"/>
          <p:nvPr/>
        </p:nvSpPr>
        <p:spPr>
          <a:xfrm>
            <a:off x="2110681" y="4755557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4" name="Shape 4064"/>
          <p:cNvSpPr txBox="1"/>
          <p:nvPr/>
        </p:nvSpPr>
        <p:spPr>
          <a:xfrm>
            <a:off x="2919231" y="4755556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5" name="Shape 406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61" y="5777098"/>
            <a:ext cx="3247696" cy="48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6" name="Shape 4066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403" y="1634928"/>
            <a:ext cx="2505880" cy="447478"/>
          </a:xfrm>
          <a:prstGeom prst="rect">
            <a:avLst/>
          </a:prstGeom>
          <a:noFill/>
          <a:ln>
            <a:noFill/>
          </a:ln>
        </p:spPr>
      </p:pic>
      <p:sp>
        <p:nvSpPr>
          <p:cNvPr id="4067" name="Shape 4067"/>
          <p:cNvSpPr txBox="1"/>
          <p:nvPr/>
        </p:nvSpPr>
        <p:spPr>
          <a:xfrm>
            <a:off x="4660308" y="1141735"/>
            <a:ext cx="41908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EAL family contains an EA-Box motif, conserved in other, non-peptide protein sequences.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9" name="Shape 4069"/>
          <p:cNvSpPr txBox="1"/>
          <p:nvPr/>
        </p:nvSpPr>
        <p:spPr>
          <a:xfrm>
            <a:off x="4635105" y="2355462"/>
            <a:ext cx="4284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EAL peptides are Expressed in Various Tissues of the Female Gametophyte For Varying Functions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0" name="Shape 4070"/>
          <p:cNvSpPr txBox="1"/>
          <p:nvPr/>
        </p:nvSpPr>
        <p:spPr>
          <a:xfrm>
            <a:off x="4508127" y="3090183"/>
            <a:ext cx="1476164" cy="83099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EAL1 peptide is expressed in the egg cell of female gametophyte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2" name="Shape 4072"/>
          <p:cNvSpPr txBox="1"/>
          <p:nvPr/>
        </p:nvSpPr>
        <p:spPr>
          <a:xfrm>
            <a:off x="172319" y="5451610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Shape 410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73083" y="3086100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50193" y="6021206"/>
            <a:ext cx="3193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Krohn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N.G., et al. (2012). Egg cell signaling by the secreted peptide ZmEAL1 controls antipodal cell fate. Developmental Cell 23: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219-225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hormones can act over short and long distances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789033" y="878173"/>
            <a:ext cx="3848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Cell-to-cell communication </a:t>
            </a:r>
            <a:b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(Short distances)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4299054" y="869514"/>
            <a:ext cx="3848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Organ-to-organ communication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(Long distances)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428" y="1480224"/>
            <a:ext cx="1724972" cy="324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 descr="C:\Users\roys\Desktop\Noble\pctt\symapoplast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56" b="25241"/>
          <a:stretch/>
        </p:blipFill>
        <p:spPr>
          <a:xfrm>
            <a:off x="3016360" y="3572554"/>
            <a:ext cx="1282694" cy="252799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3452031" y="5670133"/>
            <a:ext cx="1621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SYMPLAST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3447138" y="5837197"/>
            <a:ext cx="1621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APOPLAST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Shape 158" descr="C:\Users\roys\Desktop\Noble\pctt\Medica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3975" y="1406239"/>
            <a:ext cx="2488154" cy="469430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914401" y="4790612"/>
            <a:ext cx="20948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Yellow cells indicate specific cells of the root tip in which the peptide </a:t>
            </a: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CLE40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expressed.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6498314" y="4605946"/>
            <a:ext cx="211228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In Legumes, members of the CLE family in roots signal to shoots when they have enough nitrogen-fixing organs!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9872" y="6281260"/>
            <a:ext cx="2755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Root tip Modified from ?, Self </a:t>
            </a:r>
          </a:p>
        </p:txBody>
      </p:sp>
    </p:spTree>
    <p:extLst>
      <p:ext uri="{BB962C8B-B14F-4D97-AF65-F5344CB8AC3E}">
        <p14:creationId xmlns:p14="http://schemas.microsoft.com/office/powerpoint/2010/main" val="9527515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0" name="Shape 4090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ECA1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1" name="Shape 4091"/>
          <p:cNvSpPr txBox="1"/>
          <p:nvPr/>
        </p:nvSpPr>
        <p:spPr>
          <a:xfrm>
            <a:off x="252896" y="660757"/>
            <a:ext cx="3873386" cy="2308324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arly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ulture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bundant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Cys-rich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unknown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Regulate various cell functions in the female gametophyte including sperm-egg fusion and cell fate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Family members are expressed in various cell types of the female gametophyte. Prototype peptide is Egg Cell 1 expressed in </a:t>
            </a:r>
            <a:r>
              <a:rPr lang="en-US" sz="12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A. thaliana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egg cells</a:t>
            </a:r>
            <a:endParaRPr/>
          </a:p>
        </p:txBody>
      </p:sp>
      <p:sp>
        <p:nvSpPr>
          <p:cNvPr id="4092" name="Shape 4092"/>
          <p:cNvSpPr txBox="1"/>
          <p:nvPr/>
        </p:nvSpPr>
        <p:spPr>
          <a:xfrm>
            <a:off x="252896" y="306861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93" name="Shape 4093"/>
          <p:cNvGrpSpPr/>
          <p:nvPr/>
        </p:nvGrpSpPr>
        <p:grpSpPr>
          <a:xfrm>
            <a:off x="624917" y="3386910"/>
            <a:ext cx="3067972" cy="1026450"/>
            <a:chOff x="220866" y="988260"/>
            <a:chExt cx="3583996" cy="1199096"/>
          </a:xfrm>
        </p:grpSpPr>
        <p:pic>
          <p:nvPicPr>
            <p:cNvPr id="4094" name="Shape 4094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5" name="Shape 4095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6" name="Shape 409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7" name="Shape 409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8" name="Shape 4098"/>
          <p:cNvSpPr txBox="1"/>
          <p:nvPr/>
        </p:nvSpPr>
        <p:spPr>
          <a:xfrm>
            <a:off x="495066" y="4584492"/>
            <a:ext cx="88829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124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9" name="Shape 4099"/>
          <p:cNvSpPr txBox="1"/>
          <p:nvPr/>
        </p:nvSpPr>
        <p:spPr>
          <a:xfrm>
            <a:off x="1431170" y="458449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0" name="Shape 4100"/>
          <p:cNvSpPr txBox="1"/>
          <p:nvPr/>
        </p:nvSpPr>
        <p:spPr>
          <a:xfrm>
            <a:off x="2242469" y="458449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1" name="Shape 4101"/>
          <p:cNvSpPr txBox="1"/>
          <p:nvPr/>
        </p:nvSpPr>
        <p:spPr>
          <a:xfrm>
            <a:off x="3027075" y="458449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2" name="Shape 4102"/>
          <p:cNvSpPr txBox="1"/>
          <p:nvPr/>
        </p:nvSpPr>
        <p:spPr>
          <a:xfrm>
            <a:off x="554630" y="4405316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3" name="Shape 4103"/>
          <p:cNvSpPr txBox="1"/>
          <p:nvPr/>
        </p:nvSpPr>
        <p:spPr>
          <a:xfrm>
            <a:off x="1339789" y="4404177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4" name="Shape 4104"/>
          <p:cNvSpPr txBox="1"/>
          <p:nvPr/>
        </p:nvSpPr>
        <p:spPr>
          <a:xfrm>
            <a:off x="2171615" y="4402708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5" name="Shape 4105"/>
          <p:cNvSpPr txBox="1"/>
          <p:nvPr/>
        </p:nvSpPr>
        <p:spPr>
          <a:xfrm>
            <a:off x="2980165" y="4402707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6" name="Shape 410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15"/>
          <a:stretch/>
        </p:blipFill>
        <p:spPr>
          <a:xfrm>
            <a:off x="304043" y="5456950"/>
            <a:ext cx="3735144" cy="75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7" name="Shape 41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3083" y="3298132"/>
            <a:ext cx="2857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8" name="Shape 4108"/>
          <p:cNvSpPr txBox="1"/>
          <p:nvPr/>
        </p:nvSpPr>
        <p:spPr>
          <a:xfrm>
            <a:off x="5112060" y="800708"/>
            <a:ext cx="3492388" cy="1277273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ECA1 family has a similar structural fold to the ns-LTPs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Differential expression patterns over the female gametophyte indicate that different members hold different functions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9" name="Shape 4109"/>
          <p:cNvSpPr txBox="1"/>
          <p:nvPr/>
        </p:nvSpPr>
        <p:spPr>
          <a:xfrm>
            <a:off x="5110187" y="2462929"/>
            <a:ext cx="1476164" cy="60016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EC1 peptide is expressed in the egg cell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0" name="Shape 4110"/>
          <p:cNvSpPr txBox="1"/>
          <p:nvPr/>
        </p:nvSpPr>
        <p:spPr>
          <a:xfrm>
            <a:off x="7806993" y="2370882"/>
            <a:ext cx="1232138" cy="76944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Several other members are expressed in synergids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11" name="Shape 4111"/>
          <p:cNvCxnSpPr>
            <a:stCxn id="4109" idx="3"/>
            <a:endCxn id="4112" idx="1"/>
          </p:cNvCxnSpPr>
          <p:nvPr/>
        </p:nvCxnSpPr>
        <p:spPr>
          <a:xfrm>
            <a:off x="6586351" y="2763011"/>
            <a:ext cx="1022400" cy="6453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12" name="Shape 4112"/>
          <p:cNvSpPr/>
          <p:nvPr/>
        </p:nvSpPr>
        <p:spPr>
          <a:xfrm>
            <a:off x="7524328" y="3376812"/>
            <a:ext cx="576064" cy="216024"/>
          </a:xfrm>
          <a:prstGeom prst="ellipse">
            <a:avLst/>
          </a:prstGeom>
          <a:solidFill>
            <a:srgbClr val="FFFF00">
              <a:alpha val="29803"/>
            </a:srgbClr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3" name="Shape 4113"/>
          <p:cNvSpPr/>
          <p:nvPr/>
        </p:nvSpPr>
        <p:spPr>
          <a:xfrm>
            <a:off x="7848364" y="3933056"/>
            <a:ext cx="672851" cy="216024"/>
          </a:xfrm>
          <a:prstGeom prst="ellipse">
            <a:avLst/>
          </a:prstGeom>
          <a:solidFill>
            <a:srgbClr val="FFFF00">
              <a:alpha val="29803"/>
            </a:srgbClr>
          </a:solidFill>
          <a:ln w="127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14" name="Shape 4114"/>
          <p:cNvCxnSpPr>
            <a:stCxn id="4110" idx="2"/>
            <a:endCxn id="4113" idx="7"/>
          </p:cNvCxnSpPr>
          <p:nvPr/>
        </p:nvCxnSpPr>
        <p:spPr>
          <a:xfrm flipH="1">
            <a:off x="8422762" y="3140323"/>
            <a:ext cx="300" cy="8244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15" name="Shape 4115"/>
          <p:cNvSpPr txBox="1"/>
          <p:nvPr/>
        </p:nvSpPr>
        <p:spPr>
          <a:xfrm>
            <a:off x="252896" y="5114237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8" name="Shape 407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64" y="944724"/>
            <a:ext cx="2628292" cy="4982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79" name="Shape 4079"/>
          <p:cNvSpPr txBox="1"/>
          <p:nvPr/>
        </p:nvSpPr>
        <p:spPr>
          <a:xfrm>
            <a:off x="3522931" y="1740872"/>
            <a:ext cx="5405553" cy="360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the pollen tube encounters the egg cell fusion must occur for sperm cells to be released for fertilization</a:t>
            </a:r>
            <a:endParaRPr/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Fusion is triggered by the release of EC1 peptide from the Egg Cell</a:t>
            </a:r>
            <a:endParaRPr/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Sperm perception of the EC1 induces emergence of the fusion protein HAP2 to the surface of the sperm cell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HAP2 induces fusion of the sperm and egg cells allowing fertilization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0" name="Shape 4080"/>
          <p:cNvSpPr txBox="1"/>
          <p:nvPr/>
        </p:nvSpPr>
        <p:spPr>
          <a:xfrm>
            <a:off x="1" y="129641"/>
            <a:ext cx="9144000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Gamete fusion requires the EC1 peptide hormone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1" name="Shape 4081"/>
          <p:cNvCxnSpPr/>
          <p:nvPr/>
        </p:nvCxnSpPr>
        <p:spPr>
          <a:xfrm rot="10800000">
            <a:off x="3131840" y="1880828"/>
            <a:ext cx="32403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82" name="Shape 4082"/>
          <p:cNvCxnSpPr/>
          <p:nvPr/>
        </p:nvCxnSpPr>
        <p:spPr>
          <a:xfrm rot="10800000">
            <a:off x="3131840" y="3537012"/>
            <a:ext cx="32403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83" name="Shape 4083"/>
          <p:cNvCxnSpPr/>
          <p:nvPr/>
        </p:nvCxnSpPr>
        <p:spPr>
          <a:xfrm rot="10800000">
            <a:off x="3131840" y="4257092"/>
            <a:ext cx="32403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84" name="Shape 4084"/>
          <p:cNvCxnSpPr/>
          <p:nvPr/>
        </p:nvCxnSpPr>
        <p:spPr>
          <a:xfrm rot="10800000">
            <a:off x="3131840" y="4989323"/>
            <a:ext cx="32403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85" name="Shape 4085"/>
          <p:cNvSpPr txBox="1"/>
          <p:nvPr/>
        </p:nvSpPr>
        <p:spPr>
          <a:xfrm>
            <a:off x="3638127" y="898848"/>
            <a:ext cx="5110337" cy="52322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Egg Cell 1 (EC1) is the best studied member of the ECA1 peptide hormone family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55876" y="54102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Image source: </a:t>
            </a:r>
            <a:r>
              <a:rPr lang="en-US" sz="800" dirty="0">
                <a:hlinkClick r:id="rId4"/>
              </a:rPr>
              <a:t>http://science.sciencemag.org/content/338/6110/1038.long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6035040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source (with permission from AAAS):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Snell, W.J. (2012). Plant gametes do fertilization with a twist. Science. 338: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1038-1039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see also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Sprunck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Rademacher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Vogler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Gheyselinck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Grossniklaus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U.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Dresselhaus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(2012). Egg cell–secreted EC1 triggers sperm cell activation during double fertilization. Science. 338: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1093-1097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Shape 41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317" y="4317632"/>
            <a:ext cx="3751159" cy="834630"/>
          </a:xfrm>
          <a:prstGeom prst="rect">
            <a:avLst/>
          </a:prstGeom>
          <a:noFill/>
          <a:ln>
            <a:noFill/>
          </a:ln>
        </p:spPr>
      </p:pic>
      <p:sp>
        <p:nvSpPr>
          <p:cNvPr id="4121" name="Shape 4121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ES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2" name="Shape 4122"/>
          <p:cNvSpPr txBox="1"/>
          <p:nvPr/>
        </p:nvSpPr>
        <p:spPr>
          <a:xfrm>
            <a:off x="256638" y="840556"/>
            <a:ext cx="3873386" cy="175432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mbryo-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61 residues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Cys-rich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pollen tube rupture/ sperm cell release, antifungal activity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maize and sorghum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3" name="Shape 4123"/>
          <p:cNvSpPr txBox="1"/>
          <p:nvPr/>
        </p:nvSpPr>
        <p:spPr>
          <a:xfrm>
            <a:off x="245476" y="2730793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24" name="Shape 4124"/>
          <p:cNvGrpSpPr/>
          <p:nvPr/>
        </p:nvGrpSpPr>
        <p:grpSpPr>
          <a:xfrm>
            <a:off x="617497" y="3049084"/>
            <a:ext cx="3067972" cy="1026450"/>
            <a:chOff x="220866" y="988260"/>
            <a:chExt cx="3583996" cy="1199096"/>
          </a:xfrm>
        </p:grpSpPr>
        <p:pic>
          <p:nvPicPr>
            <p:cNvPr id="4125" name="Shape 4125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6" name="Shape 4126" descr="C:\Users\roys\Desktop\Noble\pctt\Medicago.png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7" name="Shape 412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8" name="Shape 4128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9" name="Shape 4129"/>
          <p:cNvSpPr txBox="1"/>
          <p:nvPr/>
        </p:nvSpPr>
        <p:spPr>
          <a:xfrm>
            <a:off x="743716" y="424666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0" name="Shape 4130"/>
          <p:cNvSpPr txBox="1"/>
          <p:nvPr/>
        </p:nvSpPr>
        <p:spPr>
          <a:xfrm>
            <a:off x="1452699" y="4246666"/>
            <a:ext cx="8930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1" name="Shape 4131"/>
          <p:cNvSpPr txBox="1"/>
          <p:nvPr/>
        </p:nvSpPr>
        <p:spPr>
          <a:xfrm>
            <a:off x="2183876" y="424666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2" name="Shape 4132"/>
          <p:cNvSpPr txBox="1"/>
          <p:nvPr/>
        </p:nvSpPr>
        <p:spPr>
          <a:xfrm>
            <a:off x="547210" y="406749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3" name="Shape 4133"/>
          <p:cNvSpPr txBox="1"/>
          <p:nvPr/>
        </p:nvSpPr>
        <p:spPr>
          <a:xfrm>
            <a:off x="1332369" y="406635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4" name="Shape 4134"/>
          <p:cNvSpPr txBox="1"/>
          <p:nvPr/>
        </p:nvSpPr>
        <p:spPr>
          <a:xfrm>
            <a:off x="2164195" y="406488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5" name="Shape 4135"/>
          <p:cNvSpPr txBox="1"/>
          <p:nvPr/>
        </p:nvSpPr>
        <p:spPr>
          <a:xfrm>
            <a:off x="2972745" y="406488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6" name="Shape 4136"/>
          <p:cNvSpPr txBox="1"/>
          <p:nvPr/>
        </p:nvSpPr>
        <p:spPr>
          <a:xfrm>
            <a:off x="3089164" y="4243493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7" name="Shape 4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397" y="5132623"/>
            <a:ext cx="3692958" cy="982612"/>
          </a:xfrm>
          <a:prstGeom prst="rect">
            <a:avLst/>
          </a:prstGeom>
          <a:noFill/>
          <a:ln>
            <a:noFill/>
          </a:ln>
        </p:spPr>
      </p:pic>
      <p:sp>
        <p:nvSpPr>
          <p:cNvPr id="4138" name="Shape 4138"/>
          <p:cNvSpPr txBox="1"/>
          <p:nvPr/>
        </p:nvSpPr>
        <p:spPr>
          <a:xfrm>
            <a:off x="4747024" y="840556"/>
            <a:ext cx="41764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predicted structure of ZmES4 contains a Cysteine knot motif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9" name="Shape 4139"/>
          <p:cNvSpPr txBox="1"/>
          <p:nvPr/>
        </p:nvSpPr>
        <p:spPr>
          <a:xfrm>
            <a:off x="5115448" y="3301824"/>
            <a:ext cx="3808040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exposed loop between Cys 5 and 6 (in red) is sufficient to induce pollen tube rupture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40" name="Shape 4140"/>
          <p:cNvCxnSpPr/>
          <p:nvPr/>
        </p:nvCxnSpPr>
        <p:spPr>
          <a:xfrm>
            <a:off x="7389604" y="4293096"/>
            <a:ext cx="68477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141" name="Shape 4141"/>
          <p:cNvCxnSpPr/>
          <p:nvPr/>
        </p:nvCxnSpPr>
        <p:spPr>
          <a:xfrm>
            <a:off x="7389604" y="5157192"/>
            <a:ext cx="68477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142" name="Shape 4142"/>
          <p:cNvSpPr/>
          <p:nvPr/>
        </p:nvSpPr>
        <p:spPr>
          <a:xfrm>
            <a:off x="7395178" y="4317632"/>
            <a:ext cx="684770" cy="83463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43" name="Shape 4143"/>
          <p:cNvCxnSpPr/>
          <p:nvPr/>
        </p:nvCxnSpPr>
        <p:spPr>
          <a:xfrm rot="10800000">
            <a:off x="6012160" y="2702475"/>
            <a:ext cx="0" cy="5993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144" name="Shape 4144"/>
          <p:cNvCxnSpPr/>
          <p:nvPr/>
        </p:nvCxnSpPr>
        <p:spPr>
          <a:xfrm>
            <a:off x="7416316" y="3832477"/>
            <a:ext cx="216024" cy="38286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145" name="Shape 414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682550" y="1360559"/>
            <a:ext cx="2387412" cy="168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6" name="Shape 4146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2046" y="4317632"/>
            <a:ext cx="548387" cy="834630"/>
          </a:xfrm>
          <a:prstGeom prst="rect">
            <a:avLst/>
          </a:prstGeom>
          <a:noFill/>
          <a:ln>
            <a:noFill/>
          </a:ln>
        </p:spPr>
      </p:pic>
      <p:sp>
        <p:nvSpPr>
          <p:cNvPr id="4147" name="Shape 4147"/>
          <p:cNvSpPr txBox="1"/>
          <p:nvPr/>
        </p:nvSpPr>
        <p:spPr>
          <a:xfrm>
            <a:off x="270962" y="480942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9247" y="5891879"/>
            <a:ext cx="415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Cordts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Bantin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Wittich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P.E., Kranz, E.,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Lörz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Dresselhaus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(2001). </a:t>
            </a:r>
            <a:r>
              <a:rPr lang="en-US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ZmES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genes encode peptides with structural homology to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defensins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are specifically expressed in the female gametophyte of maize. Plant J. 25: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103-114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7330456" y="4267200"/>
            <a:ext cx="1432544" cy="9480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5821696" y="4267200"/>
            <a:ext cx="1432544" cy="9480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5" name="Shape 4175"/>
          <p:cNvSpPr txBox="1"/>
          <p:nvPr/>
        </p:nvSpPr>
        <p:spPr>
          <a:xfrm>
            <a:off x="5606415" y="992832"/>
            <a:ext cx="1775460" cy="32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(Control)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4" name="Shape 4154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GASA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5" name="Shape 4155"/>
          <p:cNvSpPr txBox="1"/>
          <p:nvPr/>
        </p:nvSpPr>
        <p:spPr>
          <a:xfrm>
            <a:off x="109654" y="660757"/>
            <a:ext cx="3873386" cy="2246769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ibberellic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cid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timulated in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rabidopsis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60-66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Cysteines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Broadspectrum Anti-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microbial peptide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Not all members are 			Gibberellic Acid Induced </a:t>
            </a:r>
            <a:endParaRPr/>
          </a:p>
        </p:txBody>
      </p:sp>
      <p:sp>
        <p:nvSpPr>
          <p:cNvPr id="4156" name="Shape 4156"/>
          <p:cNvSpPr txBox="1"/>
          <p:nvPr/>
        </p:nvSpPr>
        <p:spPr>
          <a:xfrm>
            <a:off x="109654" y="300928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7" name="Shape 4157" descr="http://weblogo.berkeley.edu/cache/fileN9B5Ds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4" t="5054" r="989" b="7286"/>
          <a:stretch/>
        </p:blipFill>
        <p:spPr>
          <a:xfrm>
            <a:off x="391744" y="5408638"/>
            <a:ext cx="3309206" cy="8553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8" name="Shape 4158"/>
          <p:cNvGrpSpPr/>
          <p:nvPr/>
        </p:nvGrpSpPr>
        <p:grpSpPr>
          <a:xfrm>
            <a:off x="469547" y="3349437"/>
            <a:ext cx="3067972" cy="1026450"/>
            <a:chOff x="220866" y="988260"/>
            <a:chExt cx="3583996" cy="1199096"/>
          </a:xfrm>
        </p:grpSpPr>
        <p:pic>
          <p:nvPicPr>
            <p:cNvPr id="4159" name="Shape 4159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0" name="Shape 4160" descr="C:\Users\roys\Desktop\Noble\pctt\Medicago.png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1" name="Shape 416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2" name="Shape 4162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63" name="Shape 4163"/>
          <p:cNvSpPr txBox="1"/>
          <p:nvPr/>
        </p:nvSpPr>
        <p:spPr>
          <a:xfrm>
            <a:off x="489876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4" name="Shape 4164"/>
          <p:cNvSpPr txBox="1"/>
          <p:nvPr/>
        </p:nvSpPr>
        <p:spPr>
          <a:xfrm>
            <a:off x="1216898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5" name="Shape 4165"/>
          <p:cNvSpPr txBox="1"/>
          <p:nvPr/>
        </p:nvSpPr>
        <p:spPr>
          <a:xfrm>
            <a:off x="2087099" y="454701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6" name="Shape 4166"/>
          <p:cNvSpPr txBox="1"/>
          <p:nvPr/>
        </p:nvSpPr>
        <p:spPr>
          <a:xfrm>
            <a:off x="2941786" y="454619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7" name="Shape 4167"/>
          <p:cNvSpPr txBox="1"/>
          <p:nvPr/>
        </p:nvSpPr>
        <p:spPr>
          <a:xfrm>
            <a:off x="399260" y="4367843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Shape 4168"/>
          <p:cNvSpPr txBox="1"/>
          <p:nvPr/>
        </p:nvSpPr>
        <p:spPr>
          <a:xfrm>
            <a:off x="1184419" y="436670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9" name="Shape 4169"/>
          <p:cNvSpPr txBox="1"/>
          <p:nvPr/>
        </p:nvSpPr>
        <p:spPr>
          <a:xfrm>
            <a:off x="2016245" y="4365235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0" name="Shape 4170"/>
          <p:cNvSpPr txBox="1"/>
          <p:nvPr/>
        </p:nvSpPr>
        <p:spPr>
          <a:xfrm>
            <a:off x="2833477" y="435651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1" name="Shape 4171"/>
          <p:cNvSpPr txBox="1"/>
          <p:nvPr/>
        </p:nvSpPr>
        <p:spPr>
          <a:xfrm>
            <a:off x="109654" y="507676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2" name="Shape 4172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802" y="1295552"/>
            <a:ext cx="1087737" cy="127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3" name="Shape 417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497" y="1295400"/>
            <a:ext cx="1080450" cy="1270565"/>
          </a:xfrm>
          <a:prstGeom prst="rect">
            <a:avLst/>
          </a:prstGeom>
          <a:noFill/>
          <a:ln>
            <a:noFill/>
          </a:ln>
        </p:spPr>
      </p:pic>
      <p:sp>
        <p:nvSpPr>
          <p:cNvPr id="4176" name="Shape 4176"/>
          <p:cNvSpPr txBox="1"/>
          <p:nvPr/>
        </p:nvSpPr>
        <p:spPr>
          <a:xfrm>
            <a:off x="7366198" y="992832"/>
            <a:ext cx="1425048" cy="27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GASA peptide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7" name="Shape 4177"/>
          <p:cNvSpPr txBox="1"/>
          <p:nvPr/>
        </p:nvSpPr>
        <p:spPr>
          <a:xfrm>
            <a:off x="4171745" y="2415543"/>
            <a:ext cx="17557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of </a:t>
            </a:r>
            <a:r>
              <a:rPr lang="en-US" sz="900" b="1" dirty="0">
                <a:solidFill>
                  <a:schemeClr val="dk1"/>
                </a:solidFill>
                <a:sym typeface="Arial"/>
              </a:rPr>
              <a:t>bacteria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Clavibacter</a:t>
            </a:r>
            <a:r>
              <a:rPr lang="en-US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michiganensis</a:t>
            </a:r>
            <a:endParaRPr sz="9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(Potato ring rot)</a:t>
            </a:r>
            <a:b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8" name="Shape 4178"/>
          <p:cNvSpPr/>
          <p:nvPr/>
        </p:nvSpPr>
        <p:spPr>
          <a:xfrm>
            <a:off x="6557684" y="6289265"/>
            <a:ext cx="242448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9" name="Shape 4179"/>
          <p:cNvGrpSpPr/>
          <p:nvPr/>
        </p:nvGrpSpPr>
        <p:grpSpPr>
          <a:xfrm>
            <a:off x="4380293" y="1392444"/>
            <a:ext cx="1250593" cy="1087837"/>
            <a:chOff x="4362053" y="1518209"/>
            <a:chExt cx="1250593" cy="1087837"/>
          </a:xfrm>
        </p:grpSpPr>
        <p:pic>
          <p:nvPicPr>
            <p:cNvPr id="4180" name="Shape 4180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30"/>
            <a:stretch/>
          </p:blipFill>
          <p:spPr>
            <a:xfrm>
              <a:off x="4362053" y="1518209"/>
              <a:ext cx="1250593" cy="992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1" name="Shape 4181"/>
            <p:cNvSpPr txBox="1"/>
            <p:nvPr/>
          </p:nvSpPr>
          <p:spPr>
            <a:xfrm>
              <a:off x="5327565" y="2236714"/>
              <a:ext cx="2362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2" name="Shape 4182"/>
          <p:cNvSpPr txBox="1"/>
          <p:nvPr/>
        </p:nvSpPr>
        <p:spPr>
          <a:xfrm>
            <a:off x="7396748" y="2535430"/>
            <a:ext cx="13639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 clump together in presence of peptide, are non-viable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3" name="Shape 4183"/>
          <p:cNvSpPr txBox="1"/>
          <p:nvPr/>
        </p:nvSpPr>
        <p:spPr>
          <a:xfrm>
            <a:off x="5821696" y="4876800"/>
            <a:ext cx="136394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Empty Vector</a:t>
            </a:r>
            <a:endParaRPr sz="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4" name="Shape 4184"/>
          <p:cNvSpPr txBox="1"/>
          <p:nvPr/>
        </p:nvSpPr>
        <p:spPr>
          <a:xfrm>
            <a:off x="7396748" y="4800600"/>
            <a:ext cx="13639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StGASA</a:t>
            </a:r>
            <a:r>
              <a:rPr lang="en-US" sz="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Overexpressing plants</a:t>
            </a:r>
            <a:endParaRPr sz="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6" name="Shape 4186"/>
          <p:cNvSpPr txBox="1"/>
          <p:nvPr/>
        </p:nvSpPr>
        <p:spPr>
          <a:xfrm>
            <a:off x="6046470" y="4419600"/>
            <a:ext cx="9144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17% plants survive 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7" name="Shape 4187"/>
          <p:cNvSpPr txBox="1"/>
          <p:nvPr/>
        </p:nvSpPr>
        <p:spPr>
          <a:xfrm>
            <a:off x="7556864" y="4419600"/>
            <a:ext cx="104371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50-75% plants survive 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8" name="Shape 4188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2233" y="4267200"/>
            <a:ext cx="1236467" cy="769090"/>
          </a:xfrm>
          <a:prstGeom prst="rect">
            <a:avLst/>
          </a:prstGeom>
          <a:noFill/>
          <a:ln>
            <a:noFill/>
          </a:ln>
        </p:spPr>
      </p:pic>
      <p:sp>
        <p:nvSpPr>
          <p:cNvPr id="4189" name="Shape 4189"/>
          <p:cNvSpPr txBox="1"/>
          <p:nvPr/>
        </p:nvSpPr>
        <p:spPr>
          <a:xfrm>
            <a:off x="4123711" y="4992469"/>
            <a:ext cx="17557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Growth of </a:t>
            </a:r>
            <a:r>
              <a:rPr lang="en-US" sz="900" b="1" dirty="0">
                <a:solidFill>
                  <a:schemeClr val="dk1"/>
                </a:solidFill>
                <a:sym typeface="Arial"/>
              </a:rPr>
              <a:t>fungus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Rhizoctonia</a:t>
            </a:r>
            <a:r>
              <a:rPr lang="en-US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solani</a:t>
            </a:r>
            <a:endParaRPr sz="9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(Black scurf)</a:t>
            </a:r>
            <a:b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0" name="Shape 4190"/>
          <p:cNvSpPr txBox="1"/>
          <p:nvPr/>
        </p:nvSpPr>
        <p:spPr>
          <a:xfrm>
            <a:off x="5821696" y="2590758"/>
            <a:ext cx="13639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Bacteria appear rod shaped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1" name="Shape 4191"/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100" y="2974454"/>
            <a:ext cx="1501140" cy="92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2" name="Shape 4192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73"/>
          <a:stretch/>
        </p:blipFill>
        <p:spPr>
          <a:xfrm>
            <a:off x="7328025" y="2971800"/>
            <a:ext cx="1501395" cy="927328"/>
          </a:xfrm>
          <a:prstGeom prst="rect">
            <a:avLst/>
          </a:prstGeom>
          <a:noFill/>
          <a:ln>
            <a:noFill/>
          </a:ln>
        </p:spPr>
      </p:pic>
      <p:sp>
        <p:nvSpPr>
          <p:cNvPr id="4193" name="Shape 4193"/>
          <p:cNvSpPr txBox="1"/>
          <p:nvPr/>
        </p:nvSpPr>
        <p:spPr>
          <a:xfrm>
            <a:off x="4211821" y="3781302"/>
            <a:ext cx="15031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Cell permeability of the fungus </a:t>
            </a:r>
            <a:r>
              <a:rPr lang="en-US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Fusarium </a:t>
            </a:r>
            <a:r>
              <a:rPr lang="en-US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solani</a:t>
            </a:r>
            <a:endParaRPr sz="9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4" name="Shape 4194"/>
          <p:cNvSpPr txBox="1"/>
          <p:nvPr/>
        </p:nvSpPr>
        <p:spPr>
          <a:xfrm>
            <a:off x="5821696" y="3877891"/>
            <a:ext cx="13639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much dye has penetrated the cells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5" name="Shape 4195"/>
          <p:cNvSpPr txBox="1"/>
          <p:nvPr/>
        </p:nvSpPr>
        <p:spPr>
          <a:xfrm>
            <a:off x="7331176" y="3891003"/>
            <a:ext cx="14950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Disrupted cell membranes allow dye to pass easily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6" name="Shape 4196"/>
          <p:cNvSpPr txBox="1"/>
          <p:nvPr/>
        </p:nvSpPr>
        <p:spPr>
          <a:xfrm>
            <a:off x="4353998" y="3173854"/>
            <a:ext cx="11167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Trypan Blue dye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402233" y="3073206"/>
            <a:ext cx="1236467" cy="724516"/>
          </a:xfrm>
          <a:prstGeom prst="rightArrow">
            <a:avLst>
              <a:gd name="adj1" fmla="val 72235"/>
              <a:gd name="adj2" fmla="val 5000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700951" y="5693658"/>
            <a:ext cx="544304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sources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Berrocal-Lobo, M., et al. and Molina, A. (2002).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Snakin-2, an antimicrobial peptide from potato whose gene is locally induced by wounding and responds to pathogen infection. Plant Physiol. 128: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951-961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Herbel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Schäfer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and Wink, M. (2015). Recombinant production of snakin-2 (an antimicrobial peptide from tomato) in 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coli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analysis of its bioactivity. Molecules 20: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14889-14901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See also  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Zhang, S. and Wang, X. (2016). One new kind of </a:t>
            </a:r>
            <a:r>
              <a:rPr lang="en-GB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phytohormonal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signaling integrator: Up-and-coming GASA family genes. Plant Signal. </a:t>
            </a:r>
            <a:r>
              <a:rPr lang="en-GB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12: 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e1226453</a:t>
            </a:r>
            <a:r>
              <a:rPr lang="en-GB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Nahirñak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et al.  and Vazquez-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Rovere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(2012).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Snakin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/GASA proteins. Plant Signal.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7: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1004–1008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287768" y="914400"/>
            <a:ext cx="0" cy="4415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" name="Shape 4202"/>
          <p:cNvSpPr txBox="1"/>
          <p:nvPr/>
        </p:nvSpPr>
        <p:spPr>
          <a:xfrm>
            <a:off x="169450" y="660753"/>
            <a:ext cx="3875076" cy="1938992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lv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(GLV), or RGF/CLEL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sulfo-Tyrosine, 1 Hydroxyproline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RGFR1 - 5 (LRR-RLK)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regulation of root meristem development, root hair formation and lateral root development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3" name="Shape 4203"/>
          <p:cNvGrpSpPr/>
          <p:nvPr/>
        </p:nvGrpSpPr>
        <p:grpSpPr>
          <a:xfrm>
            <a:off x="171140" y="2707061"/>
            <a:ext cx="3873386" cy="2154965"/>
            <a:chOff x="169449" y="2798466"/>
            <a:chExt cx="3873386" cy="2154965"/>
          </a:xfrm>
        </p:grpSpPr>
        <p:sp>
          <p:nvSpPr>
            <p:cNvPr id="4204" name="Shape 4204"/>
            <p:cNvSpPr txBox="1"/>
            <p:nvPr/>
          </p:nvSpPr>
          <p:spPr>
            <a:xfrm>
              <a:off x="524352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Shape 4205"/>
            <p:cNvSpPr txBox="1"/>
            <p:nvPr/>
          </p:nvSpPr>
          <p:spPr>
            <a:xfrm>
              <a:off x="1230182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Shape 4206"/>
            <p:cNvSpPr txBox="1"/>
            <p:nvPr/>
          </p:nvSpPr>
          <p:spPr>
            <a:xfrm>
              <a:off x="169449" y="2798466"/>
              <a:ext cx="3873386" cy="276999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Family Size in Selected Species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Shape 4207"/>
            <p:cNvSpPr txBox="1"/>
            <p:nvPr/>
          </p:nvSpPr>
          <p:spPr>
            <a:xfrm>
              <a:off x="2047564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Shape 4208"/>
            <p:cNvSpPr txBox="1"/>
            <p:nvPr/>
          </p:nvSpPr>
          <p:spPr>
            <a:xfrm>
              <a:off x="2841830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09" name="Shape 4209"/>
            <p:cNvGrpSpPr/>
            <p:nvPr/>
          </p:nvGrpSpPr>
          <p:grpSpPr>
            <a:xfrm>
              <a:off x="525387" y="3197234"/>
              <a:ext cx="3067972" cy="1026450"/>
              <a:chOff x="220866" y="988260"/>
              <a:chExt cx="3583996" cy="1199096"/>
            </a:xfrm>
          </p:grpSpPr>
          <p:pic>
            <p:nvPicPr>
              <p:cNvPr id="4210" name="Shape 4210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866" y="988260"/>
                <a:ext cx="835851" cy="115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11" name="Shape 4211" descr="C:\Users\roys\Desktop\Noble\pctt\Medicago.png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3893" y="995063"/>
                <a:ext cx="835852" cy="113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12" name="Shape 4212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7714" y="1015300"/>
                <a:ext cx="732997" cy="1149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13" name="Shape 4213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88680" y="1009925"/>
                <a:ext cx="916182" cy="11774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14" name="Shape 4214"/>
            <p:cNvSpPr txBox="1"/>
            <p:nvPr/>
          </p:nvSpPr>
          <p:spPr>
            <a:xfrm>
              <a:off x="455100" y="4215640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Shape 4215"/>
            <p:cNvSpPr txBox="1"/>
            <p:nvPr/>
          </p:nvSpPr>
          <p:spPr>
            <a:xfrm>
              <a:off x="1240259" y="421450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Medicago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Shape 4216"/>
            <p:cNvSpPr txBox="1"/>
            <p:nvPr/>
          </p:nvSpPr>
          <p:spPr>
            <a:xfrm>
              <a:off x="2072085" y="4213032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Oryza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Shape 4217"/>
            <p:cNvSpPr txBox="1"/>
            <p:nvPr/>
          </p:nvSpPr>
          <p:spPr>
            <a:xfrm>
              <a:off x="2880635" y="421303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Populus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8" name="Shape 4218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GLV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9" name="Shape 4219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12" y="5365098"/>
            <a:ext cx="3806458" cy="72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0" name="Shape 4220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6"/>
          <a:stretch/>
        </p:blipFill>
        <p:spPr>
          <a:xfrm>
            <a:off x="4556161" y="1635321"/>
            <a:ext cx="3970522" cy="3971238"/>
          </a:xfrm>
          <a:prstGeom prst="rect">
            <a:avLst/>
          </a:prstGeom>
          <a:noFill/>
          <a:ln>
            <a:noFill/>
          </a:ln>
        </p:spPr>
      </p:pic>
      <p:sp>
        <p:nvSpPr>
          <p:cNvPr id="4221" name="Shape 4221"/>
          <p:cNvSpPr txBox="1"/>
          <p:nvPr/>
        </p:nvSpPr>
        <p:spPr>
          <a:xfrm>
            <a:off x="4213975" y="775082"/>
            <a:ext cx="4654895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GLV peptides are expressed in many plant tissues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Loss of function of various GLVs produce pronounced root growth phenotypes such as wavy root growth (impaired gravitropism) or short roots (limited proliferation of the root meristem)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2" name="Shape 4222"/>
          <p:cNvSpPr txBox="1"/>
          <p:nvPr/>
        </p:nvSpPr>
        <p:spPr>
          <a:xfrm>
            <a:off x="169449" y="493845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3851" y="5693658"/>
            <a:ext cx="47801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400"/>
              <a:defRPr/>
            </a:pP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from Fernandez, A.,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Drozdzecki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et al. and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Hilson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(2012). Transcriptional and functional classification of the GOLVEN/ROOT GROWTH FACTOR/CLE-Like signaling peptides reveals their role in lateral root and hair formation. Plant Physiol. 161: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954–970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See also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Whitford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et al. and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Hilson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(2012). GOLVEN secretory peptides regulate auxin carrier turnover during plant gravitropic responses. Dev Cell 22: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678-685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Song, W., et al. and Chai, J. (2016). Signature motif-guided identification of receptors for peptide hormones essential for root meristem growth. Cell Res 26:</a:t>
            </a:r>
            <a:r>
              <a:rPr lang="en-US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674-685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8" name="Shape 4228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IDA family of </a:t>
            </a: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9" name="Shape 4229"/>
          <p:cNvSpPr txBox="1"/>
          <p:nvPr/>
        </p:nvSpPr>
        <p:spPr>
          <a:xfrm>
            <a:off x="308594" y="798083"/>
            <a:ext cx="3873386" cy="175432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Inflorescence Deficient in Abscission 		(IDA)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14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	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Hydroxyproline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Subtilisin 4.12/ 4.13 / 5.2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Receptor: 	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HAESA (LRR-RLK)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	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Cell Separation Events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30" name="Shape 4230"/>
          <p:cNvGrpSpPr/>
          <p:nvPr/>
        </p:nvGrpSpPr>
        <p:grpSpPr>
          <a:xfrm>
            <a:off x="293667" y="2656412"/>
            <a:ext cx="3873386" cy="2154965"/>
            <a:chOff x="169449" y="2798466"/>
            <a:chExt cx="3873386" cy="2154965"/>
          </a:xfrm>
        </p:grpSpPr>
        <p:sp>
          <p:nvSpPr>
            <p:cNvPr id="4231" name="Shape 4231"/>
            <p:cNvSpPr txBox="1"/>
            <p:nvPr/>
          </p:nvSpPr>
          <p:spPr>
            <a:xfrm>
              <a:off x="524352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Shape 4232"/>
            <p:cNvSpPr txBox="1"/>
            <p:nvPr/>
          </p:nvSpPr>
          <p:spPr>
            <a:xfrm>
              <a:off x="1230182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42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Shape 4233"/>
            <p:cNvSpPr txBox="1"/>
            <p:nvPr/>
          </p:nvSpPr>
          <p:spPr>
            <a:xfrm>
              <a:off x="169449" y="2798466"/>
              <a:ext cx="3873386" cy="276999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Family Size in Selected Species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Shape 4234"/>
            <p:cNvSpPr txBox="1"/>
            <p:nvPr/>
          </p:nvSpPr>
          <p:spPr>
            <a:xfrm>
              <a:off x="2047564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Shape 4235"/>
            <p:cNvSpPr txBox="1"/>
            <p:nvPr/>
          </p:nvSpPr>
          <p:spPr>
            <a:xfrm>
              <a:off x="2841830" y="436865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36" name="Shape 4236"/>
            <p:cNvGrpSpPr/>
            <p:nvPr/>
          </p:nvGrpSpPr>
          <p:grpSpPr>
            <a:xfrm>
              <a:off x="525387" y="3197234"/>
              <a:ext cx="3067972" cy="1026450"/>
              <a:chOff x="220866" y="988260"/>
              <a:chExt cx="3583996" cy="1199096"/>
            </a:xfrm>
          </p:grpSpPr>
          <p:pic>
            <p:nvPicPr>
              <p:cNvPr id="4237" name="Shape 4237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866" y="988260"/>
                <a:ext cx="835851" cy="115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8" name="Shape 4238" descr="C:\Users\roys\Desktop\Noble\pctt\Medicago.png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3893" y="995063"/>
                <a:ext cx="835852" cy="113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9" name="Shape 4239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7714" y="1015300"/>
                <a:ext cx="732997" cy="1149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0" name="Shape 4240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88680" y="1009925"/>
                <a:ext cx="916182" cy="11774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41" name="Shape 4241"/>
            <p:cNvSpPr txBox="1"/>
            <p:nvPr/>
          </p:nvSpPr>
          <p:spPr>
            <a:xfrm>
              <a:off x="455100" y="4215640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Shape 4242"/>
            <p:cNvSpPr txBox="1"/>
            <p:nvPr/>
          </p:nvSpPr>
          <p:spPr>
            <a:xfrm>
              <a:off x="1240259" y="421450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Medicago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Shape 4243"/>
            <p:cNvSpPr txBox="1"/>
            <p:nvPr/>
          </p:nvSpPr>
          <p:spPr>
            <a:xfrm>
              <a:off x="2072085" y="4213032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Oryza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Shape 4244"/>
            <p:cNvSpPr txBox="1"/>
            <p:nvPr/>
          </p:nvSpPr>
          <p:spPr>
            <a:xfrm>
              <a:off x="2880635" y="421303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Populus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45" name="Shape 424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67" y="5302240"/>
            <a:ext cx="3708412" cy="657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46" name="Shape 424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936" y="4093382"/>
            <a:ext cx="3898612" cy="657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47" name="Shape 4247"/>
          <p:cNvSpPr txBox="1"/>
          <p:nvPr/>
        </p:nvSpPr>
        <p:spPr>
          <a:xfrm>
            <a:off x="6830499" y="4145040"/>
            <a:ext cx="4154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OH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48" name="Shape 4248"/>
          <p:cNvCxnSpPr/>
          <p:nvPr/>
        </p:nvCxnSpPr>
        <p:spPr>
          <a:xfrm rot="10800000">
            <a:off x="7022091" y="4361076"/>
            <a:ext cx="0" cy="10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249" name="Shape 4249"/>
          <p:cNvGrpSpPr/>
          <p:nvPr/>
        </p:nvGrpSpPr>
        <p:grpSpPr>
          <a:xfrm>
            <a:off x="5959367" y="2095294"/>
            <a:ext cx="1332000" cy="1333570"/>
            <a:chOff x="2702060" y="3322044"/>
            <a:chExt cx="1827633" cy="1806419"/>
          </a:xfrm>
        </p:grpSpPr>
        <p:grpSp>
          <p:nvGrpSpPr>
            <p:cNvPr id="4250" name="Shape 4250"/>
            <p:cNvGrpSpPr/>
            <p:nvPr/>
          </p:nvGrpSpPr>
          <p:grpSpPr>
            <a:xfrm>
              <a:off x="2702060" y="3322044"/>
              <a:ext cx="1807557" cy="1806419"/>
              <a:chOff x="2702060" y="3322044"/>
              <a:chExt cx="1807557" cy="1806419"/>
            </a:xfrm>
          </p:grpSpPr>
          <p:pic>
            <p:nvPicPr>
              <p:cNvPr id="4251" name="Shape 4251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09617" y="3328463"/>
                <a:ext cx="1800000" cy="180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52" name="Shape 4252"/>
              <p:cNvSpPr/>
              <p:nvPr/>
            </p:nvSpPr>
            <p:spPr>
              <a:xfrm>
                <a:off x="2702060" y="3322044"/>
                <a:ext cx="134191" cy="14296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3" name="Shape 4253"/>
            <p:cNvSpPr/>
            <p:nvPr/>
          </p:nvSpPr>
          <p:spPr>
            <a:xfrm>
              <a:off x="2729693" y="3322044"/>
              <a:ext cx="1800000" cy="18000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4" name="Shape 4254"/>
          <p:cNvGrpSpPr/>
          <p:nvPr/>
        </p:nvGrpSpPr>
        <p:grpSpPr>
          <a:xfrm>
            <a:off x="7426771" y="2089216"/>
            <a:ext cx="1332000" cy="1332000"/>
            <a:chOff x="4771714" y="3315745"/>
            <a:chExt cx="1816310" cy="1806299"/>
          </a:xfrm>
        </p:grpSpPr>
        <p:grpSp>
          <p:nvGrpSpPr>
            <p:cNvPr id="4255" name="Shape 4255"/>
            <p:cNvGrpSpPr/>
            <p:nvPr/>
          </p:nvGrpSpPr>
          <p:grpSpPr>
            <a:xfrm>
              <a:off x="4771714" y="3322044"/>
              <a:ext cx="1816310" cy="1800000"/>
              <a:chOff x="4771714" y="3322044"/>
              <a:chExt cx="1816310" cy="1800000"/>
            </a:xfrm>
          </p:grpSpPr>
          <p:pic>
            <p:nvPicPr>
              <p:cNvPr id="4256" name="Shape 4256"/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8024" y="3322044"/>
                <a:ext cx="1800000" cy="180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57" name="Shape 4257"/>
              <p:cNvSpPr/>
              <p:nvPr/>
            </p:nvSpPr>
            <p:spPr>
              <a:xfrm>
                <a:off x="4771714" y="3323302"/>
                <a:ext cx="134191" cy="14296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58" name="Shape 4258"/>
            <p:cNvSpPr/>
            <p:nvPr/>
          </p:nvSpPr>
          <p:spPr>
            <a:xfrm>
              <a:off x="4788024" y="3315745"/>
              <a:ext cx="1800000" cy="1800000"/>
            </a:xfrm>
            <a:prstGeom prst="rect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9" name="Shape 4259"/>
          <p:cNvGrpSpPr/>
          <p:nvPr/>
        </p:nvGrpSpPr>
        <p:grpSpPr>
          <a:xfrm>
            <a:off x="4454182" y="1675246"/>
            <a:ext cx="1435675" cy="1989902"/>
            <a:chOff x="986605" y="3453653"/>
            <a:chExt cx="1583200" cy="2352607"/>
          </a:xfrm>
        </p:grpSpPr>
        <p:pic>
          <p:nvPicPr>
            <p:cNvPr id="4260" name="Shape 4260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1947" y="3453653"/>
              <a:ext cx="1567140" cy="23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1" name="Shape 4261"/>
            <p:cNvSpPr/>
            <p:nvPr/>
          </p:nvSpPr>
          <p:spPr>
            <a:xfrm>
              <a:off x="986605" y="3494605"/>
              <a:ext cx="134191" cy="1429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2" name="Shape 4262"/>
            <p:cNvSpPr/>
            <p:nvPr/>
          </p:nvSpPr>
          <p:spPr>
            <a:xfrm>
              <a:off x="2389805" y="5266260"/>
              <a:ext cx="180000" cy="54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3" name="Shape 4263"/>
          <p:cNvSpPr/>
          <p:nvPr/>
        </p:nvSpPr>
        <p:spPr>
          <a:xfrm>
            <a:off x="6830499" y="3767259"/>
            <a:ext cx="383185" cy="1180256"/>
          </a:xfrm>
          <a:prstGeom prst="ellipse">
            <a:avLst/>
          </a:prstGeom>
          <a:solidFill>
            <a:srgbClr val="948A54">
              <a:alpha val="20000"/>
            </a:srgb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4" name="Shape 4264"/>
          <p:cNvSpPr/>
          <p:nvPr/>
        </p:nvSpPr>
        <p:spPr>
          <a:xfrm rot="5400000">
            <a:off x="7930465" y="4083681"/>
            <a:ext cx="483532" cy="953569"/>
          </a:xfrm>
          <a:prstGeom prst="ellipse">
            <a:avLst/>
          </a:prstGeom>
          <a:solidFill>
            <a:srgbClr val="948A54">
              <a:alpha val="20000"/>
            </a:srgbClr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65" name="Shape 4265"/>
          <p:cNvCxnSpPr>
            <a:stCxn id="4264" idx="2"/>
            <a:endCxn id="4256" idx="2"/>
          </p:cNvCxnSpPr>
          <p:nvPr/>
        </p:nvCxnSpPr>
        <p:spPr>
          <a:xfrm rot="10800000">
            <a:off x="8098731" y="3421100"/>
            <a:ext cx="73500" cy="897600"/>
          </a:xfrm>
          <a:prstGeom prst="straightConnector1">
            <a:avLst/>
          </a:prstGeom>
          <a:noFill/>
          <a:ln w="12700" cap="flat" cmpd="sng">
            <a:solidFill>
              <a:srgbClr val="00B05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266" name="Shape 4266"/>
          <p:cNvCxnSpPr>
            <a:stCxn id="4263" idx="1"/>
            <a:endCxn id="4251" idx="2"/>
          </p:cNvCxnSpPr>
          <p:nvPr/>
        </p:nvCxnSpPr>
        <p:spPr>
          <a:xfrm flipH="1" flipV="1">
            <a:off x="6620805" y="3428864"/>
            <a:ext cx="265810" cy="511239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267" name="Shape 4267"/>
          <p:cNvSpPr txBox="1"/>
          <p:nvPr/>
        </p:nvSpPr>
        <p:spPr>
          <a:xfrm>
            <a:off x="225920" y="4857586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5869" y="5486400"/>
            <a:ext cx="447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source: Santiago, J., et al.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Hothorn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(2016). Mechanistic insight into a peptide hormone signaling complex mediating floral organ abscission.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eLife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e15075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Stenvik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G.-E., et al. and Aalen, R.B. (2006). Overexpression of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INFLORESCENCE DEFICIENT IN ABSCISSION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activates cell separation in vestigial abscission zones in Arabidopsis. Plant Cell 18: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1467-1476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Kumpf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R.P., et al. and Aalen, R.B. (2013). Floral organ abscission peptide IDA and its HAE/HSL2 receptors control cell separation during lateral root emergence. Proc. Natl. Acad. Sci. USA 110: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5235-5240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2" name="Shape 4272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ns-LTP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3" name="Shape 4273"/>
          <p:cNvSpPr txBox="1"/>
          <p:nvPr/>
        </p:nvSpPr>
        <p:spPr>
          <a:xfrm>
            <a:off x="311530" y="673739"/>
            <a:ext cx="3873386" cy="1938992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on-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pecific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ipid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ransfer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rotein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90 – 100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Cys-rich, some also glycosylated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unknown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various roles in development and defense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higher plants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Bind select lipids which is thought to be necessary for receptor recognition. Not all ns-LTPs may act as hormone signals.</a:t>
            </a:r>
            <a:endParaRPr/>
          </a:p>
        </p:txBody>
      </p:sp>
      <p:sp>
        <p:nvSpPr>
          <p:cNvPr id="4274" name="Shape 4274"/>
          <p:cNvSpPr txBox="1"/>
          <p:nvPr/>
        </p:nvSpPr>
        <p:spPr>
          <a:xfrm>
            <a:off x="311530" y="270455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75" name="Shape 4275"/>
          <p:cNvGrpSpPr/>
          <p:nvPr/>
        </p:nvGrpSpPr>
        <p:grpSpPr>
          <a:xfrm>
            <a:off x="683551" y="3022850"/>
            <a:ext cx="3067972" cy="1026450"/>
            <a:chOff x="220866" y="988260"/>
            <a:chExt cx="3583996" cy="1199096"/>
          </a:xfrm>
        </p:grpSpPr>
        <p:pic>
          <p:nvPicPr>
            <p:cNvPr id="4276" name="Shape 4276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7" name="Shape 4277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8" name="Shape 4278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9" name="Shape 4279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80" name="Shape 4280"/>
          <p:cNvSpPr txBox="1"/>
          <p:nvPr/>
        </p:nvSpPr>
        <p:spPr>
          <a:xfrm>
            <a:off x="661712" y="422043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1" name="Shape 4281"/>
          <p:cNvSpPr txBox="1"/>
          <p:nvPr/>
        </p:nvSpPr>
        <p:spPr>
          <a:xfrm>
            <a:off x="1335573" y="4220432"/>
            <a:ext cx="8930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134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2" name="Shape 4282"/>
          <p:cNvSpPr txBox="1"/>
          <p:nvPr/>
        </p:nvSpPr>
        <p:spPr>
          <a:xfrm>
            <a:off x="2209884" y="422043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3" name="Shape 4283"/>
          <p:cNvSpPr txBox="1"/>
          <p:nvPr/>
        </p:nvSpPr>
        <p:spPr>
          <a:xfrm>
            <a:off x="613264" y="4041256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4" name="Shape 4284"/>
          <p:cNvSpPr txBox="1"/>
          <p:nvPr/>
        </p:nvSpPr>
        <p:spPr>
          <a:xfrm>
            <a:off x="1398423" y="4040117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5" name="Shape 4285"/>
          <p:cNvSpPr txBox="1"/>
          <p:nvPr/>
        </p:nvSpPr>
        <p:spPr>
          <a:xfrm>
            <a:off x="2230249" y="4038648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6" name="Shape 4286"/>
          <p:cNvSpPr txBox="1"/>
          <p:nvPr/>
        </p:nvSpPr>
        <p:spPr>
          <a:xfrm>
            <a:off x="3038799" y="4038647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7" name="Shape 428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62"/>
          <a:stretch/>
        </p:blipFill>
        <p:spPr>
          <a:xfrm>
            <a:off x="172830" y="5190427"/>
            <a:ext cx="4060654" cy="951041"/>
          </a:xfrm>
          <a:prstGeom prst="rect">
            <a:avLst/>
          </a:prstGeom>
          <a:noFill/>
          <a:ln>
            <a:noFill/>
          </a:ln>
        </p:spPr>
      </p:pic>
      <p:sp>
        <p:nvSpPr>
          <p:cNvPr id="4288" name="Shape 4288"/>
          <p:cNvSpPr txBox="1"/>
          <p:nvPr/>
        </p:nvSpPr>
        <p:spPr>
          <a:xfrm>
            <a:off x="3155218" y="4217259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9" name="Shape 4289"/>
          <p:cNvSpPr txBox="1"/>
          <p:nvPr/>
        </p:nvSpPr>
        <p:spPr>
          <a:xfrm>
            <a:off x="4892406" y="2420888"/>
            <a:ext cx="1736373" cy="369332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Fungal Elicitins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0" name="Shape 4290"/>
          <p:cNvSpPr txBox="1"/>
          <p:nvPr/>
        </p:nvSpPr>
        <p:spPr>
          <a:xfrm>
            <a:off x="7397317" y="2420888"/>
            <a:ext cx="1026756" cy="369332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ns-LTPs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1" name="Shape 4291"/>
          <p:cNvSpPr txBox="1"/>
          <p:nvPr/>
        </p:nvSpPr>
        <p:spPr>
          <a:xfrm>
            <a:off x="4725728" y="908720"/>
            <a:ext cx="402273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ns-LTPs are a class of lipid binding protein with structural homology to fungal Elicitins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Fungal Elicitins bind a specific lipid which makes them competent for plant receptor recognition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comparable activity is hypothesized for the ns-LTPs</a:t>
            </a:r>
            <a:endParaRPr/>
          </a:p>
        </p:txBody>
      </p:sp>
      <p:grpSp>
        <p:nvGrpSpPr>
          <p:cNvPr id="4292" name="Shape 4292"/>
          <p:cNvGrpSpPr/>
          <p:nvPr/>
        </p:nvGrpSpPr>
        <p:grpSpPr>
          <a:xfrm>
            <a:off x="5068141" y="4875582"/>
            <a:ext cx="1560638" cy="981925"/>
            <a:chOff x="4746484" y="4129296"/>
            <a:chExt cx="2080851" cy="1309233"/>
          </a:xfrm>
        </p:grpSpPr>
        <p:sp>
          <p:nvSpPr>
            <p:cNvPr id="4293" name="Shape 4293"/>
            <p:cNvSpPr/>
            <p:nvPr/>
          </p:nvSpPr>
          <p:spPr>
            <a:xfrm>
              <a:off x="5532487" y="46965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94" name="Shape 4294"/>
            <p:cNvCxnSpPr>
              <a:stCxn id="4293" idx="5"/>
            </p:cNvCxnSpPr>
            <p:nvPr/>
          </p:nvCxnSpPr>
          <p:spPr>
            <a:xfrm>
              <a:off x="5589446" y="474455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95" name="Shape 4295"/>
            <p:cNvCxnSpPr/>
            <p:nvPr/>
          </p:nvCxnSpPr>
          <p:spPr>
            <a:xfrm flipH="1">
              <a:off x="5532487" y="4752793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96" name="Shape 4296"/>
            <p:cNvCxnSpPr/>
            <p:nvPr/>
          </p:nvCxnSpPr>
          <p:spPr>
            <a:xfrm>
              <a:off x="5532448" y="4793019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97" name="Shape 4297"/>
            <p:cNvSpPr/>
            <p:nvPr/>
          </p:nvSpPr>
          <p:spPr>
            <a:xfrm flipH="1">
              <a:off x="5632179" y="4696844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98" name="Shape 4298"/>
            <p:cNvCxnSpPr>
              <a:stCxn id="4297" idx="5"/>
            </p:cNvCxnSpPr>
            <p:nvPr/>
          </p:nvCxnSpPr>
          <p:spPr>
            <a:xfrm>
              <a:off x="5641952" y="4744874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99" name="Shape 4299"/>
            <p:cNvCxnSpPr/>
            <p:nvPr/>
          </p:nvCxnSpPr>
          <p:spPr>
            <a:xfrm>
              <a:off x="5680204" y="4753114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00" name="Shape 4300"/>
            <p:cNvCxnSpPr/>
            <p:nvPr/>
          </p:nvCxnSpPr>
          <p:spPr>
            <a:xfrm flipH="1">
              <a:off x="5689595" y="4793340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01" name="Shape 4301"/>
            <p:cNvSpPr/>
            <p:nvPr/>
          </p:nvSpPr>
          <p:spPr>
            <a:xfrm>
              <a:off x="5722652" y="4699863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02" name="Shape 4302"/>
            <p:cNvCxnSpPr>
              <a:stCxn id="4301" idx="5"/>
            </p:cNvCxnSpPr>
            <p:nvPr/>
          </p:nvCxnSpPr>
          <p:spPr>
            <a:xfrm>
              <a:off x="5779611" y="474789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03" name="Shape 4303"/>
            <p:cNvCxnSpPr/>
            <p:nvPr/>
          </p:nvCxnSpPr>
          <p:spPr>
            <a:xfrm flipH="1">
              <a:off x="5722652" y="4756134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04" name="Shape 4304"/>
            <p:cNvCxnSpPr/>
            <p:nvPr/>
          </p:nvCxnSpPr>
          <p:spPr>
            <a:xfrm>
              <a:off x="5722613" y="4796360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05" name="Shape 4305"/>
            <p:cNvSpPr/>
            <p:nvPr/>
          </p:nvSpPr>
          <p:spPr>
            <a:xfrm rot="10800000">
              <a:off x="5532448" y="4954906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06" name="Shape 4306"/>
            <p:cNvCxnSpPr>
              <a:stCxn id="4305" idx="5"/>
            </p:cNvCxnSpPr>
            <p:nvPr/>
          </p:nvCxnSpPr>
          <p:spPr>
            <a:xfrm rot="10800000">
              <a:off x="5542221" y="485904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07" name="Shape 4307"/>
            <p:cNvCxnSpPr/>
            <p:nvPr/>
          </p:nvCxnSpPr>
          <p:spPr>
            <a:xfrm rot="10800000" flipH="1">
              <a:off x="5580474" y="4909615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08" name="Shape 4308"/>
            <p:cNvCxnSpPr/>
            <p:nvPr/>
          </p:nvCxnSpPr>
          <p:spPr>
            <a:xfrm rot="10800000">
              <a:off x="5589866" y="486114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09" name="Shape 4309"/>
            <p:cNvSpPr/>
            <p:nvPr/>
          </p:nvSpPr>
          <p:spPr>
            <a:xfrm rot="10800000" flipH="1">
              <a:off x="5632179" y="4954906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10" name="Shape 4310"/>
            <p:cNvCxnSpPr>
              <a:stCxn id="4309" idx="5"/>
            </p:cNvCxnSpPr>
            <p:nvPr/>
          </p:nvCxnSpPr>
          <p:spPr>
            <a:xfrm rot="10800000">
              <a:off x="5689138" y="485904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11" name="Shape 4311"/>
            <p:cNvCxnSpPr/>
            <p:nvPr/>
          </p:nvCxnSpPr>
          <p:spPr>
            <a:xfrm rot="10800000">
              <a:off x="5632179" y="4909615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12" name="Shape 4312"/>
            <p:cNvCxnSpPr/>
            <p:nvPr/>
          </p:nvCxnSpPr>
          <p:spPr>
            <a:xfrm rot="10800000" flipH="1">
              <a:off x="5632138" y="486114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13" name="Shape 4313"/>
            <p:cNvSpPr/>
            <p:nvPr/>
          </p:nvSpPr>
          <p:spPr>
            <a:xfrm rot="10800000">
              <a:off x="5722652" y="49570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14" name="Shape 4314"/>
            <p:cNvCxnSpPr>
              <a:stCxn id="4313" idx="5"/>
            </p:cNvCxnSpPr>
            <p:nvPr/>
          </p:nvCxnSpPr>
          <p:spPr>
            <a:xfrm rot="10800000">
              <a:off x="5732425" y="486116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15" name="Shape 4315"/>
            <p:cNvCxnSpPr/>
            <p:nvPr/>
          </p:nvCxnSpPr>
          <p:spPr>
            <a:xfrm rot="10800000" flipH="1">
              <a:off x="5770677" y="4911731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16" name="Shape 4316"/>
            <p:cNvCxnSpPr/>
            <p:nvPr/>
          </p:nvCxnSpPr>
          <p:spPr>
            <a:xfrm rot="10800000">
              <a:off x="5780070" y="486326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17" name="Shape 4317"/>
            <p:cNvSpPr/>
            <p:nvPr/>
          </p:nvSpPr>
          <p:spPr>
            <a:xfrm rot="10800000">
              <a:off x="5409684" y="49570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18" name="Shape 4318"/>
            <p:cNvCxnSpPr>
              <a:stCxn id="4317" idx="5"/>
            </p:cNvCxnSpPr>
            <p:nvPr/>
          </p:nvCxnSpPr>
          <p:spPr>
            <a:xfrm rot="10800000">
              <a:off x="5419457" y="486116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19" name="Shape 4319"/>
            <p:cNvCxnSpPr/>
            <p:nvPr/>
          </p:nvCxnSpPr>
          <p:spPr>
            <a:xfrm rot="10800000" flipH="1">
              <a:off x="5457710" y="4911731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20" name="Shape 4320"/>
            <p:cNvCxnSpPr/>
            <p:nvPr/>
          </p:nvCxnSpPr>
          <p:spPr>
            <a:xfrm rot="10800000">
              <a:off x="5467102" y="486326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21" name="Shape 4321"/>
            <p:cNvSpPr/>
            <p:nvPr/>
          </p:nvSpPr>
          <p:spPr>
            <a:xfrm rot="10800000" flipH="1">
              <a:off x="5309994" y="4956700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22" name="Shape 4322"/>
            <p:cNvCxnSpPr>
              <a:stCxn id="4321" idx="5"/>
            </p:cNvCxnSpPr>
            <p:nvPr/>
          </p:nvCxnSpPr>
          <p:spPr>
            <a:xfrm rot="10800000">
              <a:off x="5366953" y="486084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23" name="Shape 4323"/>
            <p:cNvCxnSpPr/>
            <p:nvPr/>
          </p:nvCxnSpPr>
          <p:spPr>
            <a:xfrm rot="10800000">
              <a:off x="5309994" y="4911409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24" name="Shape 4324"/>
            <p:cNvCxnSpPr/>
            <p:nvPr/>
          </p:nvCxnSpPr>
          <p:spPr>
            <a:xfrm rot="10800000" flipH="1">
              <a:off x="5309954" y="4862942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25" name="Shape 4325"/>
            <p:cNvSpPr/>
            <p:nvPr/>
          </p:nvSpPr>
          <p:spPr>
            <a:xfrm rot="10800000">
              <a:off x="5219520" y="4953679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26" name="Shape 4326"/>
            <p:cNvCxnSpPr>
              <a:stCxn id="4325" idx="5"/>
            </p:cNvCxnSpPr>
            <p:nvPr/>
          </p:nvCxnSpPr>
          <p:spPr>
            <a:xfrm rot="10800000">
              <a:off x="5229293" y="4857820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27" name="Shape 4327"/>
            <p:cNvCxnSpPr/>
            <p:nvPr/>
          </p:nvCxnSpPr>
          <p:spPr>
            <a:xfrm rot="10800000" flipH="1">
              <a:off x="5267545" y="490838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28" name="Shape 4328"/>
            <p:cNvCxnSpPr/>
            <p:nvPr/>
          </p:nvCxnSpPr>
          <p:spPr>
            <a:xfrm rot="10800000">
              <a:off x="5276938" y="4859921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29" name="Shape 4329"/>
            <p:cNvSpPr/>
            <p:nvPr/>
          </p:nvSpPr>
          <p:spPr>
            <a:xfrm>
              <a:off x="5409724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30" name="Shape 4330"/>
            <p:cNvCxnSpPr>
              <a:stCxn id="4329" idx="5"/>
            </p:cNvCxnSpPr>
            <p:nvPr/>
          </p:nvCxnSpPr>
          <p:spPr>
            <a:xfrm>
              <a:off x="5466683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31" name="Shape 4331"/>
            <p:cNvCxnSpPr/>
            <p:nvPr/>
          </p:nvCxnSpPr>
          <p:spPr>
            <a:xfrm flipH="1">
              <a:off x="5409724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32" name="Shape 4332"/>
            <p:cNvCxnSpPr/>
            <p:nvPr/>
          </p:nvCxnSpPr>
          <p:spPr>
            <a:xfrm>
              <a:off x="5409684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33" name="Shape 4333"/>
            <p:cNvSpPr/>
            <p:nvPr/>
          </p:nvSpPr>
          <p:spPr>
            <a:xfrm flipH="1">
              <a:off x="5309994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34" name="Shape 4334"/>
            <p:cNvCxnSpPr>
              <a:stCxn id="4333" idx="5"/>
            </p:cNvCxnSpPr>
            <p:nvPr/>
          </p:nvCxnSpPr>
          <p:spPr>
            <a:xfrm>
              <a:off x="5319767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35" name="Shape 4335"/>
            <p:cNvCxnSpPr/>
            <p:nvPr/>
          </p:nvCxnSpPr>
          <p:spPr>
            <a:xfrm>
              <a:off x="5358020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36" name="Shape 4336"/>
            <p:cNvCxnSpPr/>
            <p:nvPr/>
          </p:nvCxnSpPr>
          <p:spPr>
            <a:xfrm flipH="1">
              <a:off x="5367411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37" name="Shape 4337"/>
            <p:cNvSpPr/>
            <p:nvPr/>
          </p:nvSpPr>
          <p:spPr>
            <a:xfrm>
              <a:off x="5219520" y="46965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38" name="Shape 4338"/>
            <p:cNvCxnSpPr>
              <a:stCxn id="4337" idx="5"/>
            </p:cNvCxnSpPr>
            <p:nvPr/>
          </p:nvCxnSpPr>
          <p:spPr>
            <a:xfrm>
              <a:off x="5276479" y="474455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39" name="Shape 4339"/>
            <p:cNvCxnSpPr/>
            <p:nvPr/>
          </p:nvCxnSpPr>
          <p:spPr>
            <a:xfrm flipH="1">
              <a:off x="5219520" y="4752793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40" name="Shape 4340"/>
            <p:cNvCxnSpPr/>
            <p:nvPr/>
          </p:nvCxnSpPr>
          <p:spPr>
            <a:xfrm>
              <a:off x="5219481" y="4793019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41" name="Shape 4341"/>
            <p:cNvGrpSpPr/>
            <p:nvPr/>
          </p:nvGrpSpPr>
          <p:grpSpPr>
            <a:xfrm>
              <a:off x="5652789" y="4273599"/>
              <a:ext cx="451836" cy="1155239"/>
              <a:chOff x="5664137" y="2418220"/>
              <a:chExt cx="619133" cy="1877264"/>
            </a:xfrm>
          </p:grpSpPr>
          <p:sp>
            <p:nvSpPr>
              <p:cNvPr id="4342" name="Shape 4342"/>
              <p:cNvSpPr/>
              <p:nvPr/>
            </p:nvSpPr>
            <p:spPr>
              <a:xfrm>
                <a:off x="5664137" y="2418220"/>
                <a:ext cx="461369" cy="895348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43" name="Shape 4343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08864" y="2995169"/>
                <a:ext cx="309783" cy="6890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344" name="Shape 4344"/>
              <p:cNvCxnSpPr>
                <a:stCxn id="4342" idx="1"/>
                <a:endCxn id="4343" idx="0"/>
              </p:cNvCxnSpPr>
              <p:nvPr/>
            </p:nvCxnSpPr>
            <p:spPr>
              <a:xfrm flipH="1">
                <a:off x="6063935" y="2865894"/>
                <a:ext cx="3900" cy="129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45" name="Shape 4345"/>
              <p:cNvCxnSpPr/>
              <p:nvPr/>
            </p:nvCxnSpPr>
            <p:spPr>
              <a:xfrm>
                <a:off x="6061672" y="3672549"/>
                <a:ext cx="0" cy="18288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346" name="Shape 4346"/>
              <p:cNvSpPr/>
              <p:nvPr/>
            </p:nvSpPr>
            <p:spPr>
              <a:xfrm>
                <a:off x="5826070" y="3838284"/>
                <a:ext cx="457200" cy="457200"/>
              </a:xfrm>
              <a:prstGeom prst="cloud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47" name="Shape 4347"/>
            <p:cNvSpPr/>
            <p:nvPr/>
          </p:nvSpPr>
          <p:spPr>
            <a:xfrm>
              <a:off x="6570438" y="470193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48" name="Shape 4348"/>
            <p:cNvCxnSpPr>
              <a:stCxn id="4347" idx="5"/>
            </p:cNvCxnSpPr>
            <p:nvPr/>
          </p:nvCxnSpPr>
          <p:spPr>
            <a:xfrm>
              <a:off x="6627398" y="474996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49" name="Shape 4349"/>
            <p:cNvCxnSpPr/>
            <p:nvPr/>
          </p:nvCxnSpPr>
          <p:spPr>
            <a:xfrm flipH="1">
              <a:off x="6570438" y="4758203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50" name="Shape 4350"/>
            <p:cNvCxnSpPr/>
            <p:nvPr/>
          </p:nvCxnSpPr>
          <p:spPr>
            <a:xfrm>
              <a:off x="6570399" y="479842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51" name="Shape 4351"/>
            <p:cNvSpPr/>
            <p:nvPr/>
          </p:nvSpPr>
          <p:spPr>
            <a:xfrm flipH="1">
              <a:off x="6670129" y="4702254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52" name="Shape 4352"/>
            <p:cNvCxnSpPr>
              <a:stCxn id="4351" idx="5"/>
            </p:cNvCxnSpPr>
            <p:nvPr/>
          </p:nvCxnSpPr>
          <p:spPr>
            <a:xfrm>
              <a:off x="6679902" y="4750284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53" name="Shape 4353"/>
            <p:cNvCxnSpPr/>
            <p:nvPr/>
          </p:nvCxnSpPr>
          <p:spPr>
            <a:xfrm>
              <a:off x="6718155" y="4758524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54" name="Shape 4354"/>
            <p:cNvCxnSpPr/>
            <p:nvPr/>
          </p:nvCxnSpPr>
          <p:spPr>
            <a:xfrm flipH="1">
              <a:off x="6727546" y="4798750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55" name="Shape 4355"/>
            <p:cNvSpPr/>
            <p:nvPr/>
          </p:nvSpPr>
          <p:spPr>
            <a:xfrm>
              <a:off x="6760602" y="4705274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56" name="Shape 4356"/>
            <p:cNvCxnSpPr/>
            <p:nvPr/>
          </p:nvCxnSpPr>
          <p:spPr>
            <a:xfrm flipH="1">
              <a:off x="6760602" y="4761545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57" name="Shape 4357"/>
            <p:cNvCxnSpPr/>
            <p:nvPr/>
          </p:nvCxnSpPr>
          <p:spPr>
            <a:xfrm>
              <a:off x="6760563" y="4801771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58" name="Shape 4358"/>
            <p:cNvSpPr/>
            <p:nvPr/>
          </p:nvSpPr>
          <p:spPr>
            <a:xfrm rot="10800000">
              <a:off x="6570399" y="4960317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59" name="Shape 4359"/>
            <p:cNvCxnSpPr>
              <a:stCxn id="4358" idx="5"/>
            </p:cNvCxnSpPr>
            <p:nvPr/>
          </p:nvCxnSpPr>
          <p:spPr>
            <a:xfrm rot="10800000">
              <a:off x="6580172" y="486445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0" name="Shape 4360"/>
            <p:cNvCxnSpPr/>
            <p:nvPr/>
          </p:nvCxnSpPr>
          <p:spPr>
            <a:xfrm rot="10800000" flipH="1">
              <a:off x="6618424" y="4915026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1" name="Shape 4361"/>
            <p:cNvCxnSpPr/>
            <p:nvPr/>
          </p:nvCxnSpPr>
          <p:spPr>
            <a:xfrm rot="10800000">
              <a:off x="6627817" y="486655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62" name="Shape 4362"/>
            <p:cNvSpPr/>
            <p:nvPr/>
          </p:nvSpPr>
          <p:spPr>
            <a:xfrm rot="10800000" flipH="1">
              <a:off x="6670129" y="4960317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63" name="Shape 4363"/>
            <p:cNvCxnSpPr>
              <a:stCxn id="4362" idx="5"/>
            </p:cNvCxnSpPr>
            <p:nvPr/>
          </p:nvCxnSpPr>
          <p:spPr>
            <a:xfrm rot="10800000">
              <a:off x="6727088" y="486445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4" name="Shape 4364"/>
            <p:cNvCxnSpPr/>
            <p:nvPr/>
          </p:nvCxnSpPr>
          <p:spPr>
            <a:xfrm rot="10800000">
              <a:off x="6670129" y="4915026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65" name="Shape 4365"/>
            <p:cNvCxnSpPr/>
            <p:nvPr/>
          </p:nvCxnSpPr>
          <p:spPr>
            <a:xfrm rot="10800000" flipH="1">
              <a:off x="6670089" y="486655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66" name="Shape 4366"/>
            <p:cNvSpPr/>
            <p:nvPr/>
          </p:nvSpPr>
          <p:spPr>
            <a:xfrm rot="10800000">
              <a:off x="6760602" y="496243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67" name="Shape 4367"/>
            <p:cNvCxnSpPr>
              <a:stCxn id="4366" idx="5"/>
            </p:cNvCxnSpPr>
            <p:nvPr/>
          </p:nvCxnSpPr>
          <p:spPr>
            <a:xfrm rot="10800000">
              <a:off x="6770375" y="486657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68" name="Shape 4368"/>
            <p:cNvSpPr/>
            <p:nvPr/>
          </p:nvSpPr>
          <p:spPr>
            <a:xfrm rot="10800000">
              <a:off x="6460618" y="49570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69" name="Shape 4369"/>
            <p:cNvCxnSpPr>
              <a:stCxn id="4368" idx="5"/>
            </p:cNvCxnSpPr>
            <p:nvPr/>
          </p:nvCxnSpPr>
          <p:spPr>
            <a:xfrm rot="10800000">
              <a:off x="6470391" y="486116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0" name="Shape 4370"/>
            <p:cNvCxnSpPr/>
            <p:nvPr/>
          </p:nvCxnSpPr>
          <p:spPr>
            <a:xfrm rot="10800000" flipH="1">
              <a:off x="6508644" y="4911731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1" name="Shape 4371"/>
            <p:cNvCxnSpPr/>
            <p:nvPr/>
          </p:nvCxnSpPr>
          <p:spPr>
            <a:xfrm rot="10800000">
              <a:off x="6518035" y="486326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72" name="Shape 4372"/>
            <p:cNvSpPr/>
            <p:nvPr/>
          </p:nvSpPr>
          <p:spPr>
            <a:xfrm rot="10800000" flipH="1">
              <a:off x="6360927" y="4956700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73" name="Shape 4373"/>
            <p:cNvCxnSpPr>
              <a:stCxn id="4372" idx="5"/>
            </p:cNvCxnSpPr>
            <p:nvPr/>
          </p:nvCxnSpPr>
          <p:spPr>
            <a:xfrm rot="10800000">
              <a:off x="6417886" y="486084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4" name="Shape 4374"/>
            <p:cNvCxnSpPr/>
            <p:nvPr/>
          </p:nvCxnSpPr>
          <p:spPr>
            <a:xfrm rot="10800000">
              <a:off x="6360927" y="4911409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5" name="Shape 4375"/>
            <p:cNvCxnSpPr/>
            <p:nvPr/>
          </p:nvCxnSpPr>
          <p:spPr>
            <a:xfrm rot="10800000" flipH="1">
              <a:off x="6360888" y="4862942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76" name="Shape 4376"/>
            <p:cNvSpPr/>
            <p:nvPr/>
          </p:nvSpPr>
          <p:spPr>
            <a:xfrm rot="10800000">
              <a:off x="6270453" y="4953679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77" name="Shape 4377"/>
            <p:cNvCxnSpPr/>
            <p:nvPr/>
          </p:nvCxnSpPr>
          <p:spPr>
            <a:xfrm rot="10800000" flipH="1">
              <a:off x="6318478" y="490838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78" name="Shape 4378"/>
            <p:cNvCxnSpPr/>
            <p:nvPr/>
          </p:nvCxnSpPr>
          <p:spPr>
            <a:xfrm rot="10800000">
              <a:off x="6327871" y="4859921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79" name="Shape 4379"/>
            <p:cNvSpPr/>
            <p:nvPr/>
          </p:nvSpPr>
          <p:spPr>
            <a:xfrm>
              <a:off x="6460658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80" name="Shape 4380"/>
            <p:cNvCxnSpPr>
              <a:stCxn id="4379" idx="5"/>
            </p:cNvCxnSpPr>
            <p:nvPr/>
          </p:nvCxnSpPr>
          <p:spPr>
            <a:xfrm>
              <a:off x="6517617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1" name="Shape 4381"/>
            <p:cNvCxnSpPr/>
            <p:nvPr/>
          </p:nvCxnSpPr>
          <p:spPr>
            <a:xfrm flipH="1">
              <a:off x="6460658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2" name="Shape 4382"/>
            <p:cNvCxnSpPr/>
            <p:nvPr/>
          </p:nvCxnSpPr>
          <p:spPr>
            <a:xfrm>
              <a:off x="6460618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83" name="Shape 4383"/>
            <p:cNvSpPr/>
            <p:nvPr/>
          </p:nvSpPr>
          <p:spPr>
            <a:xfrm flipH="1">
              <a:off x="6360927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84" name="Shape 4384"/>
            <p:cNvCxnSpPr>
              <a:stCxn id="4383" idx="5"/>
            </p:cNvCxnSpPr>
            <p:nvPr/>
          </p:nvCxnSpPr>
          <p:spPr>
            <a:xfrm>
              <a:off x="6370700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5" name="Shape 4385"/>
            <p:cNvCxnSpPr/>
            <p:nvPr/>
          </p:nvCxnSpPr>
          <p:spPr>
            <a:xfrm>
              <a:off x="6408953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86" name="Shape 4386"/>
            <p:cNvCxnSpPr/>
            <p:nvPr/>
          </p:nvCxnSpPr>
          <p:spPr>
            <a:xfrm flipH="1">
              <a:off x="6418345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387" name="Shape 4387"/>
            <p:cNvSpPr/>
            <p:nvPr/>
          </p:nvSpPr>
          <p:spPr>
            <a:xfrm>
              <a:off x="6270453" y="46965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88" name="Shape 4388"/>
            <p:cNvCxnSpPr>
              <a:stCxn id="4387" idx="5"/>
            </p:cNvCxnSpPr>
            <p:nvPr/>
          </p:nvCxnSpPr>
          <p:spPr>
            <a:xfrm>
              <a:off x="6327412" y="474455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89" name="Shape 4389"/>
            <p:cNvGrpSpPr/>
            <p:nvPr/>
          </p:nvGrpSpPr>
          <p:grpSpPr>
            <a:xfrm>
              <a:off x="5577127" y="4129296"/>
              <a:ext cx="733035" cy="1309233"/>
              <a:chOff x="7097621" y="2167981"/>
              <a:chExt cx="1004448" cy="2127503"/>
            </a:xfrm>
          </p:grpSpPr>
          <p:sp>
            <p:nvSpPr>
              <p:cNvPr id="4390" name="Shape 4390"/>
              <p:cNvSpPr/>
              <p:nvPr/>
            </p:nvSpPr>
            <p:spPr>
              <a:xfrm>
                <a:off x="7097621" y="2167981"/>
                <a:ext cx="892458" cy="1367238"/>
              </a:xfrm>
              <a:prstGeom prst="blockArc">
                <a:avLst>
                  <a:gd name="adj1" fmla="val 15145735"/>
                  <a:gd name="adj2" fmla="val 0"/>
                  <a:gd name="adj3" fmla="val 25000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91" name="Shape 4391"/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27663" y="2995169"/>
                <a:ext cx="309783" cy="6890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392" name="Shape 4392"/>
              <p:cNvCxnSpPr>
                <a:stCxn id="4390" idx="1"/>
                <a:endCxn id="4391" idx="0"/>
              </p:cNvCxnSpPr>
              <p:nvPr/>
            </p:nvCxnSpPr>
            <p:spPr>
              <a:xfrm>
                <a:off x="7878522" y="2851600"/>
                <a:ext cx="3900" cy="143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93" name="Shape 4393"/>
              <p:cNvCxnSpPr/>
              <p:nvPr/>
            </p:nvCxnSpPr>
            <p:spPr>
              <a:xfrm>
                <a:off x="7880471" y="3672549"/>
                <a:ext cx="0" cy="18288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394" name="Shape 4394"/>
              <p:cNvSpPr/>
              <p:nvPr/>
            </p:nvSpPr>
            <p:spPr>
              <a:xfrm>
                <a:off x="7644869" y="3838284"/>
                <a:ext cx="457200" cy="457200"/>
              </a:xfrm>
              <a:prstGeom prst="cloud">
                <a:avLst/>
              </a:prstGeom>
              <a:solidFill>
                <a:schemeClr val="accent5"/>
              </a:solidFill>
              <a:ln w="25400" cap="flat" cmpd="sng">
                <a:solidFill>
                  <a:srgbClr val="367D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95" name="Shape 4395"/>
            <p:cNvGrpSpPr/>
            <p:nvPr/>
          </p:nvGrpSpPr>
          <p:grpSpPr>
            <a:xfrm>
              <a:off x="4746484" y="4694405"/>
              <a:ext cx="66772" cy="151600"/>
              <a:chOff x="6683500" y="3068695"/>
              <a:chExt cx="91494" cy="246349"/>
            </a:xfrm>
          </p:grpSpPr>
          <p:sp>
            <p:nvSpPr>
              <p:cNvPr id="4396" name="Shape 4396"/>
              <p:cNvSpPr/>
              <p:nvPr/>
            </p:nvSpPr>
            <p:spPr>
              <a:xfrm>
                <a:off x="6683554" y="3068695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397" name="Shape 4397"/>
              <p:cNvCxnSpPr>
                <a:stCxn id="4396" idx="5"/>
              </p:cNvCxnSpPr>
              <p:nvPr/>
            </p:nvCxnSpPr>
            <p:spPr>
              <a:xfrm>
                <a:off x="6761603" y="3146744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98" name="Shape 4398"/>
              <p:cNvCxnSpPr/>
              <p:nvPr/>
            </p:nvCxnSpPr>
            <p:spPr>
              <a:xfrm flipH="1">
                <a:off x="6683554" y="3160135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399" name="Shape 4399"/>
              <p:cNvCxnSpPr/>
              <p:nvPr/>
            </p:nvCxnSpPr>
            <p:spPr>
              <a:xfrm>
                <a:off x="6683500" y="3225502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00" name="Shape 4400"/>
            <p:cNvGrpSpPr/>
            <p:nvPr/>
          </p:nvGrpSpPr>
          <p:grpSpPr>
            <a:xfrm>
              <a:off x="4846214" y="4694728"/>
              <a:ext cx="66772" cy="151600"/>
              <a:chOff x="6820156" y="3069218"/>
              <a:chExt cx="91494" cy="246349"/>
            </a:xfrm>
          </p:grpSpPr>
          <p:sp>
            <p:nvSpPr>
              <p:cNvPr id="4401" name="Shape 4401"/>
              <p:cNvSpPr/>
              <p:nvPr/>
            </p:nvSpPr>
            <p:spPr>
              <a:xfrm flipH="1">
                <a:off x="6820156" y="306921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02" name="Shape 4402"/>
              <p:cNvCxnSpPr>
                <a:stCxn id="4401" idx="5"/>
              </p:cNvCxnSpPr>
              <p:nvPr/>
            </p:nvCxnSpPr>
            <p:spPr>
              <a:xfrm>
                <a:off x="6833547" y="3147267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03" name="Shape 4403"/>
              <p:cNvCxnSpPr/>
              <p:nvPr/>
            </p:nvCxnSpPr>
            <p:spPr>
              <a:xfrm>
                <a:off x="6885963" y="3160658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04" name="Shape 4404"/>
              <p:cNvCxnSpPr/>
              <p:nvPr/>
            </p:nvCxnSpPr>
            <p:spPr>
              <a:xfrm flipH="1">
                <a:off x="6898833" y="3226025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05" name="Shape 4405"/>
            <p:cNvGrpSpPr/>
            <p:nvPr/>
          </p:nvGrpSpPr>
          <p:grpSpPr>
            <a:xfrm>
              <a:off x="4936648" y="4697748"/>
              <a:ext cx="66772" cy="151600"/>
              <a:chOff x="6944075" y="3074126"/>
              <a:chExt cx="91494" cy="246349"/>
            </a:xfrm>
          </p:grpSpPr>
          <p:sp>
            <p:nvSpPr>
              <p:cNvPr id="4406" name="Shape 4406"/>
              <p:cNvSpPr/>
              <p:nvPr/>
            </p:nvSpPr>
            <p:spPr>
              <a:xfrm>
                <a:off x="6944129" y="3074126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07" name="Shape 4407"/>
              <p:cNvCxnSpPr>
                <a:stCxn id="4406" idx="5"/>
              </p:cNvCxnSpPr>
              <p:nvPr/>
            </p:nvCxnSpPr>
            <p:spPr>
              <a:xfrm>
                <a:off x="7022178" y="3152175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08" name="Shape 4408"/>
              <p:cNvCxnSpPr/>
              <p:nvPr/>
            </p:nvCxnSpPr>
            <p:spPr>
              <a:xfrm flipH="1">
                <a:off x="6944129" y="3165566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09" name="Shape 4409"/>
              <p:cNvCxnSpPr/>
              <p:nvPr/>
            </p:nvCxnSpPr>
            <p:spPr>
              <a:xfrm>
                <a:off x="6944075" y="323093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10" name="Shape 4410"/>
            <p:cNvGrpSpPr/>
            <p:nvPr/>
          </p:nvGrpSpPr>
          <p:grpSpPr>
            <a:xfrm>
              <a:off x="5027084" y="4697748"/>
              <a:ext cx="66772" cy="151600"/>
              <a:chOff x="7067994" y="3074126"/>
              <a:chExt cx="91494" cy="246349"/>
            </a:xfrm>
          </p:grpSpPr>
          <p:sp>
            <p:nvSpPr>
              <p:cNvPr id="4411" name="Shape 4411"/>
              <p:cNvSpPr/>
              <p:nvPr/>
            </p:nvSpPr>
            <p:spPr>
              <a:xfrm flipH="1">
                <a:off x="7067994" y="3074126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12" name="Shape 4412"/>
              <p:cNvCxnSpPr>
                <a:stCxn id="4411" idx="5"/>
              </p:cNvCxnSpPr>
              <p:nvPr/>
            </p:nvCxnSpPr>
            <p:spPr>
              <a:xfrm>
                <a:off x="7081385" y="3152175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13" name="Shape 4413"/>
              <p:cNvCxnSpPr/>
              <p:nvPr/>
            </p:nvCxnSpPr>
            <p:spPr>
              <a:xfrm>
                <a:off x="7133801" y="3165566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14" name="Shape 4414"/>
              <p:cNvCxnSpPr/>
              <p:nvPr/>
            </p:nvCxnSpPr>
            <p:spPr>
              <a:xfrm flipH="1">
                <a:off x="7146671" y="323093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15" name="Shape 4415"/>
            <p:cNvGrpSpPr/>
            <p:nvPr/>
          </p:nvGrpSpPr>
          <p:grpSpPr>
            <a:xfrm>
              <a:off x="5126434" y="4694728"/>
              <a:ext cx="66772" cy="151600"/>
              <a:chOff x="7204129" y="3069218"/>
              <a:chExt cx="91494" cy="246349"/>
            </a:xfrm>
          </p:grpSpPr>
          <p:sp>
            <p:nvSpPr>
              <p:cNvPr id="4416" name="Shape 4416"/>
              <p:cNvSpPr/>
              <p:nvPr/>
            </p:nvSpPr>
            <p:spPr>
              <a:xfrm flipH="1">
                <a:off x="7204129" y="306921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17" name="Shape 4417"/>
              <p:cNvCxnSpPr>
                <a:stCxn id="4416" idx="5"/>
              </p:cNvCxnSpPr>
              <p:nvPr/>
            </p:nvCxnSpPr>
            <p:spPr>
              <a:xfrm>
                <a:off x="7217520" y="3147267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18" name="Shape 4418"/>
              <p:cNvCxnSpPr/>
              <p:nvPr/>
            </p:nvCxnSpPr>
            <p:spPr>
              <a:xfrm>
                <a:off x="7269936" y="3160658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19" name="Shape 4419"/>
              <p:cNvCxnSpPr/>
              <p:nvPr/>
            </p:nvCxnSpPr>
            <p:spPr>
              <a:xfrm flipH="1">
                <a:off x="7282806" y="3226025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20" name="Shape 4420"/>
            <p:cNvGrpSpPr/>
            <p:nvPr/>
          </p:nvGrpSpPr>
          <p:grpSpPr>
            <a:xfrm>
              <a:off x="4746484" y="4857463"/>
              <a:ext cx="66772" cy="151600"/>
              <a:chOff x="6683500" y="3333661"/>
              <a:chExt cx="91494" cy="246349"/>
            </a:xfrm>
          </p:grpSpPr>
          <p:sp>
            <p:nvSpPr>
              <p:cNvPr id="4421" name="Shape 4421"/>
              <p:cNvSpPr/>
              <p:nvPr/>
            </p:nvSpPr>
            <p:spPr>
              <a:xfrm rot="10800000">
                <a:off x="6683500" y="348857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22" name="Shape 4422"/>
              <p:cNvCxnSpPr>
                <a:stCxn id="4421" idx="5"/>
              </p:cNvCxnSpPr>
              <p:nvPr/>
            </p:nvCxnSpPr>
            <p:spPr>
              <a:xfrm rot="10800000">
                <a:off x="6696891" y="3333661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23" name="Shape 4423"/>
              <p:cNvCxnSpPr/>
              <p:nvPr/>
            </p:nvCxnSpPr>
            <p:spPr>
              <a:xfrm rot="10800000" flipH="1">
                <a:off x="6749307" y="341497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24" name="Shape 4424"/>
              <p:cNvCxnSpPr/>
              <p:nvPr/>
            </p:nvCxnSpPr>
            <p:spPr>
              <a:xfrm rot="10800000">
                <a:off x="6762177" y="333621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25" name="Shape 4425"/>
            <p:cNvGrpSpPr/>
            <p:nvPr/>
          </p:nvGrpSpPr>
          <p:grpSpPr>
            <a:xfrm>
              <a:off x="4846175" y="4857463"/>
              <a:ext cx="66772" cy="151600"/>
              <a:chOff x="6820102" y="3333661"/>
              <a:chExt cx="91494" cy="246349"/>
            </a:xfrm>
          </p:grpSpPr>
          <p:sp>
            <p:nvSpPr>
              <p:cNvPr id="4426" name="Shape 4426"/>
              <p:cNvSpPr/>
              <p:nvPr/>
            </p:nvSpPr>
            <p:spPr>
              <a:xfrm rot="10800000" flipH="1">
                <a:off x="6820156" y="348857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27" name="Shape 4427"/>
              <p:cNvCxnSpPr>
                <a:stCxn id="4426" idx="5"/>
              </p:cNvCxnSpPr>
              <p:nvPr/>
            </p:nvCxnSpPr>
            <p:spPr>
              <a:xfrm rot="10800000">
                <a:off x="6898205" y="3333661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28" name="Shape 4428"/>
              <p:cNvCxnSpPr/>
              <p:nvPr/>
            </p:nvCxnSpPr>
            <p:spPr>
              <a:xfrm rot="10800000">
                <a:off x="6820156" y="341497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29" name="Shape 4429"/>
              <p:cNvCxnSpPr/>
              <p:nvPr/>
            </p:nvCxnSpPr>
            <p:spPr>
              <a:xfrm rot="10800000" flipH="1">
                <a:off x="6820102" y="333621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30" name="Shape 4430"/>
            <p:cNvGrpSpPr/>
            <p:nvPr/>
          </p:nvGrpSpPr>
          <p:grpSpPr>
            <a:xfrm>
              <a:off x="4936689" y="4859578"/>
              <a:ext cx="66772" cy="151600"/>
              <a:chOff x="6944129" y="3337099"/>
              <a:chExt cx="91494" cy="246349"/>
            </a:xfrm>
          </p:grpSpPr>
          <p:sp>
            <p:nvSpPr>
              <p:cNvPr id="4431" name="Shape 4431"/>
              <p:cNvSpPr/>
              <p:nvPr/>
            </p:nvSpPr>
            <p:spPr>
              <a:xfrm rot="10800000">
                <a:off x="6944129" y="349200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32" name="Shape 4432"/>
              <p:cNvCxnSpPr>
                <a:stCxn id="4431" idx="5"/>
              </p:cNvCxnSpPr>
              <p:nvPr/>
            </p:nvCxnSpPr>
            <p:spPr>
              <a:xfrm rot="10800000">
                <a:off x="6957520" y="3337099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3" name="Shape 4433"/>
              <p:cNvCxnSpPr/>
              <p:nvPr/>
            </p:nvCxnSpPr>
            <p:spPr>
              <a:xfrm rot="10800000" flipH="1">
                <a:off x="7009936" y="341841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4" name="Shape 4434"/>
              <p:cNvCxnSpPr/>
              <p:nvPr/>
            </p:nvCxnSpPr>
            <p:spPr>
              <a:xfrm rot="10800000">
                <a:off x="7022806" y="3339651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35" name="Shape 4435"/>
            <p:cNvGrpSpPr/>
            <p:nvPr/>
          </p:nvGrpSpPr>
          <p:grpSpPr>
            <a:xfrm>
              <a:off x="5027084" y="4857463"/>
              <a:ext cx="66772" cy="151600"/>
              <a:chOff x="7067994" y="3333661"/>
              <a:chExt cx="91494" cy="246349"/>
            </a:xfrm>
          </p:grpSpPr>
          <p:sp>
            <p:nvSpPr>
              <p:cNvPr id="4436" name="Shape 4436"/>
              <p:cNvSpPr/>
              <p:nvPr/>
            </p:nvSpPr>
            <p:spPr>
              <a:xfrm rot="10800000" flipH="1">
                <a:off x="7068048" y="348857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37" name="Shape 4437"/>
              <p:cNvCxnSpPr>
                <a:stCxn id="4436" idx="5"/>
              </p:cNvCxnSpPr>
              <p:nvPr/>
            </p:nvCxnSpPr>
            <p:spPr>
              <a:xfrm rot="10800000">
                <a:off x="7146097" y="3333661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8" name="Shape 4438"/>
              <p:cNvCxnSpPr/>
              <p:nvPr/>
            </p:nvCxnSpPr>
            <p:spPr>
              <a:xfrm rot="10800000">
                <a:off x="7068048" y="341497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39" name="Shape 4439"/>
              <p:cNvCxnSpPr/>
              <p:nvPr/>
            </p:nvCxnSpPr>
            <p:spPr>
              <a:xfrm rot="10800000" flipH="1">
                <a:off x="7067994" y="333621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440" name="Shape 4440"/>
            <p:cNvGrpSpPr/>
            <p:nvPr/>
          </p:nvGrpSpPr>
          <p:grpSpPr>
            <a:xfrm>
              <a:off x="5124592" y="4859578"/>
              <a:ext cx="66772" cy="151600"/>
              <a:chOff x="7201606" y="3337099"/>
              <a:chExt cx="91494" cy="246349"/>
            </a:xfrm>
          </p:grpSpPr>
          <p:sp>
            <p:nvSpPr>
              <p:cNvPr id="4441" name="Shape 4441"/>
              <p:cNvSpPr/>
              <p:nvPr/>
            </p:nvSpPr>
            <p:spPr>
              <a:xfrm rot="10800000" flipH="1">
                <a:off x="7201660" y="349200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442" name="Shape 4442"/>
              <p:cNvCxnSpPr>
                <a:stCxn id="4441" idx="5"/>
              </p:cNvCxnSpPr>
              <p:nvPr/>
            </p:nvCxnSpPr>
            <p:spPr>
              <a:xfrm rot="10800000">
                <a:off x="7279709" y="3337099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43" name="Shape 4443"/>
              <p:cNvCxnSpPr/>
              <p:nvPr/>
            </p:nvCxnSpPr>
            <p:spPr>
              <a:xfrm rot="10800000">
                <a:off x="7201660" y="341841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444" name="Shape 4444"/>
              <p:cNvCxnSpPr/>
              <p:nvPr/>
            </p:nvCxnSpPr>
            <p:spPr>
              <a:xfrm rot="10800000" flipH="1">
                <a:off x="7201606" y="3339651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445" name="Shape 4445"/>
          <p:cNvSpPr/>
          <p:nvPr/>
        </p:nvSpPr>
        <p:spPr>
          <a:xfrm rot="5400000">
            <a:off x="4745025" y="4331668"/>
            <a:ext cx="479799" cy="144016"/>
          </a:xfrm>
          <a:prstGeom prst="ellipse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6" name="Shape 4446"/>
          <p:cNvSpPr/>
          <p:nvPr/>
        </p:nvSpPr>
        <p:spPr>
          <a:xfrm rot="-9030729">
            <a:off x="4842486" y="4133565"/>
            <a:ext cx="841705" cy="1174223"/>
          </a:xfrm>
          <a:prstGeom prst="arc">
            <a:avLst>
              <a:gd name="adj1" fmla="val 1569138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7" name="Shape 4447"/>
          <p:cNvSpPr/>
          <p:nvPr/>
        </p:nvSpPr>
        <p:spPr>
          <a:xfrm rot="-3709578">
            <a:off x="5211306" y="4821988"/>
            <a:ext cx="841705" cy="1174223"/>
          </a:xfrm>
          <a:prstGeom prst="arc">
            <a:avLst>
              <a:gd name="adj1" fmla="val 1569138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8" name="Shape 4448"/>
          <p:cNvSpPr/>
          <p:nvPr/>
        </p:nvSpPr>
        <p:spPr>
          <a:xfrm rot="5400000">
            <a:off x="5167292" y="4866008"/>
            <a:ext cx="479799" cy="144016"/>
          </a:xfrm>
          <a:prstGeom prst="ellipse">
            <a:avLst/>
          </a:prstGeom>
          <a:gradFill>
            <a:gsLst>
              <a:gs pos="0">
                <a:srgbClr val="759336"/>
              </a:gs>
              <a:gs pos="80000">
                <a:srgbClr val="99C247"/>
              </a:gs>
              <a:gs pos="100000">
                <a:srgbClr val="9BC54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9" name="Shape 4449"/>
          <p:cNvSpPr/>
          <p:nvPr/>
        </p:nvSpPr>
        <p:spPr>
          <a:xfrm>
            <a:off x="5386899" y="4900207"/>
            <a:ext cx="50049" cy="42203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50" name="Shape 4450"/>
          <p:cNvCxnSpPr>
            <a:stCxn id="4449" idx="5"/>
          </p:cNvCxnSpPr>
          <p:nvPr/>
        </p:nvCxnSpPr>
        <p:spPr>
          <a:xfrm>
            <a:off x="5429618" y="4936230"/>
            <a:ext cx="0" cy="78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1" name="Shape 4451"/>
          <p:cNvCxnSpPr/>
          <p:nvPr/>
        </p:nvCxnSpPr>
        <p:spPr>
          <a:xfrm flipH="1">
            <a:off x="5386899" y="4942410"/>
            <a:ext cx="14030" cy="33968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52" name="Shape 4452"/>
          <p:cNvCxnSpPr/>
          <p:nvPr/>
        </p:nvCxnSpPr>
        <p:spPr>
          <a:xfrm>
            <a:off x="5386869" y="4972580"/>
            <a:ext cx="7015" cy="401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453" name="Shape 4453"/>
          <p:cNvGrpSpPr/>
          <p:nvPr/>
        </p:nvGrpSpPr>
        <p:grpSpPr>
          <a:xfrm>
            <a:off x="7288402" y="4875582"/>
            <a:ext cx="1560638" cy="981925"/>
            <a:chOff x="4746484" y="4129296"/>
            <a:chExt cx="2080851" cy="1309233"/>
          </a:xfrm>
        </p:grpSpPr>
        <p:sp>
          <p:nvSpPr>
            <p:cNvPr id="4454" name="Shape 4454"/>
            <p:cNvSpPr/>
            <p:nvPr/>
          </p:nvSpPr>
          <p:spPr>
            <a:xfrm>
              <a:off x="5532487" y="46965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55" name="Shape 4455"/>
            <p:cNvCxnSpPr>
              <a:stCxn id="4454" idx="5"/>
            </p:cNvCxnSpPr>
            <p:nvPr/>
          </p:nvCxnSpPr>
          <p:spPr>
            <a:xfrm>
              <a:off x="5589446" y="474455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56" name="Shape 4456"/>
            <p:cNvCxnSpPr/>
            <p:nvPr/>
          </p:nvCxnSpPr>
          <p:spPr>
            <a:xfrm flipH="1">
              <a:off x="5532487" y="4752793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57" name="Shape 4457"/>
            <p:cNvCxnSpPr/>
            <p:nvPr/>
          </p:nvCxnSpPr>
          <p:spPr>
            <a:xfrm>
              <a:off x="5532448" y="4793019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58" name="Shape 4458"/>
            <p:cNvSpPr/>
            <p:nvPr/>
          </p:nvSpPr>
          <p:spPr>
            <a:xfrm flipH="1">
              <a:off x="5632179" y="4696844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59" name="Shape 4459"/>
            <p:cNvCxnSpPr>
              <a:stCxn id="4458" idx="5"/>
            </p:cNvCxnSpPr>
            <p:nvPr/>
          </p:nvCxnSpPr>
          <p:spPr>
            <a:xfrm>
              <a:off x="5641952" y="4744874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60" name="Shape 4460"/>
            <p:cNvCxnSpPr/>
            <p:nvPr/>
          </p:nvCxnSpPr>
          <p:spPr>
            <a:xfrm>
              <a:off x="5680204" y="4753114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61" name="Shape 4461"/>
            <p:cNvCxnSpPr/>
            <p:nvPr/>
          </p:nvCxnSpPr>
          <p:spPr>
            <a:xfrm flipH="1">
              <a:off x="5689595" y="4793340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62" name="Shape 4462"/>
            <p:cNvSpPr/>
            <p:nvPr/>
          </p:nvSpPr>
          <p:spPr>
            <a:xfrm>
              <a:off x="5722652" y="4699863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63" name="Shape 4463"/>
            <p:cNvCxnSpPr>
              <a:stCxn id="4462" idx="5"/>
            </p:cNvCxnSpPr>
            <p:nvPr/>
          </p:nvCxnSpPr>
          <p:spPr>
            <a:xfrm>
              <a:off x="5779611" y="474789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64" name="Shape 4464"/>
            <p:cNvCxnSpPr/>
            <p:nvPr/>
          </p:nvCxnSpPr>
          <p:spPr>
            <a:xfrm flipH="1">
              <a:off x="5722652" y="4756134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65" name="Shape 4465"/>
            <p:cNvCxnSpPr/>
            <p:nvPr/>
          </p:nvCxnSpPr>
          <p:spPr>
            <a:xfrm>
              <a:off x="5722613" y="4796360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66" name="Shape 4466"/>
            <p:cNvSpPr/>
            <p:nvPr/>
          </p:nvSpPr>
          <p:spPr>
            <a:xfrm rot="10800000">
              <a:off x="5532448" y="4954906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67" name="Shape 4467"/>
            <p:cNvCxnSpPr>
              <a:stCxn id="4466" idx="5"/>
            </p:cNvCxnSpPr>
            <p:nvPr/>
          </p:nvCxnSpPr>
          <p:spPr>
            <a:xfrm rot="10800000">
              <a:off x="5542221" y="485904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68" name="Shape 4468"/>
            <p:cNvCxnSpPr/>
            <p:nvPr/>
          </p:nvCxnSpPr>
          <p:spPr>
            <a:xfrm rot="10800000" flipH="1">
              <a:off x="5580474" y="4909615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69" name="Shape 4469"/>
            <p:cNvCxnSpPr/>
            <p:nvPr/>
          </p:nvCxnSpPr>
          <p:spPr>
            <a:xfrm rot="10800000">
              <a:off x="5589866" y="486114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70" name="Shape 4470"/>
            <p:cNvSpPr/>
            <p:nvPr/>
          </p:nvSpPr>
          <p:spPr>
            <a:xfrm rot="10800000" flipH="1">
              <a:off x="5632179" y="4954906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71" name="Shape 4471"/>
            <p:cNvCxnSpPr>
              <a:stCxn id="4470" idx="5"/>
            </p:cNvCxnSpPr>
            <p:nvPr/>
          </p:nvCxnSpPr>
          <p:spPr>
            <a:xfrm rot="10800000">
              <a:off x="5689138" y="4859047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72" name="Shape 4472"/>
            <p:cNvCxnSpPr/>
            <p:nvPr/>
          </p:nvCxnSpPr>
          <p:spPr>
            <a:xfrm rot="10800000">
              <a:off x="5632179" y="4909615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73" name="Shape 4473"/>
            <p:cNvCxnSpPr/>
            <p:nvPr/>
          </p:nvCxnSpPr>
          <p:spPr>
            <a:xfrm rot="10800000" flipH="1">
              <a:off x="5632138" y="486114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74" name="Shape 4474"/>
            <p:cNvSpPr/>
            <p:nvPr/>
          </p:nvSpPr>
          <p:spPr>
            <a:xfrm rot="10800000">
              <a:off x="5722652" y="49570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75" name="Shape 4475"/>
            <p:cNvCxnSpPr>
              <a:stCxn id="4474" idx="5"/>
            </p:cNvCxnSpPr>
            <p:nvPr/>
          </p:nvCxnSpPr>
          <p:spPr>
            <a:xfrm rot="10800000">
              <a:off x="5732425" y="486116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76" name="Shape 4476"/>
            <p:cNvCxnSpPr/>
            <p:nvPr/>
          </p:nvCxnSpPr>
          <p:spPr>
            <a:xfrm rot="10800000" flipH="1">
              <a:off x="5770677" y="4911731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77" name="Shape 4477"/>
            <p:cNvCxnSpPr/>
            <p:nvPr/>
          </p:nvCxnSpPr>
          <p:spPr>
            <a:xfrm rot="10800000">
              <a:off x="5780070" y="486326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78" name="Shape 4478"/>
            <p:cNvSpPr/>
            <p:nvPr/>
          </p:nvSpPr>
          <p:spPr>
            <a:xfrm rot="10800000">
              <a:off x="5409684" y="49570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79" name="Shape 4479"/>
            <p:cNvCxnSpPr>
              <a:stCxn id="4478" idx="5"/>
            </p:cNvCxnSpPr>
            <p:nvPr/>
          </p:nvCxnSpPr>
          <p:spPr>
            <a:xfrm rot="10800000">
              <a:off x="5419457" y="486116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80" name="Shape 4480"/>
            <p:cNvCxnSpPr/>
            <p:nvPr/>
          </p:nvCxnSpPr>
          <p:spPr>
            <a:xfrm rot="10800000" flipH="1">
              <a:off x="5457710" y="4911731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81" name="Shape 4481"/>
            <p:cNvCxnSpPr/>
            <p:nvPr/>
          </p:nvCxnSpPr>
          <p:spPr>
            <a:xfrm rot="10800000">
              <a:off x="5467102" y="486326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82" name="Shape 4482"/>
            <p:cNvSpPr/>
            <p:nvPr/>
          </p:nvSpPr>
          <p:spPr>
            <a:xfrm rot="10800000" flipH="1">
              <a:off x="5309994" y="4956700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83" name="Shape 4483"/>
            <p:cNvCxnSpPr>
              <a:stCxn id="4482" idx="5"/>
            </p:cNvCxnSpPr>
            <p:nvPr/>
          </p:nvCxnSpPr>
          <p:spPr>
            <a:xfrm rot="10800000">
              <a:off x="5366953" y="486084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84" name="Shape 4484"/>
            <p:cNvCxnSpPr/>
            <p:nvPr/>
          </p:nvCxnSpPr>
          <p:spPr>
            <a:xfrm rot="10800000">
              <a:off x="5309994" y="4911409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85" name="Shape 4485"/>
            <p:cNvCxnSpPr/>
            <p:nvPr/>
          </p:nvCxnSpPr>
          <p:spPr>
            <a:xfrm rot="10800000" flipH="1">
              <a:off x="5309954" y="4862942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86" name="Shape 4486"/>
            <p:cNvSpPr/>
            <p:nvPr/>
          </p:nvSpPr>
          <p:spPr>
            <a:xfrm rot="10800000">
              <a:off x="5219520" y="4953679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87" name="Shape 4487"/>
            <p:cNvCxnSpPr>
              <a:stCxn id="4486" idx="5"/>
            </p:cNvCxnSpPr>
            <p:nvPr/>
          </p:nvCxnSpPr>
          <p:spPr>
            <a:xfrm rot="10800000">
              <a:off x="5229293" y="4857820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88" name="Shape 4488"/>
            <p:cNvCxnSpPr/>
            <p:nvPr/>
          </p:nvCxnSpPr>
          <p:spPr>
            <a:xfrm rot="10800000" flipH="1">
              <a:off x="5267545" y="490838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89" name="Shape 4489"/>
            <p:cNvCxnSpPr/>
            <p:nvPr/>
          </p:nvCxnSpPr>
          <p:spPr>
            <a:xfrm rot="10800000">
              <a:off x="5276938" y="4859921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90" name="Shape 4490"/>
            <p:cNvSpPr/>
            <p:nvPr/>
          </p:nvSpPr>
          <p:spPr>
            <a:xfrm>
              <a:off x="5409724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91" name="Shape 4491"/>
            <p:cNvCxnSpPr>
              <a:stCxn id="4490" idx="5"/>
            </p:cNvCxnSpPr>
            <p:nvPr/>
          </p:nvCxnSpPr>
          <p:spPr>
            <a:xfrm>
              <a:off x="5466683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92" name="Shape 4492"/>
            <p:cNvCxnSpPr/>
            <p:nvPr/>
          </p:nvCxnSpPr>
          <p:spPr>
            <a:xfrm flipH="1">
              <a:off x="5409724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93" name="Shape 4493"/>
            <p:cNvCxnSpPr/>
            <p:nvPr/>
          </p:nvCxnSpPr>
          <p:spPr>
            <a:xfrm>
              <a:off x="5409684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94" name="Shape 4494"/>
            <p:cNvSpPr/>
            <p:nvPr/>
          </p:nvSpPr>
          <p:spPr>
            <a:xfrm flipH="1">
              <a:off x="5309994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95" name="Shape 4495"/>
            <p:cNvCxnSpPr>
              <a:stCxn id="4494" idx="5"/>
            </p:cNvCxnSpPr>
            <p:nvPr/>
          </p:nvCxnSpPr>
          <p:spPr>
            <a:xfrm>
              <a:off x="5319767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96" name="Shape 4496"/>
            <p:cNvCxnSpPr/>
            <p:nvPr/>
          </p:nvCxnSpPr>
          <p:spPr>
            <a:xfrm>
              <a:off x="5358020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97" name="Shape 4497"/>
            <p:cNvCxnSpPr/>
            <p:nvPr/>
          </p:nvCxnSpPr>
          <p:spPr>
            <a:xfrm flipH="1">
              <a:off x="5367411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98" name="Shape 4498"/>
            <p:cNvSpPr/>
            <p:nvPr/>
          </p:nvSpPr>
          <p:spPr>
            <a:xfrm>
              <a:off x="5219520" y="46965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99" name="Shape 4499"/>
            <p:cNvCxnSpPr>
              <a:stCxn id="4498" idx="5"/>
            </p:cNvCxnSpPr>
            <p:nvPr/>
          </p:nvCxnSpPr>
          <p:spPr>
            <a:xfrm>
              <a:off x="5276479" y="474455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00" name="Shape 4500"/>
            <p:cNvCxnSpPr/>
            <p:nvPr/>
          </p:nvCxnSpPr>
          <p:spPr>
            <a:xfrm flipH="1">
              <a:off x="5219520" y="4752793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01" name="Shape 4501"/>
            <p:cNvCxnSpPr/>
            <p:nvPr/>
          </p:nvCxnSpPr>
          <p:spPr>
            <a:xfrm>
              <a:off x="5219481" y="4793019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502" name="Shape 4502"/>
            <p:cNvGrpSpPr/>
            <p:nvPr/>
          </p:nvGrpSpPr>
          <p:grpSpPr>
            <a:xfrm>
              <a:off x="5652789" y="4273599"/>
              <a:ext cx="451836" cy="1155239"/>
              <a:chOff x="5664137" y="2418220"/>
              <a:chExt cx="619133" cy="1877264"/>
            </a:xfrm>
          </p:grpSpPr>
          <p:sp>
            <p:nvSpPr>
              <p:cNvPr id="4503" name="Shape 4503"/>
              <p:cNvSpPr/>
              <p:nvPr/>
            </p:nvSpPr>
            <p:spPr>
              <a:xfrm>
                <a:off x="5664137" y="2418220"/>
                <a:ext cx="461369" cy="895348"/>
              </a:xfrm>
              <a:prstGeom prst="blockArc">
                <a:avLst>
                  <a:gd name="adj1" fmla="val 16996010"/>
                  <a:gd name="adj2" fmla="val 0"/>
                  <a:gd name="adj3" fmla="val 25000"/>
                </a:avLst>
              </a:prstGeom>
              <a:solidFill>
                <a:srgbClr val="FF000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04" name="Shape 4504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08864" y="2995169"/>
                <a:ext cx="309783" cy="6890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505" name="Shape 4505"/>
              <p:cNvCxnSpPr>
                <a:stCxn id="4503" idx="1"/>
                <a:endCxn id="4504" idx="0"/>
              </p:cNvCxnSpPr>
              <p:nvPr/>
            </p:nvCxnSpPr>
            <p:spPr>
              <a:xfrm flipH="1">
                <a:off x="6063935" y="2865894"/>
                <a:ext cx="3900" cy="129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06" name="Shape 4506"/>
              <p:cNvCxnSpPr/>
              <p:nvPr/>
            </p:nvCxnSpPr>
            <p:spPr>
              <a:xfrm>
                <a:off x="6061672" y="3672549"/>
                <a:ext cx="0" cy="18288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507" name="Shape 4507"/>
              <p:cNvSpPr/>
              <p:nvPr/>
            </p:nvSpPr>
            <p:spPr>
              <a:xfrm>
                <a:off x="5826070" y="3838284"/>
                <a:ext cx="457200" cy="457200"/>
              </a:xfrm>
              <a:prstGeom prst="cloud">
                <a:avLst/>
              </a:prstGeom>
              <a:solidFill>
                <a:schemeClr val="accent2"/>
              </a:solidFill>
              <a:ln w="25400" cap="flat" cmpd="sng">
                <a:solidFill>
                  <a:srgbClr val="8C3A3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08" name="Shape 4508"/>
            <p:cNvSpPr/>
            <p:nvPr/>
          </p:nvSpPr>
          <p:spPr>
            <a:xfrm>
              <a:off x="6570438" y="470193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09" name="Shape 4509"/>
            <p:cNvCxnSpPr>
              <a:stCxn id="4508" idx="5"/>
            </p:cNvCxnSpPr>
            <p:nvPr/>
          </p:nvCxnSpPr>
          <p:spPr>
            <a:xfrm>
              <a:off x="6627398" y="474996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10" name="Shape 4510"/>
            <p:cNvCxnSpPr/>
            <p:nvPr/>
          </p:nvCxnSpPr>
          <p:spPr>
            <a:xfrm flipH="1">
              <a:off x="6570438" y="4758203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11" name="Shape 4511"/>
            <p:cNvCxnSpPr/>
            <p:nvPr/>
          </p:nvCxnSpPr>
          <p:spPr>
            <a:xfrm>
              <a:off x="6570399" y="479842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12" name="Shape 4512"/>
            <p:cNvSpPr/>
            <p:nvPr/>
          </p:nvSpPr>
          <p:spPr>
            <a:xfrm flipH="1">
              <a:off x="6670129" y="4702254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13" name="Shape 4513"/>
            <p:cNvCxnSpPr>
              <a:stCxn id="4512" idx="5"/>
            </p:cNvCxnSpPr>
            <p:nvPr/>
          </p:nvCxnSpPr>
          <p:spPr>
            <a:xfrm>
              <a:off x="6679902" y="4750284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14" name="Shape 4514"/>
            <p:cNvCxnSpPr/>
            <p:nvPr/>
          </p:nvCxnSpPr>
          <p:spPr>
            <a:xfrm>
              <a:off x="6718155" y="4758524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15" name="Shape 4515"/>
            <p:cNvCxnSpPr/>
            <p:nvPr/>
          </p:nvCxnSpPr>
          <p:spPr>
            <a:xfrm flipH="1">
              <a:off x="6727546" y="4798750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16" name="Shape 4516"/>
            <p:cNvSpPr/>
            <p:nvPr/>
          </p:nvSpPr>
          <p:spPr>
            <a:xfrm>
              <a:off x="6760602" y="4705274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17" name="Shape 4517"/>
            <p:cNvCxnSpPr/>
            <p:nvPr/>
          </p:nvCxnSpPr>
          <p:spPr>
            <a:xfrm flipH="1">
              <a:off x="6760602" y="4761545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18" name="Shape 4518"/>
            <p:cNvCxnSpPr/>
            <p:nvPr/>
          </p:nvCxnSpPr>
          <p:spPr>
            <a:xfrm>
              <a:off x="6760563" y="4801771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19" name="Shape 4519"/>
            <p:cNvSpPr/>
            <p:nvPr/>
          </p:nvSpPr>
          <p:spPr>
            <a:xfrm rot="10800000">
              <a:off x="6570399" y="4960317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20" name="Shape 4520"/>
            <p:cNvCxnSpPr>
              <a:stCxn id="4519" idx="5"/>
            </p:cNvCxnSpPr>
            <p:nvPr/>
          </p:nvCxnSpPr>
          <p:spPr>
            <a:xfrm rot="10800000">
              <a:off x="6580172" y="486445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21" name="Shape 4521"/>
            <p:cNvCxnSpPr/>
            <p:nvPr/>
          </p:nvCxnSpPr>
          <p:spPr>
            <a:xfrm rot="10800000" flipH="1">
              <a:off x="6618424" y="4915026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22" name="Shape 4522"/>
            <p:cNvCxnSpPr/>
            <p:nvPr/>
          </p:nvCxnSpPr>
          <p:spPr>
            <a:xfrm rot="10800000">
              <a:off x="6627817" y="486655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23" name="Shape 4523"/>
            <p:cNvSpPr/>
            <p:nvPr/>
          </p:nvSpPr>
          <p:spPr>
            <a:xfrm rot="10800000" flipH="1">
              <a:off x="6670129" y="4960317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24" name="Shape 4524"/>
            <p:cNvCxnSpPr>
              <a:stCxn id="4523" idx="5"/>
            </p:cNvCxnSpPr>
            <p:nvPr/>
          </p:nvCxnSpPr>
          <p:spPr>
            <a:xfrm rot="10800000">
              <a:off x="6727088" y="486445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25" name="Shape 4525"/>
            <p:cNvCxnSpPr/>
            <p:nvPr/>
          </p:nvCxnSpPr>
          <p:spPr>
            <a:xfrm rot="10800000">
              <a:off x="6670129" y="4915026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26" name="Shape 4526"/>
            <p:cNvCxnSpPr/>
            <p:nvPr/>
          </p:nvCxnSpPr>
          <p:spPr>
            <a:xfrm rot="10800000" flipH="1">
              <a:off x="6670089" y="4866558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27" name="Shape 4527"/>
            <p:cNvSpPr/>
            <p:nvPr/>
          </p:nvSpPr>
          <p:spPr>
            <a:xfrm rot="10800000">
              <a:off x="6760602" y="496243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28" name="Shape 4528"/>
            <p:cNvCxnSpPr>
              <a:stCxn id="4527" idx="5"/>
            </p:cNvCxnSpPr>
            <p:nvPr/>
          </p:nvCxnSpPr>
          <p:spPr>
            <a:xfrm rot="10800000">
              <a:off x="6770375" y="486657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29" name="Shape 4529"/>
            <p:cNvSpPr/>
            <p:nvPr/>
          </p:nvSpPr>
          <p:spPr>
            <a:xfrm rot="10800000">
              <a:off x="6460618" y="49570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0" name="Shape 4530"/>
            <p:cNvCxnSpPr>
              <a:stCxn id="4529" idx="5"/>
            </p:cNvCxnSpPr>
            <p:nvPr/>
          </p:nvCxnSpPr>
          <p:spPr>
            <a:xfrm rot="10800000">
              <a:off x="6470391" y="4861163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31" name="Shape 4531"/>
            <p:cNvCxnSpPr/>
            <p:nvPr/>
          </p:nvCxnSpPr>
          <p:spPr>
            <a:xfrm rot="10800000" flipH="1">
              <a:off x="6508644" y="4911731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32" name="Shape 4532"/>
            <p:cNvCxnSpPr/>
            <p:nvPr/>
          </p:nvCxnSpPr>
          <p:spPr>
            <a:xfrm rot="10800000">
              <a:off x="6518035" y="486326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33" name="Shape 4533"/>
            <p:cNvSpPr/>
            <p:nvPr/>
          </p:nvSpPr>
          <p:spPr>
            <a:xfrm rot="10800000" flipH="1">
              <a:off x="6360927" y="4956700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4" name="Shape 4534"/>
            <p:cNvCxnSpPr>
              <a:stCxn id="4533" idx="5"/>
            </p:cNvCxnSpPr>
            <p:nvPr/>
          </p:nvCxnSpPr>
          <p:spPr>
            <a:xfrm rot="10800000">
              <a:off x="6417886" y="4860841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35" name="Shape 4535"/>
            <p:cNvCxnSpPr/>
            <p:nvPr/>
          </p:nvCxnSpPr>
          <p:spPr>
            <a:xfrm rot="10800000">
              <a:off x="6360927" y="4911409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36" name="Shape 4536"/>
            <p:cNvCxnSpPr/>
            <p:nvPr/>
          </p:nvCxnSpPr>
          <p:spPr>
            <a:xfrm rot="10800000" flipH="1">
              <a:off x="6360888" y="4862942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37" name="Shape 4537"/>
            <p:cNvSpPr/>
            <p:nvPr/>
          </p:nvSpPr>
          <p:spPr>
            <a:xfrm rot="10800000">
              <a:off x="6270453" y="4953679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8" name="Shape 4538"/>
            <p:cNvCxnSpPr/>
            <p:nvPr/>
          </p:nvCxnSpPr>
          <p:spPr>
            <a:xfrm rot="10800000" flipH="1">
              <a:off x="6318478" y="490838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39" name="Shape 4539"/>
            <p:cNvCxnSpPr/>
            <p:nvPr/>
          </p:nvCxnSpPr>
          <p:spPr>
            <a:xfrm rot="10800000">
              <a:off x="6327871" y="4859921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40" name="Shape 4540"/>
            <p:cNvSpPr/>
            <p:nvPr/>
          </p:nvSpPr>
          <p:spPr>
            <a:xfrm>
              <a:off x="6460658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41" name="Shape 4541"/>
            <p:cNvCxnSpPr>
              <a:stCxn id="4540" idx="5"/>
            </p:cNvCxnSpPr>
            <p:nvPr/>
          </p:nvCxnSpPr>
          <p:spPr>
            <a:xfrm>
              <a:off x="6517617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42" name="Shape 4542"/>
            <p:cNvCxnSpPr/>
            <p:nvPr/>
          </p:nvCxnSpPr>
          <p:spPr>
            <a:xfrm flipH="1">
              <a:off x="6460658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43" name="Shape 4543"/>
            <p:cNvCxnSpPr/>
            <p:nvPr/>
          </p:nvCxnSpPr>
          <p:spPr>
            <a:xfrm>
              <a:off x="6460618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44" name="Shape 4544"/>
            <p:cNvSpPr/>
            <p:nvPr/>
          </p:nvSpPr>
          <p:spPr>
            <a:xfrm flipH="1">
              <a:off x="6360927" y="4698638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45" name="Shape 4545"/>
            <p:cNvCxnSpPr>
              <a:stCxn id="4544" idx="5"/>
            </p:cNvCxnSpPr>
            <p:nvPr/>
          </p:nvCxnSpPr>
          <p:spPr>
            <a:xfrm>
              <a:off x="6370700" y="4746668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46" name="Shape 4546"/>
            <p:cNvCxnSpPr/>
            <p:nvPr/>
          </p:nvCxnSpPr>
          <p:spPr>
            <a:xfrm>
              <a:off x="6408953" y="4754908"/>
              <a:ext cx="18707" cy="45291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47" name="Shape 4547"/>
            <p:cNvCxnSpPr/>
            <p:nvPr/>
          </p:nvCxnSpPr>
          <p:spPr>
            <a:xfrm flipH="1">
              <a:off x="6418345" y="4795134"/>
              <a:ext cx="9354" cy="53532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48" name="Shape 4548"/>
            <p:cNvSpPr/>
            <p:nvPr/>
          </p:nvSpPr>
          <p:spPr>
            <a:xfrm>
              <a:off x="6270453" y="4696522"/>
              <a:ext cx="66732" cy="56271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49" name="Shape 4549"/>
            <p:cNvCxnSpPr>
              <a:stCxn id="4548" idx="5"/>
            </p:cNvCxnSpPr>
            <p:nvPr/>
          </p:nvCxnSpPr>
          <p:spPr>
            <a:xfrm>
              <a:off x="6327412" y="4744552"/>
              <a:ext cx="0" cy="104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550" name="Shape 4550"/>
            <p:cNvGrpSpPr/>
            <p:nvPr/>
          </p:nvGrpSpPr>
          <p:grpSpPr>
            <a:xfrm>
              <a:off x="5577127" y="4129296"/>
              <a:ext cx="733035" cy="1309233"/>
              <a:chOff x="7097621" y="2167981"/>
              <a:chExt cx="1004448" cy="2127503"/>
            </a:xfrm>
          </p:grpSpPr>
          <p:sp>
            <p:nvSpPr>
              <p:cNvPr id="4551" name="Shape 4551"/>
              <p:cNvSpPr/>
              <p:nvPr/>
            </p:nvSpPr>
            <p:spPr>
              <a:xfrm>
                <a:off x="7097621" y="2167981"/>
                <a:ext cx="892458" cy="1367238"/>
              </a:xfrm>
              <a:prstGeom prst="blockArc">
                <a:avLst>
                  <a:gd name="adj1" fmla="val 15145735"/>
                  <a:gd name="adj2" fmla="val 0"/>
                  <a:gd name="adj3" fmla="val 25000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52" name="Shape 4552"/>
              <p:cNvPicPr preferRelativeResize="0"/>
              <p:nvPr/>
            </p:nvPicPr>
            <p:blipFill rotWithShape="1">
              <a:blip r:embed="rId9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27663" y="2995169"/>
                <a:ext cx="309783" cy="6890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553" name="Shape 4553"/>
              <p:cNvCxnSpPr>
                <a:stCxn id="4551" idx="1"/>
                <a:endCxn id="4552" idx="0"/>
              </p:cNvCxnSpPr>
              <p:nvPr/>
            </p:nvCxnSpPr>
            <p:spPr>
              <a:xfrm>
                <a:off x="7878522" y="2851600"/>
                <a:ext cx="3900" cy="143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54" name="Shape 4554"/>
              <p:cNvCxnSpPr/>
              <p:nvPr/>
            </p:nvCxnSpPr>
            <p:spPr>
              <a:xfrm>
                <a:off x="7880471" y="3672549"/>
                <a:ext cx="0" cy="18288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555" name="Shape 4555"/>
              <p:cNvSpPr/>
              <p:nvPr/>
            </p:nvSpPr>
            <p:spPr>
              <a:xfrm>
                <a:off x="7644869" y="3838284"/>
                <a:ext cx="457200" cy="457200"/>
              </a:xfrm>
              <a:prstGeom prst="cloud">
                <a:avLst/>
              </a:prstGeom>
              <a:solidFill>
                <a:schemeClr val="accent5"/>
              </a:solidFill>
              <a:ln w="25400" cap="flat" cmpd="sng">
                <a:solidFill>
                  <a:srgbClr val="367D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6" name="Shape 4556"/>
            <p:cNvGrpSpPr/>
            <p:nvPr/>
          </p:nvGrpSpPr>
          <p:grpSpPr>
            <a:xfrm>
              <a:off x="4746484" y="4694405"/>
              <a:ext cx="66772" cy="151600"/>
              <a:chOff x="6683500" y="3068695"/>
              <a:chExt cx="91494" cy="246349"/>
            </a:xfrm>
          </p:grpSpPr>
          <p:sp>
            <p:nvSpPr>
              <p:cNvPr id="4557" name="Shape 4557"/>
              <p:cNvSpPr/>
              <p:nvPr/>
            </p:nvSpPr>
            <p:spPr>
              <a:xfrm>
                <a:off x="6683554" y="3068695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58" name="Shape 4558"/>
              <p:cNvCxnSpPr>
                <a:stCxn id="4557" idx="5"/>
              </p:cNvCxnSpPr>
              <p:nvPr/>
            </p:nvCxnSpPr>
            <p:spPr>
              <a:xfrm>
                <a:off x="6761603" y="3146744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59" name="Shape 4559"/>
              <p:cNvCxnSpPr/>
              <p:nvPr/>
            </p:nvCxnSpPr>
            <p:spPr>
              <a:xfrm flipH="1">
                <a:off x="6683554" y="3160135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0" name="Shape 4560"/>
              <p:cNvCxnSpPr/>
              <p:nvPr/>
            </p:nvCxnSpPr>
            <p:spPr>
              <a:xfrm>
                <a:off x="6683500" y="3225502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61" name="Shape 4561"/>
            <p:cNvGrpSpPr/>
            <p:nvPr/>
          </p:nvGrpSpPr>
          <p:grpSpPr>
            <a:xfrm>
              <a:off x="4846214" y="4694728"/>
              <a:ext cx="66772" cy="151600"/>
              <a:chOff x="6820156" y="3069218"/>
              <a:chExt cx="91494" cy="246349"/>
            </a:xfrm>
          </p:grpSpPr>
          <p:sp>
            <p:nvSpPr>
              <p:cNvPr id="4562" name="Shape 4562"/>
              <p:cNvSpPr/>
              <p:nvPr/>
            </p:nvSpPr>
            <p:spPr>
              <a:xfrm flipH="1">
                <a:off x="6820156" y="306921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63" name="Shape 4563"/>
              <p:cNvCxnSpPr>
                <a:stCxn id="4562" idx="5"/>
              </p:cNvCxnSpPr>
              <p:nvPr/>
            </p:nvCxnSpPr>
            <p:spPr>
              <a:xfrm>
                <a:off x="6833547" y="3147267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4" name="Shape 4564"/>
              <p:cNvCxnSpPr/>
              <p:nvPr/>
            </p:nvCxnSpPr>
            <p:spPr>
              <a:xfrm>
                <a:off x="6885963" y="3160658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5" name="Shape 4565"/>
              <p:cNvCxnSpPr/>
              <p:nvPr/>
            </p:nvCxnSpPr>
            <p:spPr>
              <a:xfrm flipH="1">
                <a:off x="6898833" y="3226025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66" name="Shape 4566"/>
            <p:cNvGrpSpPr/>
            <p:nvPr/>
          </p:nvGrpSpPr>
          <p:grpSpPr>
            <a:xfrm>
              <a:off x="4936648" y="4697748"/>
              <a:ext cx="66772" cy="151600"/>
              <a:chOff x="6944075" y="3074126"/>
              <a:chExt cx="91494" cy="246349"/>
            </a:xfrm>
          </p:grpSpPr>
          <p:sp>
            <p:nvSpPr>
              <p:cNvPr id="4567" name="Shape 4567"/>
              <p:cNvSpPr/>
              <p:nvPr/>
            </p:nvSpPr>
            <p:spPr>
              <a:xfrm>
                <a:off x="6944129" y="3074126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68" name="Shape 4568"/>
              <p:cNvCxnSpPr>
                <a:stCxn id="4567" idx="5"/>
              </p:cNvCxnSpPr>
              <p:nvPr/>
            </p:nvCxnSpPr>
            <p:spPr>
              <a:xfrm>
                <a:off x="7022178" y="3152175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9" name="Shape 4569"/>
              <p:cNvCxnSpPr/>
              <p:nvPr/>
            </p:nvCxnSpPr>
            <p:spPr>
              <a:xfrm flipH="1">
                <a:off x="6944129" y="3165566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70" name="Shape 4570"/>
              <p:cNvCxnSpPr/>
              <p:nvPr/>
            </p:nvCxnSpPr>
            <p:spPr>
              <a:xfrm>
                <a:off x="6944075" y="323093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71" name="Shape 4571"/>
            <p:cNvGrpSpPr/>
            <p:nvPr/>
          </p:nvGrpSpPr>
          <p:grpSpPr>
            <a:xfrm>
              <a:off x="5027084" y="4697748"/>
              <a:ext cx="66772" cy="151600"/>
              <a:chOff x="7067994" y="3074126"/>
              <a:chExt cx="91494" cy="246349"/>
            </a:xfrm>
          </p:grpSpPr>
          <p:sp>
            <p:nvSpPr>
              <p:cNvPr id="4572" name="Shape 4572"/>
              <p:cNvSpPr/>
              <p:nvPr/>
            </p:nvSpPr>
            <p:spPr>
              <a:xfrm flipH="1">
                <a:off x="7067994" y="3074126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73" name="Shape 4573"/>
              <p:cNvCxnSpPr>
                <a:stCxn id="4572" idx="5"/>
              </p:cNvCxnSpPr>
              <p:nvPr/>
            </p:nvCxnSpPr>
            <p:spPr>
              <a:xfrm>
                <a:off x="7081385" y="3152175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74" name="Shape 4574"/>
              <p:cNvCxnSpPr/>
              <p:nvPr/>
            </p:nvCxnSpPr>
            <p:spPr>
              <a:xfrm>
                <a:off x="7133801" y="3165566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75" name="Shape 4575"/>
              <p:cNvCxnSpPr/>
              <p:nvPr/>
            </p:nvCxnSpPr>
            <p:spPr>
              <a:xfrm flipH="1">
                <a:off x="7146671" y="323093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76" name="Shape 4576"/>
            <p:cNvGrpSpPr/>
            <p:nvPr/>
          </p:nvGrpSpPr>
          <p:grpSpPr>
            <a:xfrm>
              <a:off x="5126434" y="4694728"/>
              <a:ext cx="66772" cy="151600"/>
              <a:chOff x="7204129" y="3069218"/>
              <a:chExt cx="91494" cy="246349"/>
            </a:xfrm>
          </p:grpSpPr>
          <p:sp>
            <p:nvSpPr>
              <p:cNvPr id="4577" name="Shape 4577"/>
              <p:cNvSpPr/>
              <p:nvPr/>
            </p:nvSpPr>
            <p:spPr>
              <a:xfrm flipH="1">
                <a:off x="7204129" y="306921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78" name="Shape 4578"/>
              <p:cNvCxnSpPr>
                <a:stCxn id="4577" idx="5"/>
              </p:cNvCxnSpPr>
              <p:nvPr/>
            </p:nvCxnSpPr>
            <p:spPr>
              <a:xfrm>
                <a:off x="7217520" y="3147267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79" name="Shape 4579"/>
              <p:cNvCxnSpPr/>
              <p:nvPr/>
            </p:nvCxnSpPr>
            <p:spPr>
              <a:xfrm>
                <a:off x="7269936" y="3160658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80" name="Shape 4580"/>
              <p:cNvCxnSpPr/>
              <p:nvPr/>
            </p:nvCxnSpPr>
            <p:spPr>
              <a:xfrm flipH="1">
                <a:off x="7282806" y="3226025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81" name="Shape 4581"/>
            <p:cNvGrpSpPr/>
            <p:nvPr/>
          </p:nvGrpSpPr>
          <p:grpSpPr>
            <a:xfrm>
              <a:off x="4746484" y="4857463"/>
              <a:ext cx="66772" cy="151600"/>
              <a:chOff x="6683500" y="3333661"/>
              <a:chExt cx="91494" cy="246349"/>
            </a:xfrm>
          </p:grpSpPr>
          <p:sp>
            <p:nvSpPr>
              <p:cNvPr id="4582" name="Shape 4582"/>
              <p:cNvSpPr/>
              <p:nvPr/>
            </p:nvSpPr>
            <p:spPr>
              <a:xfrm rot="10800000">
                <a:off x="6683500" y="348857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83" name="Shape 4583"/>
              <p:cNvCxnSpPr>
                <a:stCxn id="4582" idx="5"/>
              </p:cNvCxnSpPr>
              <p:nvPr/>
            </p:nvCxnSpPr>
            <p:spPr>
              <a:xfrm rot="10800000">
                <a:off x="6696891" y="3333661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84" name="Shape 4584"/>
              <p:cNvCxnSpPr/>
              <p:nvPr/>
            </p:nvCxnSpPr>
            <p:spPr>
              <a:xfrm rot="10800000" flipH="1">
                <a:off x="6749307" y="341497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85" name="Shape 4585"/>
              <p:cNvCxnSpPr/>
              <p:nvPr/>
            </p:nvCxnSpPr>
            <p:spPr>
              <a:xfrm rot="10800000">
                <a:off x="6762177" y="333621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86" name="Shape 4586"/>
            <p:cNvGrpSpPr/>
            <p:nvPr/>
          </p:nvGrpSpPr>
          <p:grpSpPr>
            <a:xfrm>
              <a:off x="4846175" y="4857463"/>
              <a:ext cx="66772" cy="151600"/>
              <a:chOff x="6820102" y="3333661"/>
              <a:chExt cx="91494" cy="246349"/>
            </a:xfrm>
          </p:grpSpPr>
          <p:sp>
            <p:nvSpPr>
              <p:cNvPr id="4587" name="Shape 4587"/>
              <p:cNvSpPr/>
              <p:nvPr/>
            </p:nvSpPr>
            <p:spPr>
              <a:xfrm rot="10800000" flipH="1">
                <a:off x="6820156" y="348857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88" name="Shape 4588"/>
              <p:cNvCxnSpPr>
                <a:stCxn id="4587" idx="5"/>
              </p:cNvCxnSpPr>
              <p:nvPr/>
            </p:nvCxnSpPr>
            <p:spPr>
              <a:xfrm rot="10800000">
                <a:off x="6898205" y="3333661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89" name="Shape 4589"/>
              <p:cNvCxnSpPr/>
              <p:nvPr/>
            </p:nvCxnSpPr>
            <p:spPr>
              <a:xfrm rot="10800000">
                <a:off x="6820156" y="341497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0" name="Shape 4590"/>
              <p:cNvCxnSpPr/>
              <p:nvPr/>
            </p:nvCxnSpPr>
            <p:spPr>
              <a:xfrm rot="10800000" flipH="1">
                <a:off x="6820102" y="333621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91" name="Shape 4591"/>
            <p:cNvGrpSpPr/>
            <p:nvPr/>
          </p:nvGrpSpPr>
          <p:grpSpPr>
            <a:xfrm>
              <a:off x="4936689" y="4859578"/>
              <a:ext cx="66772" cy="151600"/>
              <a:chOff x="6944129" y="3337099"/>
              <a:chExt cx="91494" cy="246349"/>
            </a:xfrm>
          </p:grpSpPr>
          <p:sp>
            <p:nvSpPr>
              <p:cNvPr id="4592" name="Shape 4592"/>
              <p:cNvSpPr/>
              <p:nvPr/>
            </p:nvSpPr>
            <p:spPr>
              <a:xfrm rot="10800000">
                <a:off x="6944129" y="349200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93" name="Shape 4593"/>
              <p:cNvCxnSpPr>
                <a:stCxn id="4592" idx="5"/>
              </p:cNvCxnSpPr>
              <p:nvPr/>
            </p:nvCxnSpPr>
            <p:spPr>
              <a:xfrm rot="10800000">
                <a:off x="6957520" y="3337099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4" name="Shape 4594"/>
              <p:cNvCxnSpPr/>
              <p:nvPr/>
            </p:nvCxnSpPr>
            <p:spPr>
              <a:xfrm rot="10800000" flipH="1">
                <a:off x="7009936" y="341841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5" name="Shape 4595"/>
              <p:cNvCxnSpPr/>
              <p:nvPr/>
            </p:nvCxnSpPr>
            <p:spPr>
              <a:xfrm rot="10800000">
                <a:off x="7022806" y="3339651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96" name="Shape 4596"/>
            <p:cNvGrpSpPr/>
            <p:nvPr/>
          </p:nvGrpSpPr>
          <p:grpSpPr>
            <a:xfrm>
              <a:off x="5027084" y="4857463"/>
              <a:ext cx="66772" cy="151600"/>
              <a:chOff x="7067994" y="3333661"/>
              <a:chExt cx="91494" cy="246349"/>
            </a:xfrm>
          </p:grpSpPr>
          <p:sp>
            <p:nvSpPr>
              <p:cNvPr id="4597" name="Shape 4597"/>
              <p:cNvSpPr/>
              <p:nvPr/>
            </p:nvSpPr>
            <p:spPr>
              <a:xfrm rot="10800000" flipH="1">
                <a:off x="7068048" y="3488570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98" name="Shape 4598"/>
              <p:cNvCxnSpPr>
                <a:stCxn id="4597" idx="5"/>
              </p:cNvCxnSpPr>
              <p:nvPr/>
            </p:nvCxnSpPr>
            <p:spPr>
              <a:xfrm rot="10800000">
                <a:off x="7146097" y="3333661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99" name="Shape 4599"/>
              <p:cNvCxnSpPr/>
              <p:nvPr/>
            </p:nvCxnSpPr>
            <p:spPr>
              <a:xfrm rot="10800000">
                <a:off x="7068048" y="3414972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00" name="Shape 4600"/>
              <p:cNvCxnSpPr/>
              <p:nvPr/>
            </p:nvCxnSpPr>
            <p:spPr>
              <a:xfrm rot="10800000" flipH="1">
                <a:off x="7067994" y="3336213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601" name="Shape 4601"/>
            <p:cNvGrpSpPr/>
            <p:nvPr/>
          </p:nvGrpSpPr>
          <p:grpSpPr>
            <a:xfrm>
              <a:off x="5124592" y="4859578"/>
              <a:ext cx="66772" cy="151600"/>
              <a:chOff x="7201606" y="3337099"/>
              <a:chExt cx="91494" cy="246349"/>
            </a:xfrm>
          </p:grpSpPr>
          <p:sp>
            <p:nvSpPr>
              <p:cNvPr id="4602" name="Shape 4602"/>
              <p:cNvSpPr/>
              <p:nvPr/>
            </p:nvSpPr>
            <p:spPr>
              <a:xfrm rot="10800000" flipH="1">
                <a:off x="7201660" y="3492008"/>
                <a:ext cx="91440" cy="91440"/>
              </a:xfrm>
              <a:prstGeom prst="ellipse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603" name="Shape 4603"/>
              <p:cNvCxnSpPr>
                <a:stCxn id="4602" idx="5"/>
              </p:cNvCxnSpPr>
              <p:nvPr/>
            </p:nvCxnSpPr>
            <p:spPr>
              <a:xfrm rot="10800000">
                <a:off x="7279709" y="3337099"/>
                <a:ext cx="0" cy="1683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04" name="Shape 4604"/>
              <p:cNvCxnSpPr/>
              <p:nvPr/>
            </p:nvCxnSpPr>
            <p:spPr>
              <a:xfrm rot="10800000">
                <a:off x="7201660" y="3418410"/>
                <a:ext cx="25633" cy="73598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605" name="Shape 4605"/>
              <p:cNvCxnSpPr/>
              <p:nvPr/>
            </p:nvCxnSpPr>
            <p:spPr>
              <a:xfrm rot="10800000" flipH="1">
                <a:off x="7201606" y="3339651"/>
                <a:ext cx="12817" cy="8699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606" name="Shape 4606"/>
          <p:cNvSpPr/>
          <p:nvPr/>
        </p:nvSpPr>
        <p:spPr>
          <a:xfrm rot="5400000">
            <a:off x="6965286" y="4331668"/>
            <a:ext cx="479799" cy="144016"/>
          </a:xfrm>
          <a:prstGeom prst="ellipse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7" name="Shape 4607"/>
          <p:cNvSpPr/>
          <p:nvPr/>
        </p:nvSpPr>
        <p:spPr>
          <a:xfrm rot="-9030729">
            <a:off x="7062747" y="4133565"/>
            <a:ext cx="841705" cy="1174223"/>
          </a:xfrm>
          <a:prstGeom prst="arc">
            <a:avLst>
              <a:gd name="adj1" fmla="val 1569138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8" name="Shape 4608"/>
          <p:cNvSpPr/>
          <p:nvPr/>
        </p:nvSpPr>
        <p:spPr>
          <a:xfrm rot="-3709578">
            <a:off x="7431567" y="4821988"/>
            <a:ext cx="841705" cy="1174223"/>
          </a:xfrm>
          <a:prstGeom prst="arc">
            <a:avLst>
              <a:gd name="adj1" fmla="val 15691380"/>
              <a:gd name="adj2" fmla="val 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9" name="Shape 4609"/>
          <p:cNvSpPr/>
          <p:nvPr/>
        </p:nvSpPr>
        <p:spPr>
          <a:xfrm rot="5400000">
            <a:off x="7387553" y="4866008"/>
            <a:ext cx="479799" cy="144016"/>
          </a:xfrm>
          <a:prstGeom prst="ellipse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0" name="Shape 4610"/>
          <p:cNvSpPr/>
          <p:nvPr/>
        </p:nvSpPr>
        <p:spPr>
          <a:xfrm>
            <a:off x="7607160" y="4900207"/>
            <a:ext cx="50049" cy="42203"/>
          </a:xfrm>
          <a:prstGeom prst="ellipse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1" name="Shape 4611"/>
          <p:cNvCxnSpPr>
            <a:stCxn id="4610" idx="5"/>
          </p:cNvCxnSpPr>
          <p:nvPr/>
        </p:nvCxnSpPr>
        <p:spPr>
          <a:xfrm>
            <a:off x="7649880" y="4936230"/>
            <a:ext cx="0" cy="78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2" name="Shape 4612"/>
          <p:cNvCxnSpPr/>
          <p:nvPr/>
        </p:nvCxnSpPr>
        <p:spPr>
          <a:xfrm flipH="1">
            <a:off x="7607160" y="4942410"/>
            <a:ext cx="14030" cy="33968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3" name="Shape 4613"/>
          <p:cNvCxnSpPr/>
          <p:nvPr/>
        </p:nvCxnSpPr>
        <p:spPr>
          <a:xfrm>
            <a:off x="7607130" y="4972580"/>
            <a:ext cx="7015" cy="40149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14" name="Shape 4614"/>
          <p:cNvSpPr/>
          <p:nvPr/>
        </p:nvSpPr>
        <p:spPr>
          <a:xfrm>
            <a:off x="4803464" y="2832422"/>
            <a:ext cx="1784831" cy="728856"/>
          </a:xfrm>
          <a:prstGeom prst="chord">
            <a:avLst>
              <a:gd name="adj1" fmla="val 21329489"/>
              <a:gd name="adj2" fmla="val 10996017"/>
            </a:avLst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5" name="Shape 4615"/>
          <p:cNvSpPr/>
          <p:nvPr/>
        </p:nvSpPr>
        <p:spPr>
          <a:xfrm rot="-9030729">
            <a:off x="4934235" y="3018675"/>
            <a:ext cx="1103693" cy="1482547"/>
          </a:xfrm>
          <a:prstGeom prst="arc">
            <a:avLst>
              <a:gd name="adj1" fmla="val 17905913"/>
              <a:gd name="adj2" fmla="val 1031744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6" name="Shape 4616"/>
          <p:cNvSpPr txBox="1"/>
          <p:nvPr/>
        </p:nvSpPr>
        <p:spPr>
          <a:xfrm>
            <a:off x="4892603" y="3650805"/>
            <a:ext cx="7232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Secretion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7" name="Shape 4617"/>
          <p:cNvSpPr txBox="1"/>
          <p:nvPr/>
        </p:nvSpPr>
        <p:spPr>
          <a:xfrm>
            <a:off x="5345089" y="3176972"/>
            <a:ext cx="74251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Fungus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8" name="Shape 4618"/>
          <p:cNvSpPr/>
          <p:nvPr/>
        </p:nvSpPr>
        <p:spPr>
          <a:xfrm>
            <a:off x="7039070" y="2833316"/>
            <a:ext cx="1784831" cy="728856"/>
          </a:xfrm>
          <a:prstGeom prst="chord">
            <a:avLst>
              <a:gd name="adj1" fmla="val 21329489"/>
              <a:gd name="adj2" fmla="val 1099601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9" name="Shape 4619"/>
          <p:cNvSpPr/>
          <p:nvPr/>
        </p:nvSpPr>
        <p:spPr>
          <a:xfrm rot="-9030729">
            <a:off x="7169841" y="3019569"/>
            <a:ext cx="1103693" cy="1482547"/>
          </a:xfrm>
          <a:prstGeom prst="arc">
            <a:avLst>
              <a:gd name="adj1" fmla="val 17905913"/>
              <a:gd name="adj2" fmla="val 1031744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triangle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0" name="Shape 4620"/>
          <p:cNvSpPr txBox="1"/>
          <p:nvPr/>
        </p:nvSpPr>
        <p:spPr>
          <a:xfrm>
            <a:off x="7128209" y="3651699"/>
            <a:ext cx="7232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Secretion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1" name="Shape 4621"/>
          <p:cNvSpPr txBox="1"/>
          <p:nvPr/>
        </p:nvSpPr>
        <p:spPr>
          <a:xfrm>
            <a:off x="7505329" y="3177866"/>
            <a:ext cx="8867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 Cell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2" name="Shape 4622"/>
          <p:cNvSpPr txBox="1"/>
          <p:nvPr/>
        </p:nvSpPr>
        <p:spPr>
          <a:xfrm>
            <a:off x="5020130" y="4277672"/>
            <a:ext cx="60305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Elicitin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3" name="Shape 4623"/>
          <p:cNvSpPr txBox="1"/>
          <p:nvPr/>
        </p:nvSpPr>
        <p:spPr>
          <a:xfrm>
            <a:off x="7247406" y="4265086"/>
            <a:ext cx="61908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ns-LTP</a:t>
            </a:r>
            <a:endParaRPr sz="1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4" name="Shape 4624"/>
          <p:cNvSpPr txBox="1"/>
          <p:nvPr/>
        </p:nvSpPr>
        <p:spPr>
          <a:xfrm>
            <a:off x="306378" y="480203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6066" y="5995736"/>
            <a:ext cx="4724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Liu, F., Zhang, X., Lu, C., Zeng, X., Li, Y., Fu, D., and Wu, G. (2015). Non-specific lipid transfer proteins in plants: presenting new advances and an integrated functional analysis. J. Exp. Bot. 66: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5663-5681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9" name="Shape 4629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LURE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0" name="Shape 4630"/>
          <p:cNvSpPr txBox="1"/>
          <p:nvPr/>
        </p:nvSpPr>
        <p:spPr>
          <a:xfrm>
            <a:off x="224228" y="797964"/>
            <a:ext cx="3873386" cy="1938992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LURE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50–70 amino acids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-rich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MIK1/MDIS1 &amp; PRK3/PRK6</a:t>
            </a: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Chemoattractant directing pollen tube growth toward the ovule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Various dicots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Expressed and secreted from the female gametophyte</a:t>
            </a:r>
            <a:endParaRPr dirty="0"/>
          </a:p>
        </p:txBody>
      </p:sp>
      <p:sp>
        <p:nvSpPr>
          <p:cNvPr id="4631" name="Shape 4631"/>
          <p:cNvSpPr txBox="1"/>
          <p:nvPr/>
        </p:nvSpPr>
        <p:spPr>
          <a:xfrm>
            <a:off x="224228" y="2861182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2" name="Shape 4632"/>
          <p:cNvGrpSpPr/>
          <p:nvPr/>
        </p:nvGrpSpPr>
        <p:grpSpPr>
          <a:xfrm>
            <a:off x="596249" y="3179473"/>
            <a:ext cx="3067972" cy="1026450"/>
            <a:chOff x="220866" y="988260"/>
            <a:chExt cx="3583996" cy="1199096"/>
          </a:xfrm>
        </p:grpSpPr>
        <p:pic>
          <p:nvPicPr>
            <p:cNvPr id="4633" name="Shape 463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4" name="Shape 4634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5" name="Shape 4635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6" name="Shape 4636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7" name="Shape 4637"/>
          <p:cNvSpPr txBox="1"/>
          <p:nvPr/>
        </p:nvSpPr>
        <p:spPr>
          <a:xfrm>
            <a:off x="739410" y="437705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8" name="Shape 4638"/>
          <p:cNvSpPr txBox="1"/>
          <p:nvPr/>
        </p:nvSpPr>
        <p:spPr>
          <a:xfrm>
            <a:off x="1466432" y="437705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9" name="Shape 4639"/>
          <p:cNvSpPr txBox="1"/>
          <p:nvPr/>
        </p:nvSpPr>
        <p:spPr>
          <a:xfrm>
            <a:off x="2213801" y="437705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0" name="Shape 4640"/>
          <p:cNvSpPr txBox="1"/>
          <p:nvPr/>
        </p:nvSpPr>
        <p:spPr>
          <a:xfrm>
            <a:off x="2998407" y="4377055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1" name="Shape 4641"/>
          <p:cNvSpPr txBox="1"/>
          <p:nvPr/>
        </p:nvSpPr>
        <p:spPr>
          <a:xfrm>
            <a:off x="525962" y="4197879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2" name="Shape 4642"/>
          <p:cNvSpPr txBox="1"/>
          <p:nvPr/>
        </p:nvSpPr>
        <p:spPr>
          <a:xfrm>
            <a:off x="1311121" y="419674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3" name="Shape 4643"/>
          <p:cNvSpPr txBox="1"/>
          <p:nvPr/>
        </p:nvSpPr>
        <p:spPr>
          <a:xfrm>
            <a:off x="2142947" y="419527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4" name="Shape 4644"/>
          <p:cNvSpPr txBox="1"/>
          <p:nvPr/>
        </p:nvSpPr>
        <p:spPr>
          <a:xfrm>
            <a:off x="2951497" y="419527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5" name="Shape 464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7" b="7771"/>
          <a:stretch/>
        </p:blipFill>
        <p:spPr>
          <a:xfrm>
            <a:off x="317537" y="5403219"/>
            <a:ext cx="3667220" cy="798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6" name="Shape 4646"/>
          <p:cNvGrpSpPr/>
          <p:nvPr/>
        </p:nvGrpSpPr>
        <p:grpSpPr>
          <a:xfrm>
            <a:off x="5502807" y="914400"/>
            <a:ext cx="2341362" cy="4926573"/>
            <a:chOff x="5117316" y="759877"/>
            <a:chExt cx="2568468" cy="5463959"/>
          </a:xfrm>
        </p:grpSpPr>
        <p:sp>
          <p:nvSpPr>
            <p:cNvPr id="4647" name="Shape 4647"/>
            <p:cNvSpPr/>
            <p:nvPr/>
          </p:nvSpPr>
          <p:spPr>
            <a:xfrm>
              <a:off x="5117316" y="759877"/>
              <a:ext cx="2504130" cy="2598178"/>
            </a:xfrm>
            <a:prstGeom prst="rect">
              <a:avLst/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48" name="Shape 4648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2231" y="4077100"/>
              <a:ext cx="2423553" cy="17591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49" name="Shape 4649"/>
            <p:cNvGrpSpPr/>
            <p:nvPr/>
          </p:nvGrpSpPr>
          <p:grpSpPr>
            <a:xfrm>
              <a:off x="6406606" y="4293539"/>
              <a:ext cx="150330" cy="664483"/>
              <a:chOff x="4486745" y="1808812"/>
              <a:chExt cx="321981" cy="2058504"/>
            </a:xfrm>
          </p:grpSpPr>
          <p:sp>
            <p:nvSpPr>
              <p:cNvPr id="4650" name="Shape 4650"/>
              <p:cNvSpPr/>
              <p:nvPr/>
            </p:nvSpPr>
            <p:spPr>
              <a:xfrm>
                <a:off x="4486745" y="1808812"/>
                <a:ext cx="144000" cy="144000"/>
              </a:xfrm>
              <a:prstGeom prst="cloud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1" name="Shape 4651"/>
              <p:cNvSpPr/>
              <p:nvPr/>
            </p:nvSpPr>
            <p:spPr>
              <a:xfrm>
                <a:off x="4572000" y="1959427"/>
                <a:ext cx="208156" cy="1898895"/>
              </a:xfrm>
              <a:custGeom>
                <a:avLst/>
                <a:gdLst/>
                <a:ahLst/>
                <a:cxnLst/>
                <a:rect l="0" t="0" r="0" b="0"/>
                <a:pathLst>
                  <a:path w="208156" h="1898895" extrusionOk="0">
                    <a:moveTo>
                      <a:pt x="0" y="3188"/>
                    </a:moveTo>
                    <a:cubicBezTo>
                      <a:pt x="20444" y="-3627"/>
                      <a:pt x="40888" y="-10441"/>
                      <a:pt x="59473" y="107266"/>
                    </a:cubicBezTo>
                    <a:cubicBezTo>
                      <a:pt x="78058" y="224973"/>
                      <a:pt x="104078" y="507471"/>
                      <a:pt x="111512" y="709432"/>
                    </a:cubicBezTo>
                    <a:cubicBezTo>
                      <a:pt x="118946" y="911393"/>
                      <a:pt x="96644" y="1141852"/>
                      <a:pt x="104078" y="1319032"/>
                    </a:cubicBezTo>
                    <a:cubicBezTo>
                      <a:pt x="111512" y="1496212"/>
                      <a:pt x="138771" y="1675870"/>
                      <a:pt x="156117" y="1772514"/>
                    </a:cubicBezTo>
                    <a:cubicBezTo>
                      <a:pt x="173463" y="1869158"/>
                      <a:pt x="208156" y="1898895"/>
                      <a:pt x="208156" y="1898895"/>
                    </a:cubicBezTo>
                    <a:lnTo>
                      <a:pt x="208156" y="1898895"/>
                    </a:lnTo>
                  </a:path>
                </a:pathLst>
              </a:custGeom>
              <a:noFill/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2" name="Shape 4652"/>
              <p:cNvSpPr/>
              <p:nvPr/>
            </p:nvSpPr>
            <p:spPr>
              <a:xfrm>
                <a:off x="4585408" y="1952812"/>
                <a:ext cx="208156" cy="1898895"/>
              </a:xfrm>
              <a:custGeom>
                <a:avLst/>
                <a:gdLst/>
                <a:ahLst/>
                <a:cxnLst/>
                <a:rect l="0" t="0" r="0" b="0"/>
                <a:pathLst>
                  <a:path w="208156" h="1898895" extrusionOk="0">
                    <a:moveTo>
                      <a:pt x="0" y="3188"/>
                    </a:moveTo>
                    <a:cubicBezTo>
                      <a:pt x="20444" y="-3627"/>
                      <a:pt x="40888" y="-10441"/>
                      <a:pt x="59473" y="107266"/>
                    </a:cubicBezTo>
                    <a:cubicBezTo>
                      <a:pt x="78058" y="224973"/>
                      <a:pt x="104078" y="507471"/>
                      <a:pt x="111512" y="709432"/>
                    </a:cubicBezTo>
                    <a:cubicBezTo>
                      <a:pt x="118946" y="911393"/>
                      <a:pt x="96644" y="1141852"/>
                      <a:pt x="104078" y="1319032"/>
                    </a:cubicBezTo>
                    <a:cubicBezTo>
                      <a:pt x="111512" y="1496212"/>
                      <a:pt x="138771" y="1675870"/>
                      <a:pt x="156117" y="1772514"/>
                    </a:cubicBezTo>
                    <a:cubicBezTo>
                      <a:pt x="173463" y="1869158"/>
                      <a:pt x="208156" y="1898895"/>
                      <a:pt x="208156" y="1898895"/>
                    </a:cubicBezTo>
                    <a:lnTo>
                      <a:pt x="208156" y="1898895"/>
                    </a:lnTo>
                  </a:path>
                </a:pathLst>
              </a:custGeom>
              <a:noFill/>
              <a:ln w="2540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3" name="Shape 4653"/>
              <p:cNvSpPr/>
              <p:nvPr/>
            </p:nvSpPr>
            <p:spPr>
              <a:xfrm>
                <a:off x="4564566" y="1968421"/>
                <a:ext cx="208156" cy="1898895"/>
              </a:xfrm>
              <a:custGeom>
                <a:avLst/>
                <a:gdLst/>
                <a:ahLst/>
                <a:cxnLst/>
                <a:rect l="0" t="0" r="0" b="0"/>
                <a:pathLst>
                  <a:path w="208156" h="1898895" extrusionOk="0">
                    <a:moveTo>
                      <a:pt x="0" y="3188"/>
                    </a:moveTo>
                    <a:cubicBezTo>
                      <a:pt x="20444" y="-3627"/>
                      <a:pt x="40888" y="-10441"/>
                      <a:pt x="59473" y="107266"/>
                    </a:cubicBezTo>
                    <a:cubicBezTo>
                      <a:pt x="78058" y="224973"/>
                      <a:pt x="104078" y="507471"/>
                      <a:pt x="111512" y="709432"/>
                    </a:cubicBezTo>
                    <a:cubicBezTo>
                      <a:pt x="118946" y="911393"/>
                      <a:pt x="96644" y="1141852"/>
                      <a:pt x="104078" y="1319032"/>
                    </a:cubicBezTo>
                    <a:cubicBezTo>
                      <a:pt x="111512" y="1496212"/>
                      <a:pt x="138771" y="1675870"/>
                      <a:pt x="156117" y="1772514"/>
                    </a:cubicBezTo>
                    <a:cubicBezTo>
                      <a:pt x="173463" y="1869158"/>
                      <a:pt x="208156" y="1898895"/>
                      <a:pt x="208156" y="1898895"/>
                    </a:cubicBezTo>
                    <a:lnTo>
                      <a:pt x="208156" y="1898895"/>
                    </a:lnTo>
                  </a:path>
                </a:pathLst>
              </a:cu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4" name="Shape 4654"/>
              <p:cNvSpPr/>
              <p:nvPr/>
            </p:nvSpPr>
            <p:spPr>
              <a:xfrm>
                <a:off x="4600570" y="1945402"/>
                <a:ext cx="208156" cy="1898895"/>
              </a:xfrm>
              <a:custGeom>
                <a:avLst/>
                <a:gdLst/>
                <a:ahLst/>
                <a:cxnLst/>
                <a:rect l="0" t="0" r="0" b="0"/>
                <a:pathLst>
                  <a:path w="208156" h="1898895" extrusionOk="0">
                    <a:moveTo>
                      <a:pt x="0" y="3188"/>
                    </a:moveTo>
                    <a:cubicBezTo>
                      <a:pt x="20444" y="-3627"/>
                      <a:pt x="40888" y="-10441"/>
                      <a:pt x="59473" y="107266"/>
                    </a:cubicBezTo>
                    <a:cubicBezTo>
                      <a:pt x="78058" y="224973"/>
                      <a:pt x="104078" y="507471"/>
                      <a:pt x="111512" y="709432"/>
                    </a:cubicBezTo>
                    <a:cubicBezTo>
                      <a:pt x="118946" y="911393"/>
                      <a:pt x="96644" y="1141852"/>
                      <a:pt x="104078" y="1319032"/>
                    </a:cubicBezTo>
                    <a:cubicBezTo>
                      <a:pt x="111512" y="1496212"/>
                      <a:pt x="138771" y="1675870"/>
                      <a:pt x="156117" y="1772514"/>
                    </a:cubicBezTo>
                    <a:cubicBezTo>
                      <a:pt x="173463" y="1869158"/>
                      <a:pt x="208156" y="1898895"/>
                      <a:pt x="208156" y="1898895"/>
                    </a:cubicBezTo>
                    <a:lnTo>
                      <a:pt x="208156" y="1898895"/>
                    </a:lnTo>
                  </a:path>
                </a:pathLst>
              </a:cu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55" name="Shape 4655"/>
            <p:cNvSpPr/>
            <p:nvPr/>
          </p:nvSpPr>
          <p:spPr>
            <a:xfrm>
              <a:off x="6579904" y="5091666"/>
              <a:ext cx="100848" cy="27052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6" name="Shape 4656"/>
            <p:cNvSpPr/>
            <p:nvPr/>
          </p:nvSpPr>
          <p:spPr>
            <a:xfrm>
              <a:off x="6580890" y="5148926"/>
              <a:ext cx="100848" cy="27052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7" name="Shape 4657"/>
            <p:cNvSpPr/>
            <p:nvPr/>
          </p:nvSpPr>
          <p:spPr>
            <a:xfrm>
              <a:off x="6580890" y="5206187"/>
              <a:ext cx="100848" cy="27052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8" name="Shape 4658"/>
            <p:cNvSpPr/>
            <p:nvPr/>
          </p:nvSpPr>
          <p:spPr>
            <a:xfrm>
              <a:off x="6362372" y="5213418"/>
              <a:ext cx="100848" cy="27052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9" name="Shape 4659"/>
            <p:cNvSpPr/>
            <p:nvPr/>
          </p:nvSpPr>
          <p:spPr>
            <a:xfrm>
              <a:off x="6362372" y="5145777"/>
              <a:ext cx="100848" cy="27052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0" name="Shape 4660"/>
            <p:cNvSpPr/>
            <p:nvPr/>
          </p:nvSpPr>
          <p:spPr>
            <a:xfrm>
              <a:off x="6362372" y="5091666"/>
              <a:ext cx="100848" cy="27052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61" name="Shape 4661"/>
            <p:cNvGrpSpPr/>
            <p:nvPr/>
          </p:nvGrpSpPr>
          <p:grpSpPr>
            <a:xfrm>
              <a:off x="5150597" y="1255133"/>
              <a:ext cx="2423550" cy="1759112"/>
              <a:chOff x="1951255" y="1101568"/>
              <a:chExt cx="5190838" cy="4681932"/>
            </a:xfrm>
          </p:grpSpPr>
          <p:pic>
            <p:nvPicPr>
              <p:cNvPr id="4662" name="Shape 4662"/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51255" y="1101568"/>
                <a:ext cx="5190838" cy="46819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663" name="Shape 4663"/>
              <p:cNvSpPr/>
              <p:nvPr/>
            </p:nvSpPr>
            <p:spPr>
              <a:xfrm>
                <a:off x="4402309" y="1677625"/>
                <a:ext cx="144000" cy="144000"/>
              </a:xfrm>
              <a:prstGeom prst="cloud">
                <a:avLst/>
              </a:prstGeom>
              <a:solidFill>
                <a:srgbClr val="FFC000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4" name="Shape 4664"/>
              <p:cNvSpPr/>
              <p:nvPr/>
            </p:nvSpPr>
            <p:spPr>
              <a:xfrm>
                <a:off x="4773487" y="3801868"/>
                <a:ext cx="216000" cy="72000"/>
              </a:xfrm>
              <a:prstGeom prst="ellipse">
                <a:avLst/>
              </a:prstGeom>
              <a:solidFill>
                <a:srgbClr val="00B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5" name="Shape 4665"/>
              <p:cNvSpPr/>
              <p:nvPr/>
            </p:nvSpPr>
            <p:spPr>
              <a:xfrm>
                <a:off x="4775597" y="3954268"/>
                <a:ext cx="216000" cy="72000"/>
              </a:xfrm>
              <a:prstGeom prst="ellipse">
                <a:avLst/>
              </a:prstGeom>
              <a:solidFill>
                <a:srgbClr val="00B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6" name="Shape 4666"/>
              <p:cNvSpPr/>
              <p:nvPr/>
            </p:nvSpPr>
            <p:spPr>
              <a:xfrm>
                <a:off x="4775597" y="4106668"/>
                <a:ext cx="216000" cy="72000"/>
              </a:xfrm>
              <a:prstGeom prst="ellipse">
                <a:avLst/>
              </a:prstGeom>
              <a:solidFill>
                <a:srgbClr val="00B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7" name="Shape 4667"/>
              <p:cNvSpPr/>
              <p:nvPr/>
            </p:nvSpPr>
            <p:spPr>
              <a:xfrm>
                <a:off x="4307569" y="4125912"/>
                <a:ext cx="216000" cy="72000"/>
              </a:xfrm>
              <a:prstGeom prst="ellipse">
                <a:avLst/>
              </a:prstGeom>
              <a:solidFill>
                <a:srgbClr val="00B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8" name="Shape 4668"/>
              <p:cNvSpPr/>
              <p:nvPr/>
            </p:nvSpPr>
            <p:spPr>
              <a:xfrm>
                <a:off x="4307569" y="3945884"/>
                <a:ext cx="216000" cy="72000"/>
              </a:xfrm>
              <a:prstGeom prst="ellipse">
                <a:avLst/>
              </a:prstGeom>
              <a:solidFill>
                <a:srgbClr val="00B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9" name="Shape 4669"/>
              <p:cNvSpPr/>
              <p:nvPr/>
            </p:nvSpPr>
            <p:spPr>
              <a:xfrm>
                <a:off x="4307569" y="3801868"/>
                <a:ext cx="216000" cy="72000"/>
              </a:xfrm>
              <a:prstGeom prst="ellipse">
                <a:avLst/>
              </a:prstGeom>
              <a:solidFill>
                <a:srgbClr val="00B050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70" name="Shape 4670"/>
            <p:cNvSpPr txBox="1"/>
            <p:nvPr/>
          </p:nvSpPr>
          <p:spPr>
            <a:xfrm>
              <a:off x="5530538" y="2904545"/>
              <a:ext cx="1714879" cy="50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Flower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 thaliana</a:t>
              </a:r>
              <a:endParaRPr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Shape 4671"/>
            <p:cNvSpPr txBox="1"/>
            <p:nvPr/>
          </p:nvSpPr>
          <p:spPr>
            <a:xfrm>
              <a:off x="5650903" y="5717390"/>
              <a:ext cx="1714879" cy="50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Flower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 thaliana</a:t>
              </a:r>
              <a:endParaRPr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Shape 4672"/>
            <p:cNvSpPr txBox="1"/>
            <p:nvPr/>
          </p:nvSpPr>
          <p:spPr>
            <a:xfrm>
              <a:off x="5765577" y="766963"/>
              <a:ext cx="1405386" cy="50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Grain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Capsella rubella</a:t>
              </a:r>
              <a:endParaRPr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3" name="Shape 4673"/>
            <p:cNvSpPr txBox="1"/>
            <p:nvPr/>
          </p:nvSpPr>
          <p:spPr>
            <a:xfrm>
              <a:off x="5591114" y="3507832"/>
              <a:ext cx="1834458" cy="6583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Grain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Capsella rubella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(expressing MDIS1 or PRK6)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4" name="Shape 4674"/>
            <p:cNvSpPr/>
            <p:nvPr/>
          </p:nvSpPr>
          <p:spPr>
            <a:xfrm>
              <a:off x="6337227" y="1529637"/>
              <a:ext cx="97377" cy="151497"/>
            </a:xfrm>
            <a:custGeom>
              <a:avLst/>
              <a:gdLst/>
              <a:ahLst/>
              <a:cxnLst/>
              <a:rect l="0" t="0" r="0" b="0"/>
              <a:pathLst>
                <a:path w="127289" h="248030" extrusionOk="0">
                  <a:moveTo>
                    <a:pt x="3480" y="0"/>
                  </a:moveTo>
                  <a:cubicBezTo>
                    <a:pt x="15464" y="16958"/>
                    <a:pt x="27448" y="33917"/>
                    <a:pt x="36040" y="67834"/>
                  </a:cubicBezTo>
                  <a:cubicBezTo>
                    <a:pt x="44632" y="101751"/>
                    <a:pt x="48250" y="173655"/>
                    <a:pt x="55033" y="203502"/>
                  </a:cubicBezTo>
                  <a:cubicBezTo>
                    <a:pt x="61816" y="233349"/>
                    <a:pt x="69504" y="242845"/>
                    <a:pt x="76740" y="246915"/>
                  </a:cubicBezTo>
                  <a:cubicBezTo>
                    <a:pt x="83976" y="250985"/>
                    <a:pt x="90307" y="243750"/>
                    <a:pt x="98447" y="227922"/>
                  </a:cubicBezTo>
                  <a:cubicBezTo>
                    <a:pt x="106587" y="212094"/>
                    <a:pt x="122415" y="175916"/>
                    <a:pt x="125581" y="151948"/>
                  </a:cubicBezTo>
                  <a:cubicBezTo>
                    <a:pt x="128747" y="127980"/>
                    <a:pt x="128294" y="96324"/>
                    <a:pt x="117441" y="84114"/>
                  </a:cubicBezTo>
                  <a:cubicBezTo>
                    <a:pt x="106588" y="71904"/>
                    <a:pt x="79001" y="72809"/>
                    <a:pt x="60460" y="78688"/>
                  </a:cubicBezTo>
                  <a:cubicBezTo>
                    <a:pt x="41919" y="84567"/>
                    <a:pt x="15690" y="105821"/>
                    <a:pt x="6193" y="119388"/>
                  </a:cubicBezTo>
                  <a:cubicBezTo>
                    <a:pt x="-3304" y="132955"/>
                    <a:pt x="88" y="146521"/>
                    <a:pt x="3480" y="160088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5" name="Shape 4675"/>
            <p:cNvSpPr/>
            <p:nvPr/>
          </p:nvSpPr>
          <p:spPr>
            <a:xfrm>
              <a:off x="6350565" y="1525676"/>
              <a:ext cx="97377" cy="151497"/>
            </a:xfrm>
            <a:custGeom>
              <a:avLst/>
              <a:gdLst/>
              <a:ahLst/>
              <a:cxnLst/>
              <a:rect l="0" t="0" r="0" b="0"/>
              <a:pathLst>
                <a:path w="127289" h="248030" extrusionOk="0">
                  <a:moveTo>
                    <a:pt x="3480" y="0"/>
                  </a:moveTo>
                  <a:cubicBezTo>
                    <a:pt x="15464" y="16958"/>
                    <a:pt x="27448" y="33917"/>
                    <a:pt x="36040" y="67834"/>
                  </a:cubicBezTo>
                  <a:cubicBezTo>
                    <a:pt x="44632" y="101751"/>
                    <a:pt x="48250" y="173655"/>
                    <a:pt x="55033" y="203502"/>
                  </a:cubicBezTo>
                  <a:cubicBezTo>
                    <a:pt x="61816" y="233349"/>
                    <a:pt x="69504" y="242845"/>
                    <a:pt x="76740" y="246915"/>
                  </a:cubicBezTo>
                  <a:cubicBezTo>
                    <a:pt x="83976" y="250985"/>
                    <a:pt x="90307" y="243750"/>
                    <a:pt x="98447" y="227922"/>
                  </a:cubicBezTo>
                  <a:cubicBezTo>
                    <a:pt x="106587" y="212094"/>
                    <a:pt x="122415" y="175916"/>
                    <a:pt x="125581" y="151948"/>
                  </a:cubicBezTo>
                  <a:cubicBezTo>
                    <a:pt x="128747" y="127980"/>
                    <a:pt x="128294" y="96324"/>
                    <a:pt x="117441" y="84114"/>
                  </a:cubicBezTo>
                  <a:cubicBezTo>
                    <a:pt x="106588" y="71904"/>
                    <a:pt x="79001" y="72809"/>
                    <a:pt x="60460" y="78688"/>
                  </a:cubicBezTo>
                  <a:cubicBezTo>
                    <a:pt x="41919" y="84567"/>
                    <a:pt x="15690" y="105821"/>
                    <a:pt x="6193" y="119388"/>
                  </a:cubicBezTo>
                  <a:cubicBezTo>
                    <a:pt x="-3304" y="132955"/>
                    <a:pt x="88" y="146521"/>
                    <a:pt x="3480" y="160088"/>
                  </a:cubicBezTo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6" name="Shape 4676"/>
            <p:cNvSpPr/>
            <p:nvPr/>
          </p:nvSpPr>
          <p:spPr>
            <a:xfrm>
              <a:off x="6326982" y="1534381"/>
              <a:ext cx="24052" cy="46410"/>
            </a:xfrm>
            <a:custGeom>
              <a:avLst/>
              <a:gdLst/>
              <a:ahLst/>
              <a:cxnLst/>
              <a:rect l="0" t="0" r="0" b="0"/>
              <a:pathLst>
                <a:path w="31440" h="75982" extrusionOk="0">
                  <a:moveTo>
                    <a:pt x="0" y="0"/>
                  </a:moveTo>
                  <a:lnTo>
                    <a:pt x="31440" y="75982"/>
                  </a:ln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7" name="Shape 4677"/>
            <p:cNvSpPr/>
            <p:nvPr/>
          </p:nvSpPr>
          <p:spPr>
            <a:xfrm>
              <a:off x="6361057" y="1557999"/>
              <a:ext cx="104274" cy="137050"/>
            </a:xfrm>
            <a:custGeom>
              <a:avLst/>
              <a:gdLst/>
              <a:ahLst/>
              <a:cxnLst/>
              <a:rect l="0" t="0" r="0" b="0"/>
              <a:pathLst>
                <a:path w="136304" h="224377" extrusionOk="0">
                  <a:moveTo>
                    <a:pt x="0" y="105437"/>
                  </a:moveTo>
                  <a:cubicBezTo>
                    <a:pt x="1310" y="136223"/>
                    <a:pt x="2620" y="167009"/>
                    <a:pt x="10480" y="186659"/>
                  </a:cubicBezTo>
                  <a:cubicBezTo>
                    <a:pt x="18340" y="206309"/>
                    <a:pt x="36244" y="219410"/>
                    <a:pt x="47161" y="223340"/>
                  </a:cubicBezTo>
                  <a:cubicBezTo>
                    <a:pt x="58078" y="227270"/>
                    <a:pt x="65938" y="219410"/>
                    <a:pt x="75981" y="210240"/>
                  </a:cubicBezTo>
                  <a:cubicBezTo>
                    <a:pt x="86025" y="201070"/>
                    <a:pt x="97378" y="193646"/>
                    <a:pt x="107422" y="168319"/>
                  </a:cubicBezTo>
                  <a:cubicBezTo>
                    <a:pt x="117466" y="142992"/>
                    <a:pt x="137553" y="85787"/>
                    <a:pt x="136243" y="58276"/>
                  </a:cubicBezTo>
                  <a:cubicBezTo>
                    <a:pt x="134933" y="30765"/>
                    <a:pt x="116593" y="11115"/>
                    <a:pt x="99562" y="3255"/>
                  </a:cubicBezTo>
                  <a:cubicBezTo>
                    <a:pt x="82532" y="-4605"/>
                    <a:pt x="58296" y="3255"/>
                    <a:pt x="34060" y="11115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8" name="Shape 4678"/>
            <p:cNvSpPr/>
            <p:nvPr/>
          </p:nvSpPr>
          <p:spPr>
            <a:xfrm>
              <a:off x="6392666" y="1584545"/>
              <a:ext cx="26596" cy="76560"/>
            </a:xfrm>
            <a:custGeom>
              <a:avLst/>
              <a:gdLst/>
              <a:ahLst/>
              <a:cxnLst/>
              <a:rect l="0" t="0" r="0" b="0"/>
              <a:pathLst>
                <a:path w="34766" h="125344" extrusionOk="0">
                  <a:moveTo>
                    <a:pt x="602" y="1715"/>
                  </a:moveTo>
                  <a:cubicBezTo>
                    <a:pt x="-2891" y="12632"/>
                    <a:pt x="9772" y="99094"/>
                    <a:pt x="13702" y="116998"/>
                  </a:cubicBezTo>
                  <a:cubicBezTo>
                    <a:pt x="17632" y="134902"/>
                    <a:pt x="20689" y="120054"/>
                    <a:pt x="24182" y="109137"/>
                  </a:cubicBezTo>
                  <a:cubicBezTo>
                    <a:pt x="27675" y="98220"/>
                    <a:pt x="32479" y="68090"/>
                    <a:pt x="34662" y="51496"/>
                  </a:cubicBezTo>
                  <a:cubicBezTo>
                    <a:pt x="36845" y="34902"/>
                    <a:pt x="4095" y="-9202"/>
                    <a:pt x="602" y="1715"/>
                  </a:cubicBezTo>
                  <a:close/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9" name="Shape 4679"/>
            <p:cNvSpPr/>
            <p:nvPr/>
          </p:nvSpPr>
          <p:spPr>
            <a:xfrm>
              <a:off x="6326982" y="1563187"/>
              <a:ext cx="60131" cy="46410"/>
            </a:xfrm>
            <a:custGeom>
              <a:avLst/>
              <a:gdLst/>
              <a:ahLst/>
              <a:cxnLst/>
              <a:rect l="0" t="0" r="0" b="0"/>
              <a:pathLst>
                <a:path w="78601" h="75982" extrusionOk="0">
                  <a:moveTo>
                    <a:pt x="78601" y="0"/>
                  </a:moveTo>
                  <a:cubicBezTo>
                    <a:pt x="55020" y="14629"/>
                    <a:pt x="31440" y="29258"/>
                    <a:pt x="18340" y="41921"/>
                  </a:cubicBezTo>
                  <a:cubicBezTo>
                    <a:pt x="5240" y="54584"/>
                    <a:pt x="2620" y="65283"/>
                    <a:pt x="0" y="75982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0" name="Shape 4680"/>
            <p:cNvSpPr/>
            <p:nvPr/>
          </p:nvSpPr>
          <p:spPr>
            <a:xfrm>
              <a:off x="6337227" y="1584067"/>
              <a:ext cx="60131" cy="46410"/>
            </a:xfrm>
            <a:custGeom>
              <a:avLst/>
              <a:gdLst/>
              <a:ahLst/>
              <a:cxnLst/>
              <a:rect l="0" t="0" r="0" b="0"/>
              <a:pathLst>
                <a:path w="78601" h="75982" extrusionOk="0">
                  <a:moveTo>
                    <a:pt x="78601" y="0"/>
                  </a:moveTo>
                  <a:cubicBezTo>
                    <a:pt x="55020" y="14629"/>
                    <a:pt x="31440" y="29258"/>
                    <a:pt x="18340" y="41921"/>
                  </a:cubicBezTo>
                  <a:cubicBezTo>
                    <a:pt x="5240" y="54584"/>
                    <a:pt x="2620" y="65283"/>
                    <a:pt x="0" y="75982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1" name="Shape 4681"/>
            <p:cNvSpPr/>
            <p:nvPr/>
          </p:nvSpPr>
          <p:spPr>
            <a:xfrm>
              <a:off x="6359052" y="1518378"/>
              <a:ext cx="30760" cy="43209"/>
            </a:xfrm>
            <a:custGeom>
              <a:avLst/>
              <a:gdLst/>
              <a:ahLst/>
              <a:cxnLst/>
              <a:rect l="0" t="0" r="0" b="0"/>
              <a:pathLst>
                <a:path w="40209" h="70741" extrusionOk="0">
                  <a:moveTo>
                    <a:pt x="0" y="0"/>
                  </a:moveTo>
                  <a:cubicBezTo>
                    <a:pt x="15283" y="20305"/>
                    <a:pt x="30567" y="40611"/>
                    <a:pt x="36680" y="52401"/>
                  </a:cubicBezTo>
                  <a:cubicBezTo>
                    <a:pt x="42793" y="64191"/>
                    <a:pt x="39736" y="67466"/>
                    <a:pt x="36680" y="70741"/>
                  </a:cubicBezTo>
                </a:path>
              </a:pathLst>
            </a:cu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2" name="Shape 4682"/>
            <p:cNvGrpSpPr/>
            <p:nvPr/>
          </p:nvGrpSpPr>
          <p:grpSpPr>
            <a:xfrm>
              <a:off x="6255983" y="2078817"/>
              <a:ext cx="330484" cy="151038"/>
              <a:chOff x="2362185" y="3801073"/>
              <a:chExt cx="432000" cy="247277"/>
            </a:xfrm>
          </p:grpSpPr>
          <p:sp>
            <p:nvSpPr>
              <p:cNvPr id="4683" name="Shape 4683"/>
              <p:cNvSpPr/>
              <p:nvPr/>
            </p:nvSpPr>
            <p:spPr>
              <a:xfrm>
                <a:off x="2477687" y="3868330"/>
                <a:ext cx="180000" cy="180020"/>
              </a:xfrm>
              <a:prstGeom prst="arc">
                <a:avLst>
                  <a:gd name="adj1" fmla="val 11915391"/>
                  <a:gd name="adj2" fmla="val 20347441"/>
                </a:avLst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4" name="Shape 4684"/>
              <p:cNvSpPr/>
              <p:nvPr/>
            </p:nvSpPr>
            <p:spPr>
              <a:xfrm>
                <a:off x="2425785" y="3836264"/>
                <a:ext cx="288000" cy="180020"/>
              </a:xfrm>
              <a:prstGeom prst="arc">
                <a:avLst>
                  <a:gd name="adj1" fmla="val 11435778"/>
                  <a:gd name="adj2" fmla="val 20857370"/>
                </a:avLst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5" name="Shape 4685"/>
              <p:cNvSpPr/>
              <p:nvPr/>
            </p:nvSpPr>
            <p:spPr>
              <a:xfrm>
                <a:off x="2362185" y="3801073"/>
                <a:ext cx="432000" cy="180020"/>
              </a:xfrm>
              <a:prstGeom prst="arc">
                <a:avLst>
                  <a:gd name="adj1" fmla="val 11155596"/>
                  <a:gd name="adj2" fmla="val 21038671"/>
                </a:avLst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6" name="Shape 4686"/>
            <p:cNvSpPr txBox="1"/>
            <p:nvPr/>
          </p:nvSpPr>
          <p:spPr>
            <a:xfrm>
              <a:off x="6187979" y="2137058"/>
              <a:ext cx="347292" cy="131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LURE1</a:t>
              </a:r>
              <a:endParaRPr sz="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7" name="Shape 4687"/>
            <p:cNvSpPr txBox="1"/>
            <p:nvPr/>
          </p:nvSpPr>
          <p:spPr>
            <a:xfrm>
              <a:off x="6294369" y="4958021"/>
              <a:ext cx="347292" cy="131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LURE1</a:t>
              </a:r>
              <a:endParaRPr sz="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8" name="Shape 4688"/>
            <p:cNvSpPr/>
            <p:nvPr/>
          </p:nvSpPr>
          <p:spPr>
            <a:xfrm>
              <a:off x="6476716" y="4880193"/>
              <a:ext cx="82630" cy="875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9" name="Shape 4689"/>
            <p:cNvGrpSpPr/>
            <p:nvPr/>
          </p:nvGrpSpPr>
          <p:grpSpPr>
            <a:xfrm>
              <a:off x="6362372" y="4899780"/>
              <a:ext cx="330484" cy="151038"/>
              <a:chOff x="2362185" y="3801073"/>
              <a:chExt cx="432000" cy="247277"/>
            </a:xfrm>
          </p:grpSpPr>
          <p:sp>
            <p:nvSpPr>
              <p:cNvPr id="4690" name="Shape 4690"/>
              <p:cNvSpPr/>
              <p:nvPr/>
            </p:nvSpPr>
            <p:spPr>
              <a:xfrm>
                <a:off x="2477687" y="3868330"/>
                <a:ext cx="180000" cy="180020"/>
              </a:xfrm>
              <a:prstGeom prst="arc">
                <a:avLst>
                  <a:gd name="adj1" fmla="val 11915391"/>
                  <a:gd name="adj2" fmla="val 20347441"/>
                </a:avLst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1" name="Shape 4691"/>
              <p:cNvSpPr/>
              <p:nvPr/>
            </p:nvSpPr>
            <p:spPr>
              <a:xfrm>
                <a:off x="2425785" y="3836264"/>
                <a:ext cx="288000" cy="180020"/>
              </a:xfrm>
              <a:prstGeom prst="arc">
                <a:avLst>
                  <a:gd name="adj1" fmla="val 11435778"/>
                  <a:gd name="adj2" fmla="val 20857370"/>
                </a:avLst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2" name="Shape 4692"/>
              <p:cNvSpPr/>
              <p:nvPr/>
            </p:nvSpPr>
            <p:spPr>
              <a:xfrm>
                <a:off x="2362185" y="3801073"/>
                <a:ext cx="432000" cy="180020"/>
              </a:xfrm>
              <a:prstGeom prst="arc">
                <a:avLst>
                  <a:gd name="adj1" fmla="val 11155596"/>
                  <a:gd name="adj2" fmla="val 21038671"/>
                </a:avLst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93" name="Shape 4693"/>
            <p:cNvSpPr/>
            <p:nvPr/>
          </p:nvSpPr>
          <p:spPr>
            <a:xfrm>
              <a:off x="5122367" y="3507518"/>
              <a:ext cx="2504130" cy="2656799"/>
            </a:xfrm>
            <a:prstGeom prst="rect">
              <a:avLst/>
            </a:prstGeom>
            <a:noFill/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94" name="Shape 4694"/>
          <p:cNvSpPr txBox="1"/>
          <p:nvPr/>
        </p:nvSpPr>
        <p:spPr>
          <a:xfrm>
            <a:off x="4368560" y="685800"/>
            <a:ext cx="4621531" cy="49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AtLURE1 and Its Receptor are Sufficient to Attract Pollen Growth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5" name="Shape 4695"/>
          <p:cNvSpPr txBox="1"/>
          <p:nvPr/>
        </p:nvSpPr>
        <p:spPr>
          <a:xfrm>
            <a:off x="214454" y="496084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4369" y="5877213"/>
            <a:ext cx="4621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Takeuchi, H., and Higashiyama, T. (2016). Tip-localized receptors control pollen tube growth and LURE sensing in Arabidopsis. Nature 531: 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245-248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Wang, T., et al. and Yang, W.-C. (2016). A receptor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heteromer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mediates the male perception of female attractants in plants. Nature 531: 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241-244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" name="Shape 4700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NCR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1" name="Shape 4701"/>
          <p:cNvSpPr txBox="1"/>
          <p:nvPr/>
        </p:nvSpPr>
        <p:spPr>
          <a:xfrm>
            <a:off x="164666" y="673741"/>
            <a:ext cx="3873386" cy="2462213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Nodule Cysteine Rich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(NCR)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45–60 amino acids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or more Cysteines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DNF1 (</a:t>
            </a:r>
            <a:r>
              <a:rPr lang="en-US" sz="14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oes </a:t>
            </a:r>
            <a:r>
              <a:rPr lang="en-US" sz="14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ot </a:t>
            </a:r>
            <a:r>
              <a:rPr lang="en-US" sz="14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ix)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Terminal differentiation 			of bacteria, symbiotic 			partner selection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Legumes with persistent 			meristem in nodules</a:t>
            </a:r>
            <a:endParaRPr sz="1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4702" name="Shape 4702"/>
          <p:cNvSpPr txBox="1"/>
          <p:nvPr/>
        </p:nvSpPr>
        <p:spPr>
          <a:xfrm>
            <a:off x="168606" y="3227191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3" name="Shape 4703"/>
          <p:cNvSpPr txBox="1"/>
          <p:nvPr/>
        </p:nvSpPr>
        <p:spPr>
          <a:xfrm>
            <a:off x="191962" y="5255981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04" name="Shape 4704"/>
          <p:cNvGrpSpPr/>
          <p:nvPr/>
        </p:nvGrpSpPr>
        <p:grpSpPr>
          <a:xfrm>
            <a:off x="525387" y="3545482"/>
            <a:ext cx="3067972" cy="1026450"/>
            <a:chOff x="220866" y="988260"/>
            <a:chExt cx="3583996" cy="1199096"/>
          </a:xfrm>
        </p:grpSpPr>
        <p:pic>
          <p:nvPicPr>
            <p:cNvPr id="4705" name="Shape 4705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6" name="Shape 4706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7" name="Shape 470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8" name="Shape 4708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9" name="Shape 4709"/>
          <p:cNvSpPr txBox="1"/>
          <p:nvPr/>
        </p:nvSpPr>
        <p:spPr>
          <a:xfrm>
            <a:off x="668548" y="474306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0" name="Shape 4710"/>
          <p:cNvSpPr txBox="1"/>
          <p:nvPr/>
        </p:nvSpPr>
        <p:spPr>
          <a:xfrm>
            <a:off x="1132764" y="4743064"/>
            <a:ext cx="9376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1" name="Shape 4711"/>
          <p:cNvSpPr txBox="1"/>
          <p:nvPr/>
        </p:nvSpPr>
        <p:spPr>
          <a:xfrm>
            <a:off x="2142939" y="474306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2" name="Shape 4712"/>
          <p:cNvSpPr txBox="1"/>
          <p:nvPr/>
        </p:nvSpPr>
        <p:spPr>
          <a:xfrm>
            <a:off x="2990341" y="474306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3" name="Shape 4713"/>
          <p:cNvSpPr txBox="1"/>
          <p:nvPr/>
        </p:nvSpPr>
        <p:spPr>
          <a:xfrm>
            <a:off x="455100" y="4563888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4" name="Shape 4714"/>
          <p:cNvSpPr txBox="1"/>
          <p:nvPr/>
        </p:nvSpPr>
        <p:spPr>
          <a:xfrm>
            <a:off x="1240259" y="4562749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5" name="Shape 4715"/>
          <p:cNvSpPr txBox="1"/>
          <p:nvPr/>
        </p:nvSpPr>
        <p:spPr>
          <a:xfrm>
            <a:off x="2072085" y="456128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6" name="Shape 4716"/>
          <p:cNvSpPr txBox="1"/>
          <p:nvPr/>
        </p:nvSpPr>
        <p:spPr>
          <a:xfrm>
            <a:off x="2880635" y="4561279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7" name="Shape 4717"/>
          <p:cNvSpPr/>
          <p:nvPr/>
        </p:nvSpPr>
        <p:spPr>
          <a:xfrm>
            <a:off x="76200" y="75982"/>
            <a:ext cx="8991600" cy="6124793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18" name="Shape 4718"/>
          <p:cNvGrpSpPr/>
          <p:nvPr/>
        </p:nvGrpSpPr>
        <p:grpSpPr>
          <a:xfrm>
            <a:off x="4081007" y="1496897"/>
            <a:ext cx="4986793" cy="3460587"/>
            <a:chOff x="4086870" y="667641"/>
            <a:chExt cx="4986793" cy="3460587"/>
          </a:xfrm>
        </p:grpSpPr>
        <p:sp>
          <p:nvSpPr>
            <p:cNvPr id="4719" name="Shape 4719"/>
            <p:cNvSpPr/>
            <p:nvPr/>
          </p:nvSpPr>
          <p:spPr>
            <a:xfrm>
              <a:off x="4189043" y="667641"/>
              <a:ext cx="4779448" cy="3460587"/>
            </a:xfrm>
            <a:prstGeom prst="rect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0" name="Shape 4720"/>
            <p:cNvSpPr/>
            <p:nvPr/>
          </p:nvSpPr>
          <p:spPr>
            <a:xfrm>
              <a:off x="4205591" y="682882"/>
              <a:ext cx="4752908" cy="288733"/>
            </a:xfrm>
            <a:prstGeom prst="rect">
              <a:avLst/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1" name="Shape 4721"/>
            <p:cNvSpPr/>
            <p:nvPr/>
          </p:nvSpPr>
          <p:spPr>
            <a:xfrm>
              <a:off x="4197499" y="3771067"/>
              <a:ext cx="4752908" cy="311317"/>
            </a:xfrm>
            <a:prstGeom prst="rect">
              <a:avLst/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22" name="Shape 4722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5503" y="1009700"/>
              <a:ext cx="1721623" cy="1725603"/>
            </a:xfrm>
            <a:prstGeom prst="rect">
              <a:avLst/>
            </a:prstGeom>
            <a:noFill/>
            <a:ln w="127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pic>
          <p:nvPicPr>
            <p:cNvPr id="4723" name="Shape 4723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6529" y="1004129"/>
              <a:ext cx="1710711" cy="1731174"/>
            </a:xfrm>
            <a:prstGeom prst="rect">
              <a:avLst/>
            </a:prstGeom>
            <a:noFill/>
            <a:ln w="12700" cap="sq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2745"/>
                </a:srgbClr>
              </a:outerShdw>
            </a:effectLst>
          </p:spPr>
        </p:pic>
        <p:sp>
          <p:nvSpPr>
            <p:cNvPr id="4724" name="Shape 4724"/>
            <p:cNvSpPr txBox="1"/>
            <p:nvPr/>
          </p:nvSpPr>
          <p:spPr>
            <a:xfrm>
              <a:off x="4086870" y="682073"/>
              <a:ext cx="49867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 NCR peptides are required for bacterial differentiation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Shape 4725"/>
            <p:cNvSpPr txBox="1"/>
            <p:nvPr/>
          </p:nvSpPr>
          <p:spPr>
            <a:xfrm>
              <a:off x="4147866" y="3811148"/>
              <a:ext cx="4811285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 NCR peptides help select the correct symbiotic partner 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Shape 4727"/>
            <p:cNvSpPr txBox="1"/>
            <p:nvPr/>
          </p:nvSpPr>
          <p:spPr>
            <a:xfrm>
              <a:off x="4757520" y="3033051"/>
              <a:ext cx="17719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WT (Bacteria are terminally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differentiated)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Shape 4728"/>
            <p:cNvSpPr txBox="1"/>
            <p:nvPr/>
          </p:nvSpPr>
          <p:spPr>
            <a:xfrm>
              <a:off x="6527126" y="2988499"/>
              <a:ext cx="2422232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dnf1 (bacteria fail to elongate)</a:t>
              </a:r>
              <a:endParaRPr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DNF1 encodes a component of a signal peptidase complex required for NCR peptide maturation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29" name="Shape 4729" descr="http://weblogo.berkeley.edu/cache/filekWZlrB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963" y="5580370"/>
            <a:ext cx="3873386" cy="5879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94877" y="5264554"/>
            <a:ext cx="4371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D.,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Griffitts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Starker, C.,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Fedorova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Limpens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Ivanov, S.,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Bisseling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T., and Long, S. (2010). A nodule-specific protein secretory pathway required for nitrogen-fixing symbiosis. Science 327: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1126–1129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S. Yang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(2017)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Microsymbiont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discrimination mediated by a host-secreted peptide in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Medicago truncatula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Proc. Natl. Acad. Sci USA 114: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6848-6853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Q. Wang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(2017) Host-secreted antimicrobial peptide enforces symbiotic selectivity in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Medicago truncatula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Proc. Natl. Acad. Sci USA 114: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6854-6859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5" name="Shape 4735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PEP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6" name="Shape 4736"/>
          <p:cNvSpPr txBox="1"/>
          <p:nvPr/>
        </p:nvSpPr>
        <p:spPr>
          <a:xfrm>
            <a:off x="169414" y="961573"/>
            <a:ext cx="3873386" cy="1815882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Endogenous elicitor peptide (PEP)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PEPR1/PEPR2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Defense signaling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Not secreted</a:t>
            </a:r>
            <a:endParaRPr/>
          </a:p>
        </p:txBody>
      </p:sp>
      <p:sp>
        <p:nvSpPr>
          <p:cNvPr id="4737" name="Shape 4737"/>
          <p:cNvSpPr txBox="1"/>
          <p:nvPr/>
        </p:nvSpPr>
        <p:spPr>
          <a:xfrm>
            <a:off x="158029" y="2876422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8" name="Shape 4738"/>
          <p:cNvSpPr txBox="1"/>
          <p:nvPr/>
        </p:nvSpPr>
        <p:spPr>
          <a:xfrm>
            <a:off x="169414" y="487212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9" name="Shape 4739"/>
          <p:cNvGrpSpPr/>
          <p:nvPr/>
        </p:nvGrpSpPr>
        <p:grpSpPr>
          <a:xfrm>
            <a:off x="541435" y="3179722"/>
            <a:ext cx="3067972" cy="1026450"/>
            <a:chOff x="220866" y="988260"/>
            <a:chExt cx="3583996" cy="1199096"/>
          </a:xfrm>
        </p:grpSpPr>
        <p:pic>
          <p:nvPicPr>
            <p:cNvPr id="4740" name="Shape 474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1" name="Shape 4741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2" name="Shape 474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3" name="Shape 4743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44" name="Shape 4744"/>
          <p:cNvSpPr txBox="1"/>
          <p:nvPr/>
        </p:nvSpPr>
        <p:spPr>
          <a:xfrm>
            <a:off x="684596" y="435444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5" name="Shape 4745"/>
          <p:cNvSpPr txBox="1"/>
          <p:nvPr/>
        </p:nvSpPr>
        <p:spPr>
          <a:xfrm>
            <a:off x="1411618" y="435444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6" name="Shape 4746"/>
          <p:cNvSpPr txBox="1"/>
          <p:nvPr/>
        </p:nvSpPr>
        <p:spPr>
          <a:xfrm>
            <a:off x="2158987" y="435444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7" name="Shape 4747"/>
          <p:cNvSpPr txBox="1"/>
          <p:nvPr/>
        </p:nvSpPr>
        <p:spPr>
          <a:xfrm>
            <a:off x="2943593" y="435444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8" name="Shape 4748"/>
          <p:cNvSpPr txBox="1"/>
          <p:nvPr/>
        </p:nvSpPr>
        <p:spPr>
          <a:xfrm>
            <a:off x="492252" y="4175133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9" name="Shape 4749"/>
          <p:cNvSpPr txBox="1"/>
          <p:nvPr/>
        </p:nvSpPr>
        <p:spPr>
          <a:xfrm>
            <a:off x="1277411" y="417399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0" name="Shape 4750"/>
          <p:cNvSpPr txBox="1"/>
          <p:nvPr/>
        </p:nvSpPr>
        <p:spPr>
          <a:xfrm>
            <a:off x="2109237" y="4172525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1" name="Shape 4751"/>
          <p:cNvSpPr txBox="1"/>
          <p:nvPr/>
        </p:nvSpPr>
        <p:spPr>
          <a:xfrm>
            <a:off x="2917787" y="417252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2" name="Shape 4752" descr="http://weblogo.berkeley.edu/cache/fileT1ev3M.png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5" t="4628" b="6009"/>
          <a:stretch/>
        </p:blipFill>
        <p:spPr>
          <a:xfrm>
            <a:off x="396063" y="5248090"/>
            <a:ext cx="3426348" cy="8933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53" name="Shape 4753"/>
          <p:cNvGraphicFramePr/>
          <p:nvPr>
            <p:extLst>
              <p:ext uri="{D42A27DB-BD31-4B8C-83A1-F6EECF244321}">
                <p14:modId xmlns:p14="http://schemas.microsoft.com/office/powerpoint/2010/main" val="2104413158"/>
              </p:ext>
            </p:extLst>
          </p:nvPr>
        </p:nvGraphicFramePr>
        <p:xfrm>
          <a:off x="4344918" y="734234"/>
          <a:ext cx="4486500" cy="5262316"/>
        </p:xfrm>
        <a:graphic>
          <a:graphicData uri="http://schemas.openxmlformats.org/drawingml/2006/table">
            <a:tbl>
              <a:tblPr firstRow="1" bandRow="1">
                <a:noFill/>
                <a:tableStyleId>{403BF372-E21D-4952-BF87-883D26DCBA93}</a:tableStyleId>
              </a:tblPr>
              <a:tblGrid>
                <a:gridCol w="143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9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31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2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2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755" name="Shape 47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41437" y="1287881"/>
            <a:ext cx="1091567" cy="7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6" name="Shape 4756"/>
          <p:cNvSpPr txBox="1"/>
          <p:nvPr/>
        </p:nvSpPr>
        <p:spPr>
          <a:xfrm>
            <a:off x="4397097" y="2022902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Root/shoot growth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7" name="Shape 4757"/>
          <p:cNvSpPr txBox="1"/>
          <p:nvPr/>
        </p:nvSpPr>
        <p:spPr>
          <a:xfrm>
            <a:off x="5881806" y="1587508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WT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8" name="Shape 4758"/>
          <p:cNvSpPr txBox="1"/>
          <p:nvPr/>
        </p:nvSpPr>
        <p:spPr>
          <a:xfrm>
            <a:off x="7403972" y="1587508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Enhanced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9" name="Shape 4759"/>
          <p:cNvSpPr txBox="1"/>
          <p:nvPr/>
        </p:nvSpPr>
        <p:spPr>
          <a:xfrm>
            <a:off x="4382244" y="2966647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Reactive Oxygen Species burst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0" name="Shape 4760"/>
          <p:cNvSpPr txBox="1"/>
          <p:nvPr/>
        </p:nvSpPr>
        <p:spPr>
          <a:xfrm>
            <a:off x="7403992" y="2819400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Induced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1" name="Shape 4761"/>
          <p:cNvSpPr txBox="1"/>
          <p:nvPr/>
        </p:nvSpPr>
        <p:spPr>
          <a:xfrm>
            <a:off x="5850186" y="2839681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2" name="Shape 4762"/>
          <p:cNvSpPr txBox="1"/>
          <p:nvPr/>
        </p:nvSpPr>
        <p:spPr>
          <a:xfrm>
            <a:off x="7324570" y="734235"/>
            <a:ext cx="15227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PEP1 peptide Treated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3" name="Shape 4763"/>
          <p:cNvSpPr txBox="1"/>
          <p:nvPr/>
        </p:nvSpPr>
        <p:spPr>
          <a:xfrm>
            <a:off x="5791200" y="721270"/>
            <a:ext cx="17754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Treated</a:t>
            </a:r>
            <a:b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(Control)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4" name="Shape 4764"/>
          <p:cNvSpPr txBox="1"/>
          <p:nvPr/>
        </p:nvSpPr>
        <p:spPr>
          <a:xfrm>
            <a:off x="4140848" y="4918484"/>
            <a:ext cx="174095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Pythium </a:t>
            </a:r>
            <a:r>
              <a:rPr lang="en-US" sz="105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irregulare</a:t>
            </a:r>
            <a:endParaRPr sz="105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5" name="Shape 476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337" y="5105400"/>
            <a:ext cx="607403" cy="610796"/>
          </a:xfrm>
          <a:prstGeom prst="rect">
            <a:avLst/>
          </a:prstGeom>
          <a:noFill/>
          <a:ln>
            <a:noFill/>
          </a:ln>
        </p:spPr>
      </p:pic>
      <p:sp>
        <p:nvSpPr>
          <p:cNvPr id="4766" name="Shape 4766"/>
          <p:cNvSpPr txBox="1"/>
          <p:nvPr/>
        </p:nvSpPr>
        <p:spPr>
          <a:xfrm>
            <a:off x="4353388" y="5726813"/>
            <a:ext cx="138721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Genes Induced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7" name="Shape 4767"/>
          <p:cNvSpPr txBox="1"/>
          <p:nvPr/>
        </p:nvSpPr>
        <p:spPr>
          <a:xfrm>
            <a:off x="7597781" y="5334000"/>
            <a:ext cx="11079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US" sz="9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PDF1.2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US" sz="9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PROPEP1</a:t>
            </a:r>
            <a:endParaRPr sz="9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9" name="Shape 4769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4343400"/>
            <a:ext cx="576402" cy="62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0" name="Shape 477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11814" y="2514600"/>
            <a:ext cx="629293" cy="498451"/>
          </a:xfrm>
          <a:prstGeom prst="rect">
            <a:avLst/>
          </a:prstGeom>
          <a:noFill/>
          <a:ln>
            <a:noFill/>
          </a:ln>
        </p:spPr>
      </p:pic>
      <p:sp>
        <p:nvSpPr>
          <p:cNvPr id="4771" name="Shape 4771"/>
          <p:cNvSpPr txBox="1"/>
          <p:nvPr/>
        </p:nvSpPr>
        <p:spPr>
          <a:xfrm>
            <a:off x="6173204" y="4570406"/>
            <a:ext cx="120289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Susceptible</a:t>
            </a:r>
            <a:endParaRPr dirty="0"/>
          </a:p>
        </p:txBody>
      </p:sp>
      <p:sp>
        <p:nvSpPr>
          <p:cNvPr id="4772" name="Shape 4772"/>
          <p:cNvSpPr txBox="1"/>
          <p:nvPr/>
        </p:nvSpPr>
        <p:spPr>
          <a:xfrm>
            <a:off x="7502837" y="4495800"/>
            <a:ext cx="12028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Enhanced resistance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3" name="Shape 477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61942" y="3276600"/>
            <a:ext cx="733797" cy="733797"/>
          </a:xfrm>
          <a:prstGeom prst="rect">
            <a:avLst/>
          </a:prstGeom>
          <a:noFill/>
          <a:ln>
            <a:noFill/>
          </a:ln>
        </p:spPr>
      </p:pic>
      <p:sp>
        <p:nvSpPr>
          <p:cNvPr id="4774" name="Shape 4774"/>
          <p:cNvSpPr txBox="1"/>
          <p:nvPr/>
        </p:nvSpPr>
        <p:spPr>
          <a:xfrm>
            <a:off x="4376651" y="3810000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Cytosolic calcium burst</a:t>
            </a:r>
            <a:endParaRPr sz="10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5" name="Shape 4775"/>
          <p:cNvSpPr txBox="1"/>
          <p:nvPr/>
        </p:nvSpPr>
        <p:spPr>
          <a:xfrm>
            <a:off x="5873481" y="3733800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6" name="Shape 4776"/>
          <p:cNvSpPr txBox="1"/>
          <p:nvPr/>
        </p:nvSpPr>
        <p:spPr>
          <a:xfrm>
            <a:off x="7403972" y="3757047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Induced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57530" y="6011310"/>
            <a:ext cx="408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Huffaker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Pearce, G., and Ryan, C.A. (2006). An endogenous peptide signal in Arabidopsis activates components of the innate immune response. Proc. Natl. Acad. Sci USA 103: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10098-10103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7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ctrTitle"/>
          </p:nvPr>
        </p:nvSpPr>
        <p:spPr>
          <a:xfrm>
            <a:off x="-176213" y="7938"/>
            <a:ext cx="9432926" cy="36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Peptides can perform different functions</a:t>
            </a:r>
            <a:endParaRPr dirty="0"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4719" y="1423030"/>
            <a:ext cx="3238500" cy="108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4004310" y="1284122"/>
            <a:ext cx="863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</a:t>
            </a: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6001702" y="1258804"/>
            <a:ext cx="863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 PEPTIDE</a:t>
            </a:r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7117716" y="1669414"/>
            <a:ext cx="165576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COMPLEX</a:t>
            </a:r>
            <a:endParaRPr/>
          </a:p>
        </p:txBody>
      </p:sp>
      <p:sp>
        <p:nvSpPr>
          <p:cNvPr id="171" name="Shape 171"/>
          <p:cNvSpPr txBox="1"/>
          <p:nvPr/>
        </p:nvSpPr>
        <p:spPr>
          <a:xfrm>
            <a:off x="7316788" y="2152879"/>
            <a:ext cx="8651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RELAY</a:t>
            </a: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3584575" y="2398367"/>
            <a:ext cx="2343528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PLASMA MEMBRANE</a:t>
            </a:r>
            <a:endParaRPr/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8360" y="2917850"/>
            <a:ext cx="3375978" cy="1208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5656580" y="2964296"/>
            <a:ext cx="86518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OUTSIDE</a:t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5656580" y="3583905"/>
            <a:ext cx="86518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INSIDE</a:t>
            </a:r>
            <a:endParaRPr/>
          </a:p>
        </p:txBody>
      </p:sp>
      <p:sp>
        <p:nvSpPr>
          <p:cNvPr id="176" name="Shape 176"/>
          <p:cNvSpPr txBox="1"/>
          <p:nvPr/>
        </p:nvSpPr>
        <p:spPr>
          <a:xfrm>
            <a:off x="5861368" y="3812172"/>
            <a:ext cx="1447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BLOCK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TRANSLATION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7010718" y="3722797"/>
            <a:ext cx="18637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LEAKAGE OF IONS</a:t>
            </a:r>
            <a:endParaRPr/>
          </a:p>
        </p:txBody>
      </p:sp>
      <p:sp>
        <p:nvSpPr>
          <p:cNvPr id="178" name="Shape 178"/>
          <p:cNvSpPr txBox="1"/>
          <p:nvPr/>
        </p:nvSpPr>
        <p:spPr>
          <a:xfrm>
            <a:off x="3576955" y="4158357"/>
            <a:ext cx="2026958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MICROBIAL MEMBRANE</a:t>
            </a:r>
            <a:endParaRPr/>
          </a:p>
        </p:txBody>
      </p:sp>
      <p:sp>
        <p:nvSpPr>
          <p:cNvPr id="179" name="Shape 179"/>
          <p:cNvSpPr txBox="1"/>
          <p:nvPr/>
        </p:nvSpPr>
        <p:spPr>
          <a:xfrm>
            <a:off x="250825" y="1671920"/>
            <a:ext cx="237648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act as Signals</a:t>
            </a:r>
            <a:endParaRPr/>
          </a:p>
        </p:txBody>
      </p:sp>
      <p:sp>
        <p:nvSpPr>
          <p:cNvPr id="180" name="Shape 180"/>
          <p:cNvSpPr txBox="1"/>
          <p:nvPr/>
        </p:nvSpPr>
        <p:spPr>
          <a:xfrm>
            <a:off x="250825" y="3457858"/>
            <a:ext cx="29368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be anti-microbial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250825" y="5259988"/>
            <a:ext cx="29368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inhibit peptidases</a:t>
            </a:r>
            <a:endParaRPr/>
          </a:p>
        </p:txBody>
      </p:sp>
      <p:sp>
        <p:nvSpPr>
          <p:cNvPr id="182" name="Shape 182"/>
          <p:cNvSpPr txBox="1"/>
          <p:nvPr/>
        </p:nvSpPr>
        <p:spPr>
          <a:xfrm>
            <a:off x="3902075" y="1959582"/>
            <a:ext cx="14128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/>
          </a:p>
        </p:txBody>
      </p:sp>
      <p:sp>
        <p:nvSpPr>
          <p:cNvPr id="183" name="Shape 183"/>
          <p:cNvSpPr txBox="1"/>
          <p:nvPr/>
        </p:nvSpPr>
        <p:spPr>
          <a:xfrm>
            <a:off x="5447110" y="1962075"/>
            <a:ext cx="12858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Co-RECEPTOR</a:t>
            </a:r>
            <a:endParaRPr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8804" y="4906015"/>
            <a:ext cx="3957637" cy="93019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3576638" y="6050563"/>
            <a:ext cx="2924414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INTRACELLULAR COMPARTMENTS</a:t>
            </a:r>
            <a:endParaRPr/>
          </a:p>
        </p:txBody>
      </p:sp>
      <p:sp>
        <p:nvSpPr>
          <p:cNvPr id="186" name="Shape 186"/>
          <p:cNvSpPr txBox="1"/>
          <p:nvPr/>
        </p:nvSpPr>
        <p:spPr>
          <a:xfrm>
            <a:off x="5314950" y="4528150"/>
            <a:ext cx="1214438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4965940" y="4826412"/>
            <a:ext cx="15351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PEPTIDE-BOND CLEAVAGE</a:t>
            </a: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7004685" y="5661795"/>
            <a:ext cx="20955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COMPETETIVELY BINDS TO ACTIVE SITE</a:t>
            </a:r>
            <a:endParaRPr/>
          </a:p>
        </p:txBody>
      </p:sp>
      <p:sp>
        <p:nvSpPr>
          <p:cNvPr id="189" name="Shape 189"/>
          <p:cNvSpPr txBox="1"/>
          <p:nvPr/>
        </p:nvSpPr>
        <p:spPr>
          <a:xfrm>
            <a:off x="7553961" y="4844827"/>
            <a:ext cx="15351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CLEAVAGE</a:t>
            </a: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515302" y="1991960"/>
            <a:ext cx="2407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e.g., CLE peptides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515302" y="3789025"/>
            <a:ext cx="2407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1200" dirty="0">
                <a:solidFill>
                  <a:schemeClr val="dk1"/>
                </a:solidFill>
              </a:rPr>
              <a:t>e.g., </a:t>
            </a:r>
            <a:r>
              <a:rPr lang="en-US" sz="1200" dirty="0" err="1">
                <a:solidFill>
                  <a:schemeClr val="dk1"/>
                </a:solidFill>
              </a:rPr>
              <a:t>Defensins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prevent infection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515302" y="5591800"/>
            <a:ext cx="24079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Hasn’t been studied in plants to date!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4898390" y="5537305"/>
            <a:ext cx="15351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FUNCTIONAL PROTEIN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3576638" y="1087582"/>
            <a:ext cx="5196840" cy="173181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1569706" y="457200"/>
            <a:ext cx="68657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not all peptides are hormones!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5928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1" name="Shape 4781"/>
          <p:cNvGraphicFramePr/>
          <p:nvPr>
            <p:extLst>
              <p:ext uri="{D42A27DB-BD31-4B8C-83A1-F6EECF244321}">
                <p14:modId xmlns:p14="http://schemas.microsoft.com/office/powerpoint/2010/main" val="72153030"/>
              </p:ext>
            </p:extLst>
          </p:nvPr>
        </p:nvGraphicFramePr>
        <p:xfrm>
          <a:off x="4341852" y="625088"/>
          <a:ext cx="4486500" cy="5151960"/>
        </p:xfrm>
        <a:graphic>
          <a:graphicData uri="http://schemas.openxmlformats.org/drawingml/2006/table">
            <a:tbl>
              <a:tblPr firstRow="1" bandRow="1">
                <a:noFill/>
                <a:tableStyleId>{403BF372-E21D-4952-BF87-883D26DCBA93}</a:tableStyleId>
              </a:tblPr>
              <a:tblGrid>
                <a:gridCol w="143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5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81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1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1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513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82" name="Shape 4782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PIP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3" name="Shape 4783"/>
          <p:cNvSpPr txBox="1"/>
          <p:nvPr/>
        </p:nvSpPr>
        <p:spPr>
          <a:xfrm>
            <a:off x="192192" y="741298"/>
            <a:ext cx="3873386" cy="2031325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AMP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nduced secreted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eptide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Hydroxyproline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RLK7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Pathogen resistance 			(Bacterial and fungal)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grpSp>
        <p:nvGrpSpPr>
          <p:cNvPr id="4784" name="Shape 4784"/>
          <p:cNvGrpSpPr/>
          <p:nvPr/>
        </p:nvGrpSpPr>
        <p:grpSpPr>
          <a:xfrm>
            <a:off x="525387" y="3197234"/>
            <a:ext cx="3067972" cy="1026450"/>
            <a:chOff x="220866" y="988260"/>
            <a:chExt cx="3583996" cy="1199096"/>
          </a:xfrm>
        </p:grpSpPr>
        <p:pic>
          <p:nvPicPr>
            <p:cNvPr id="4785" name="Shape 4785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6" name="Shape 4786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7" name="Shape 478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8" name="Shape 4788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89" name="Shape 4789"/>
          <p:cNvSpPr txBox="1"/>
          <p:nvPr/>
        </p:nvSpPr>
        <p:spPr>
          <a:xfrm>
            <a:off x="545716" y="439481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0" name="Shape 4790"/>
          <p:cNvSpPr txBox="1"/>
          <p:nvPr/>
        </p:nvSpPr>
        <p:spPr>
          <a:xfrm>
            <a:off x="1272738" y="439481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1" name="Shape 4791"/>
          <p:cNvSpPr txBox="1"/>
          <p:nvPr/>
        </p:nvSpPr>
        <p:spPr>
          <a:xfrm>
            <a:off x="192192" y="2874381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2" name="Shape 4792" descr="http://weblogo.berkeley.edu/cache/fileGdGyB3.png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6" t="4290" r="784" b="5929"/>
          <a:stretch/>
        </p:blipFill>
        <p:spPr>
          <a:xfrm>
            <a:off x="329627" y="5323233"/>
            <a:ext cx="3487543" cy="920531"/>
          </a:xfrm>
          <a:prstGeom prst="rect">
            <a:avLst/>
          </a:prstGeom>
          <a:noFill/>
          <a:ln>
            <a:noFill/>
          </a:ln>
        </p:spPr>
      </p:pic>
      <p:sp>
        <p:nvSpPr>
          <p:cNvPr id="4793" name="Shape 4793"/>
          <p:cNvSpPr txBox="1"/>
          <p:nvPr/>
        </p:nvSpPr>
        <p:spPr>
          <a:xfrm>
            <a:off x="186261" y="4968050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94" name="Shape 4794"/>
          <p:cNvGrpSpPr/>
          <p:nvPr/>
        </p:nvGrpSpPr>
        <p:grpSpPr>
          <a:xfrm>
            <a:off x="4216741" y="639123"/>
            <a:ext cx="4676657" cy="5152077"/>
            <a:chOff x="4216741" y="721270"/>
            <a:chExt cx="4676657" cy="5152077"/>
          </a:xfrm>
        </p:grpSpPr>
        <p:pic>
          <p:nvPicPr>
            <p:cNvPr id="4796" name="Shape 479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41437" y="1198635"/>
              <a:ext cx="1091567" cy="724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7" name="Shape 4797"/>
            <p:cNvSpPr txBox="1"/>
            <p:nvPr/>
          </p:nvSpPr>
          <p:spPr>
            <a:xfrm>
              <a:off x="4397097" y="2036835"/>
              <a:ext cx="1363948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</a:t>
              </a: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Root length</a:t>
              </a: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98" name="Shape 4798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3440" y="1274835"/>
              <a:ext cx="801384" cy="955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9" name="Shape 4799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3729" y="1274835"/>
              <a:ext cx="789324" cy="955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0" name="Shape 4800"/>
            <p:cNvSpPr txBox="1"/>
            <p:nvPr/>
          </p:nvSpPr>
          <p:spPr>
            <a:xfrm>
              <a:off x="5818732" y="2189235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Long roots (1.5 cm)</a:t>
              </a: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1" name="Shape 4801"/>
            <p:cNvSpPr txBox="1"/>
            <p:nvPr/>
          </p:nvSpPr>
          <p:spPr>
            <a:xfrm>
              <a:off x="7439763" y="2189235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Shorter roots</a:t>
              </a: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02" name="Shape 4802"/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0834" y="2494035"/>
              <a:ext cx="566769" cy="4373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3" name="Shape 4803"/>
            <p:cNvSpPr txBox="1"/>
            <p:nvPr/>
          </p:nvSpPr>
          <p:spPr>
            <a:xfrm>
              <a:off x="4382244" y="2904459"/>
              <a:ext cx="1363948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Average stomatal aperture size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4" name="Shape 4804"/>
            <p:cNvSpPr txBox="1"/>
            <p:nvPr/>
          </p:nvSpPr>
          <p:spPr>
            <a:xfrm>
              <a:off x="7403992" y="2722635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40% smaller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5" name="Shape 4805"/>
            <p:cNvSpPr txBox="1"/>
            <p:nvPr/>
          </p:nvSpPr>
          <p:spPr>
            <a:xfrm>
              <a:off x="5850186" y="2742916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4.5 µM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06" name="Shape 4806" descr="Image result for cuticle deposition"/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0729" y="3329453"/>
              <a:ext cx="508610" cy="5047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7" name="Shape 4807"/>
            <p:cNvSpPr txBox="1"/>
            <p:nvPr/>
          </p:nvSpPr>
          <p:spPr>
            <a:xfrm>
              <a:off x="4382244" y="3831137"/>
              <a:ext cx="1363948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Callose deposition upon wounding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8" name="Shape 4808"/>
            <p:cNvSpPr txBox="1"/>
            <p:nvPr/>
          </p:nvSpPr>
          <p:spPr>
            <a:xfrm>
              <a:off x="5850316" y="3637035"/>
              <a:ext cx="1363948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per 0.1 mm</a:t>
              </a:r>
              <a:r>
                <a:rPr lang="en-US" sz="1050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b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9" name="Shape 4809"/>
            <p:cNvSpPr txBox="1"/>
            <p:nvPr/>
          </p:nvSpPr>
          <p:spPr>
            <a:xfrm>
              <a:off x="7424686" y="3637035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60% more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0" name="Shape 4810"/>
            <p:cNvSpPr txBox="1"/>
            <p:nvPr/>
          </p:nvSpPr>
          <p:spPr>
            <a:xfrm>
              <a:off x="7324570" y="734235"/>
              <a:ext cx="1522792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PIP1 peptide Treated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1" name="Shape 4811"/>
            <p:cNvSpPr txBox="1"/>
            <p:nvPr/>
          </p:nvSpPr>
          <p:spPr>
            <a:xfrm>
              <a:off x="5715000" y="721270"/>
              <a:ext cx="17754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Water Treated</a:t>
              </a:r>
              <a:b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(Control)</a:t>
              </a:r>
              <a:endParaRPr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12" name="Shape 481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590690" y="4246635"/>
              <a:ext cx="926550" cy="586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3" name="Shape 4813"/>
            <p:cNvSpPr txBox="1"/>
            <p:nvPr/>
          </p:nvSpPr>
          <p:spPr>
            <a:xfrm>
              <a:off x="4216741" y="4780035"/>
              <a:ext cx="174095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Pseudomonas syringae</a:t>
              </a:r>
              <a:endParaRPr sz="105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4" name="Shape 4814"/>
            <p:cNvSpPr txBox="1"/>
            <p:nvPr/>
          </p:nvSpPr>
          <p:spPr>
            <a:xfrm>
              <a:off x="5850186" y="4625701"/>
              <a:ext cx="1363948" cy="415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 CFU/cm</a:t>
              </a:r>
              <a:r>
                <a:rPr lang="en-US" sz="1050" baseline="30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of infected leaf tissue</a:t>
              </a: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5" name="Shape 4815"/>
            <p:cNvSpPr txBox="1"/>
            <p:nvPr/>
          </p:nvSpPr>
          <p:spPr>
            <a:xfrm>
              <a:off x="7412126" y="4692080"/>
              <a:ext cx="136394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15% fewer colonies</a:t>
              </a:r>
              <a:endParaRPr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16" name="Shape 4816"/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0834" y="5008635"/>
              <a:ext cx="607403" cy="6107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7" name="Shape 4817"/>
            <p:cNvSpPr txBox="1"/>
            <p:nvPr/>
          </p:nvSpPr>
          <p:spPr>
            <a:xfrm>
              <a:off x="4365556" y="5619431"/>
              <a:ext cx="1387211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Genes Induced</a:t>
              </a:r>
              <a:endPara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8" name="Shape 4818"/>
            <p:cNvSpPr txBox="1"/>
            <p:nvPr/>
          </p:nvSpPr>
          <p:spPr>
            <a:xfrm>
              <a:off x="7350075" y="5084835"/>
              <a:ext cx="1543323" cy="7848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en-US" sz="9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WRKY53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en-US" sz="9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WRKY33</a:t>
              </a:r>
              <a:endParaRPr dirty="0"/>
            </a:p>
            <a:p>
              <a:pPr marL="171450" marR="0" lvl="0" indent="-1714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Char char="•"/>
              </a:pPr>
              <a:r>
                <a:rPr lang="en-US" sz="9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FRK1 (Flg22 INDUCED RECEPTOR LIKE KINASE)</a:t>
              </a:r>
              <a:endParaRPr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19" name="Shape 48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28553" y="4157205"/>
            <a:ext cx="823476" cy="41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0" name="Shape 482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63729" y="4131816"/>
            <a:ext cx="823476" cy="411738"/>
          </a:xfrm>
          <a:prstGeom prst="rect">
            <a:avLst/>
          </a:prstGeom>
          <a:noFill/>
          <a:ln>
            <a:noFill/>
          </a:ln>
        </p:spPr>
      </p:pic>
      <p:sp>
        <p:nvSpPr>
          <p:cNvPr id="4821" name="Shape 4821"/>
          <p:cNvSpPr txBox="1"/>
          <p:nvPr/>
        </p:nvSpPr>
        <p:spPr>
          <a:xfrm>
            <a:off x="2142939" y="439481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2" name="Shape 4822"/>
          <p:cNvSpPr txBox="1"/>
          <p:nvPr/>
        </p:nvSpPr>
        <p:spPr>
          <a:xfrm>
            <a:off x="2990341" y="4394816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3" name="Shape 4823"/>
          <p:cNvSpPr txBox="1"/>
          <p:nvPr/>
        </p:nvSpPr>
        <p:spPr>
          <a:xfrm>
            <a:off x="455100" y="421564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4" name="Shape 4824"/>
          <p:cNvSpPr txBox="1"/>
          <p:nvPr/>
        </p:nvSpPr>
        <p:spPr>
          <a:xfrm>
            <a:off x="1240259" y="421450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5" name="Shape 4825"/>
          <p:cNvSpPr txBox="1"/>
          <p:nvPr/>
        </p:nvSpPr>
        <p:spPr>
          <a:xfrm>
            <a:off x="2072085" y="421303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6" name="Shape 4826"/>
          <p:cNvSpPr txBox="1"/>
          <p:nvPr/>
        </p:nvSpPr>
        <p:spPr>
          <a:xfrm>
            <a:off x="2880635" y="421303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4827"/>
          <p:cNvSpPr txBox="1"/>
          <p:nvPr/>
        </p:nvSpPr>
        <p:spPr>
          <a:xfrm>
            <a:off x="7267891" y="2403189"/>
            <a:ext cx="157202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97196" y="5862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Hou</a:t>
            </a:r>
            <a:r>
              <a:rPr lang="en-US" sz="800" dirty="0"/>
              <a:t>, S., Wang, X., Chen, D., Yang, X., Wang, M., </a:t>
            </a:r>
            <a:r>
              <a:rPr lang="en-US" sz="800" dirty="0" err="1"/>
              <a:t>Turrà</a:t>
            </a:r>
            <a:r>
              <a:rPr lang="en-US" sz="800" dirty="0"/>
              <a:t>, D., Di Pietro, A., and Zhang, W. (2014). The secreted peptide PIP1 amplifies immunity through receptor-like kinase 7. </a:t>
            </a:r>
            <a:r>
              <a:rPr lang="en-US" sz="800" dirty="0" err="1"/>
              <a:t>PLoS</a:t>
            </a:r>
            <a:r>
              <a:rPr lang="en-US" sz="800" dirty="0"/>
              <a:t> Pathogens 10:  </a:t>
            </a:r>
            <a:r>
              <a:rPr lang="en-US" sz="800" dirty="0">
                <a:hlinkClick r:id="rId16"/>
              </a:rPr>
              <a:t>e1004331</a:t>
            </a:r>
            <a:r>
              <a:rPr lang="en-US" sz="800" dirty="0"/>
              <a:t>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Shape 4832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PSK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3" name="Shape 4833"/>
          <p:cNvSpPr txBox="1"/>
          <p:nvPr/>
        </p:nvSpPr>
        <p:spPr>
          <a:xfrm>
            <a:off x="155724" y="663549"/>
            <a:ext cx="3873386" cy="2462213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hyto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ulfo</a:t>
            </a:r>
            <a:r>
              <a:rPr lang="en-US" sz="1400" b="1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ine (PSK)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Mature Length: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PTMs: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Sulfotyrosines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Processing peptidase: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Receptor: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PSKR1, PSKR2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Function: 	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Promotes cell                    			proliferation, tracheary 			element differentiation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Range: 	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r>
              <a:rPr lang="en-US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First sulfated peptide 			identified in plants</a:t>
            </a:r>
            <a:endParaRPr/>
          </a:p>
        </p:txBody>
      </p:sp>
      <p:sp>
        <p:nvSpPr>
          <p:cNvPr id="4834" name="Shape 4834"/>
          <p:cNvSpPr txBox="1"/>
          <p:nvPr/>
        </p:nvSpPr>
        <p:spPr>
          <a:xfrm>
            <a:off x="141981" y="3211702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5" name="Shape 4835" descr="http://weblogo.berkeley.edu/cache/fileaMRxVu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5" b="7181"/>
          <a:stretch/>
        </p:blipFill>
        <p:spPr>
          <a:xfrm>
            <a:off x="668548" y="5491284"/>
            <a:ext cx="2676619" cy="724889"/>
          </a:xfrm>
          <a:prstGeom prst="rect">
            <a:avLst/>
          </a:prstGeom>
          <a:noFill/>
          <a:ln>
            <a:noFill/>
          </a:ln>
        </p:spPr>
      </p:pic>
      <p:sp>
        <p:nvSpPr>
          <p:cNvPr id="4836" name="Shape 4836"/>
          <p:cNvSpPr txBox="1"/>
          <p:nvPr/>
        </p:nvSpPr>
        <p:spPr>
          <a:xfrm>
            <a:off x="153366" y="520740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37" name="Shape 4837"/>
          <p:cNvGrpSpPr/>
          <p:nvPr/>
        </p:nvGrpSpPr>
        <p:grpSpPr>
          <a:xfrm>
            <a:off x="525387" y="3515002"/>
            <a:ext cx="3067972" cy="1026450"/>
            <a:chOff x="220866" y="988260"/>
            <a:chExt cx="3583996" cy="1199096"/>
          </a:xfrm>
        </p:grpSpPr>
        <p:pic>
          <p:nvPicPr>
            <p:cNvPr id="4838" name="Shape 4838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9" name="Shape 4839" descr="C:\Users\roys\Desktop\Noble\pctt\Medicago.png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0" name="Shape 4840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1" name="Shape 484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42" name="Shape 4842"/>
          <p:cNvSpPr txBox="1"/>
          <p:nvPr/>
        </p:nvSpPr>
        <p:spPr>
          <a:xfrm>
            <a:off x="668548" y="468972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3" name="Shape 4843"/>
          <p:cNvSpPr txBox="1"/>
          <p:nvPr/>
        </p:nvSpPr>
        <p:spPr>
          <a:xfrm>
            <a:off x="1421547" y="468972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4" name="Shape 4844"/>
          <p:cNvSpPr txBox="1"/>
          <p:nvPr/>
        </p:nvSpPr>
        <p:spPr>
          <a:xfrm>
            <a:off x="2174546" y="468972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5" name="Shape 4845"/>
          <p:cNvSpPr txBox="1"/>
          <p:nvPr/>
        </p:nvSpPr>
        <p:spPr>
          <a:xfrm>
            <a:off x="2927545" y="468972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6" name="Shape 4846"/>
          <p:cNvSpPr txBox="1"/>
          <p:nvPr/>
        </p:nvSpPr>
        <p:spPr>
          <a:xfrm>
            <a:off x="476204" y="4510413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7" name="Shape 4847"/>
          <p:cNvSpPr txBox="1"/>
          <p:nvPr/>
        </p:nvSpPr>
        <p:spPr>
          <a:xfrm>
            <a:off x="1261363" y="450927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8" name="Shape 4848"/>
          <p:cNvSpPr txBox="1"/>
          <p:nvPr/>
        </p:nvSpPr>
        <p:spPr>
          <a:xfrm>
            <a:off x="2093189" y="4507805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9" name="Shape 4849"/>
          <p:cNvSpPr txBox="1"/>
          <p:nvPr/>
        </p:nvSpPr>
        <p:spPr>
          <a:xfrm>
            <a:off x="2901739" y="4507804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50" name="Shape 4850"/>
          <p:cNvGraphicFramePr/>
          <p:nvPr/>
        </p:nvGraphicFramePr>
        <p:xfrm>
          <a:off x="4297698" y="660757"/>
          <a:ext cx="4571375" cy="2568925"/>
        </p:xfrm>
        <a:graphic>
          <a:graphicData uri="http://schemas.openxmlformats.org/drawingml/2006/table">
            <a:tbl>
              <a:tblPr firstRow="1" bandRow="1">
                <a:noFill/>
                <a:tableStyleId>{403BF372-E21D-4952-BF87-883D26DCBA93}</a:tableStyleId>
              </a:tblPr>
              <a:tblGrid>
                <a:gridCol w="131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52" name="Shape 4852"/>
          <p:cNvSpPr txBox="1"/>
          <p:nvPr/>
        </p:nvSpPr>
        <p:spPr>
          <a:xfrm>
            <a:off x="5908351" y="726925"/>
            <a:ext cx="14575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Treated</a:t>
            </a:r>
            <a:b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(Control)</a:t>
            </a:r>
            <a:endParaRPr sz="1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3" name="Shape 4853"/>
          <p:cNvSpPr txBox="1"/>
          <p:nvPr/>
        </p:nvSpPr>
        <p:spPr>
          <a:xfrm>
            <a:off x="7496347" y="726925"/>
            <a:ext cx="15227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LjPSK1 peptide Treated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4" name="Shape 4854"/>
          <p:cNvSpPr txBox="1"/>
          <p:nvPr/>
        </p:nvSpPr>
        <p:spPr>
          <a:xfrm>
            <a:off x="4165818" y="1951753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Root length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5" name="Shape 4855"/>
          <p:cNvSpPr txBox="1"/>
          <p:nvPr/>
        </p:nvSpPr>
        <p:spPr>
          <a:xfrm>
            <a:off x="6126203" y="1593204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3.6 cm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6" name="Shape 4856"/>
          <p:cNvSpPr txBox="1"/>
          <p:nvPr/>
        </p:nvSpPr>
        <p:spPr>
          <a:xfrm>
            <a:off x="7745035" y="1593204"/>
            <a:ext cx="136394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4.17 cm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7" name="Shape 4857"/>
          <p:cNvSpPr txBox="1"/>
          <p:nvPr/>
        </p:nvSpPr>
        <p:spPr>
          <a:xfrm>
            <a:off x="4165450" y="2855716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Average nodule number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8" name="Shape 4858" descr="https://s3-eu-west-1.amazonaws.com/pfigshare-u-previews/7648297/preview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56639" y="1312764"/>
            <a:ext cx="461666" cy="59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9" name="Shape 4859" descr="https://s3-eu-west-1.amazonaws.com/pfigshare-u-previews/7648297/preview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4488" y="1263951"/>
            <a:ext cx="787277" cy="101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0" name="Shape 4860" descr="https://s3-eu-west-1.amazonaws.com/pfigshare-u-previews/7648297/preview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67093" y="1312764"/>
            <a:ext cx="461666" cy="597451"/>
          </a:xfrm>
          <a:prstGeom prst="rect">
            <a:avLst/>
          </a:prstGeom>
          <a:noFill/>
          <a:ln>
            <a:noFill/>
          </a:ln>
        </p:spPr>
      </p:pic>
      <p:sp>
        <p:nvSpPr>
          <p:cNvPr id="4861" name="Shape 4861"/>
          <p:cNvSpPr/>
          <p:nvPr/>
        </p:nvSpPr>
        <p:spPr>
          <a:xfrm>
            <a:off x="4189043" y="3347362"/>
            <a:ext cx="4779448" cy="2622843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2" name="Shape 4862"/>
          <p:cNvSpPr txBox="1"/>
          <p:nvPr/>
        </p:nvSpPr>
        <p:spPr>
          <a:xfrm>
            <a:off x="4198075" y="3714806"/>
            <a:ext cx="24390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Biotrophic pathogens</a:t>
            </a:r>
            <a:b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Derive energy from living cells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(Pseudomonas syringae)</a:t>
            </a:r>
            <a:endParaRPr sz="12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3" name="Shape 4863"/>
          <p:cNvSpPr txBox="1"/>
          <p:nvPr/>
        </p:nvSpPr>
        <p:spPr>
          <a:xfrm>
            <a:off x="6575498" y="3714806"/>
            <a:ext cx="23025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Nectrotrophic pathogens</a:t>
            </a:r>
            <a:b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Derive energy from killed cells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Alternaria brassicicola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4" name="Shape 4864"/>
          <p:cNvSpPr txBox="1"/>
          <p:nvPr/>
        </p:nvSpPr>
        <p:spPr>
          <a:xfrm>
            <a:off x="4177734" y="3392139"/>
            <a:ext cx="48112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PSK receptor PSKR1 differentially regulates defense responses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5" name="Shape 4865"/>
          <p:cNvSpPr txBox="1"/>
          <p:nvPr/>
        </p:nvSpPr>
        <p:spPr>
          <a:xfrm>
            <a:off x="5797790" y="2457290"/>
            <a:ext cx="1363948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nodules 12 days post inoculation with Rhizobia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6" name="Shape 4866"/>
          <p:cNvSpPr txBox="1"/>
          <p:nvPr/>
        </p:nvSpPr>
        <p:spPr>
          <a:xfrm>
            <a:off x="7490151" y="2565620"/>
            <a:ext cx="1363948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~17% more nodules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7" name="Shape 4867" descr="C:\Users\roys\Desktop\Noble\pctt\Nodule.png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4577673" y="2402572"/>
            <a:ext cx="539502" cy="397865"/>
          </a:xfrm>
          <a:prstGeom prst="rect">
            <a:avLst/>
          </a:prstGeom>
          <a:noFill/>
          <a:ln>
            <a:noFill/>
          </a:ln>
        </p:spPr>
      </p:pic>
      <p:sp>
        <p:nvSpPr>
          <p:cNvPr id="4868" name="Shape 4868"/>
          <p:cNvSpPr txBox="1"/>
          <p:nvPr/>
        </p:nvSpPr>
        <p:spPr>
          <a:xfrm>
            <a:off x="4507626" y="4494723"/>
            <a:ext cx="187773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pskr1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mutant is more resistant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9" name="Shape 4869"/>
          <p:cNvSpPr txBox="1"/>
          <p:nvPr/>
        </p:nvSpPr>
        <p:spPr>
          <a:xfrm>
            <a:off x="6808177" y="4505988"/>
            <a:ext cx="187773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pskr1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mutant is more susceptible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0" name="Shape 4870"/>
          <p:cNvSpPr txBox="1"/>
          <p:nvPr/>
        </p:nvSpPr>
        <p:spPr>
          <a:xfrm>
            <a:off x="4507626" y="5370041"/>
            <a:ext cx="194470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Defense gene induction such as </a:t>
            </a:r>
            <a:r>
              <a:rPr lang="en-US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PR1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PR2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higher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1" name="Shape 4871"/>
          <p:cNvSpPr txBox="1"/>
          <p:nvPr/>
        </p:nvSpPr>
        <p:spPr>
          <a:xfrm>
            <a:off x="4510862" y="4932382"/>
            <a:ext cx="194470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Salicylic acid signaling is activated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2" name="Shape 4872"/>
          <p:cNvSpPr txBox="1"/>
          <p:nvPr/>
        </p:nvSpPr>
        <p:spPr>
          <a:xfrm>
            <a:off x="6811474" y="4926507"/>
            <a:ext cx="194470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Jasmonate signaling is repressed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1" name="Shape 4851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050" y="801169"/>
            <a:ext cx="528673" cy="38742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4177734" y="6019800"/>
            <a:ext cx="4846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Sauter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(2015).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Phytosulfokine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peptide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signalling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J. Exp. Bot. 66: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5161-5169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Wang, C., et al. and Luo, L. (2015). </a:t>
            </a:r>
            <a:r>
              <a:rPr lang="en-US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Phytosulfokine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involved in positive regulation of </a:t>
            </a:r>
            <a:r>
              <a:rPr lang="en-US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Lotus japonicus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nodulation. Mol. Plant-Microbe Interact. 28: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847-855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8" name="Shape 4878"/>
          <p:cNvSpPr txBox="1"/>
          <p:nvPr/>
        </p:nvSpPr>
        <p:spPr>
          <a:xfrm>
            <a:off x="0" y="37521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RALF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9" name="Shape 4879"/>
          <p:cNvSpPr txBox="1"/>
          <p:nvPr/>
        </p:nvSpPr>
        <p:spPr>
          <a:xfrm>
            <a:off x="200366" y="692696"/>
            <a:ext cx="3873387" cy="2123658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	</a:t>
            </a:r>
            <a:r>
              <a:rPr lang="en-US" sz="12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apid </a:t>
            </a:r>
            <a:r>
              <a:rPr lang="en-US" sz="12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kalization </a:t>
            </a:r>
            <a:r>
              <a:rPr lang="en-US" sz="12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actor (RALF)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Cysteines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Site 1 Protease (S1P)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Receptor: 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FERONIA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Inhibit cell elongation, PAMP signaling, Root development, leaf vascularization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	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Ca</a:t>
            </a:r>
            <a:r>
              <a:rPr lang="en-US" sz="1200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2+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-spike may be the primary response to RALF, which then leads to inhibition of cell wall acidification and cell elongation</a:t>
            </a:r>
            <a:endParaRPr/>
          </a:p>
        </p:txBody>
      </p:sp>
      <p:sp>
        <p:nvSpPr>
          <p:cNvPr id="4885" name="Shape 4885"/>
          <p:cNvSpPr txBox="1"/>
          <p:nvPr/>
        </p:nvSpPr>
        <p:spPr>
          <a:xfrm>
            <a:off x="478630" y="445130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6" name="Shape 4886"/>
          <p:cNvSpPr txBox="1"/>
          <p:nvPr/>
        </p:nvSpPr>
        <p:spPr>
          <a:xfrm>
            <a:off x="1246610" y="4451304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7" name="Shape 4887"/>
          <p:cNvSpPr txBox="1"/>
          <p:nvPr/>
        </p:nvSpPr>
        <p:spPr>
          <a:xfrm>
            <a:off x="200367" y="2924409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8" name="Shape 4888"/>
          <p:cNvSpPr txBox="1"/>
          <p:nvPr/>
        </p:nvSpPr>
        <p:spPr>
          <a:xfrm>
            <a:off x="2014590" y="4451304"/>
            <a:ext cx="8856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9" name="Shape 488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91" y="5490453"/>
            <a:ext cx="3749118" cy="640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90" name="Shape 4890"/>
          <p:cNvGrpSpPr/>
          <p:nvPr/>
        </p:nvGrpSpPr>
        <p:grpSpPr>
          <a:xfrm>
            <a:off x="4174789" y="589758"/>
            <a:ext cx="4887224" cy="5506242"/>
            <a:chOff x="4171026" y="767404"/>
            <a:chExt cx="4887224" cy="5506242"/>
          </a:xfrm>
        </p:grpSpPr>
        <p:pic>
          <p:nvPicPr>
            <p:cNvPr id="4891" name="Shape 4891" descr="C:\Users\roys\Desktop\Noble\pctt\6892779038_34d35fc539_o (1)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770601" y="875394"/>
              <a:ext cx="3280829" cy="4935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2" name="Shape 4892"/>
            <p:cNvSpPr/>
            <p:nvPr/>
          </p:nvSpPr>
          <p:spPr>
            <a:xfrm>
              <a:off x="6918202" y="5743960"/>
              <a:ext cx="2029766" cy="44267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Lateral Roots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Inhibits lateral root development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3" name="Shape 4893"/>
            <p:cNvSpPr/>
            <p:nvPr/>
          </p:nvSpPr>
          <p:spPr>
            <a:xfrm>
              <a:off x="4276957" y="5490453"/>
              <a:ext cx="1709961" cy="783193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Primary Root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Inhibits primary root growth Prevents rhizosphere acidification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4" name="Shape 4894"/>
            <p:cNvSpPr/>
            <p:nvPr/>
          </p:nvSpPr>
          <p:spPr>
            <a:xfrm>
              <a:off x="4276957" y="4733690"/>
              <a:ext cx="1508517" cy="44267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Nodules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Suppresses nodulation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5" name="Shape 4895"/>
            <p:cNvSpPr/>
            <p:nvPr/>
          </p:nvSpPr>
          <p:spPr>
            <a:xfrm>
              <a:off x="7408404" y="4913520"/>
              <a:ext cx="1539564" cy="44267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Root Hairs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Inhibits root hair growth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6" name="Shape 4896"/>
            <p:cNvSpPr/>
            <p:nvPr/>
          </p:nvSpPr>
          <p:spPr>
            <a:xfrm>
              <a:off x="7239271" y="3881077"/>
              <a:ext cx="1818979" cy="44267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Hypocotyl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Inhibits hypocotyl elongation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7" name="Shape 4897"/>
            <p:cNvSpPr/>
            <p:nvPr/>
          </p:nvSpPr>
          <p:spPr>
            <a:xfrm>
              <a:off x="4171026" y="3303166"/>
              <a:ext cx="1316641" cy="44267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Stem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Promotes dwarfism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8" name="Shape 4898"/>
            <p:cNvSpPr/>
            <p:nvPr/>
          </p:nvSpPr>
          <p:spPr>
            <a:xfrm>
              <a:off x="7079042" y="1222086"/>
              <a:ext cx="1868926" cy="61293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Fruit and Seed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Reduces fruit size and seed set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9" name="Shape 4899"/>
            <p:cNvSpPr/>
            <p:nvPr/>
          </p:nvSpPr>
          <p:spPr>
            <a:xfrm>
              <a:off x="4311120" y="767404"/>
              <a:ext cx="1853742" cy="612934"/>
            </a:xfrm>
            <a:prstGeom prst="roundRect">
              <a:avLst>
                <a:gd name="adj" fmla="val 16667"/>
              </a:avLst>
            </a:prstGeom>
            <a:solidFill>
              <a:srgbClr val="DAEE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u="sng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Inhibits Pollen Germination &amp; Pollen Tube Elongation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0" name="Shape 4900"/>
          <p:cNvSpPr txBox="1"/>
          <p:nvPr/>
        </p:nvSpPr>
        <p:spPr>
          <a:xfrm>
            <a:off x="204366" y="5079195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4846"/>
          <p:cNvSpPr txBox="1"/>
          <p:nvPr/>
        </p:nvSpPr>
        <p:spPr>
          <a:xfrm>
            <a:off x="477518" y="4273680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847"/>
          <p:cNvSpPr txBox="1"/>
          <p:nvPr/>
        </p:nvSpPr>
        <p:spPr>
          <a:xfrm>
            <a:off x="1262677" y="427254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848"/>
          <p:cNvSpPr txBox="1"/>
          <p:nvPr/>
        </p:nvSpPr>
        <p:spPr>
          <a:xfrm>
            <a:off x="2094503" y="427107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4849"/>
          <p:cNvSpPr txBox="1"/>
          <p:nvPr/>
        </p:nvSpPr>
        <p:spPr>
          <a:xfrm>
            <a:off x="2903053" y="427107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Shape 4837"/>
          <p:cNvGrpSpPr/>
          <p:nvPr/>
        </p:nvGrpSpPr>
        <p:grpSpPr>
          <a:xfrm>
            <a:off x="545576" y="3284998"/>
            <a:ext cx="3067972" cy="1026450"/>
            <a:chOff x="220866" y="988260"/>
            <a:chExt cx="3583996" cy="1199096"/>
          </a:xfrm>
        </p:grpSpPr>
        <p:pic>
          <p:nvPicPr>
            <p:cNvPr id="30" name="Shape 4838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4839" descr="C:\Users\roys\Desktop\Noble\pctt\Medicago.png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4840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4841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Shape 4888"/>
          <p:cNvSpPr txBox="1"/>
          <p:nvPr/>
        </p:nvSpPr>
        <p:spPr>
          <a:xfrm>
            <a:off x="2993416" y="4451304"/>
            <a:ext cx="8856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86200" y="6109156"/>
            <a:ext cx="52993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Murphy, E., and De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Smet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 (2014). Understanding the RALF family: A tale of many species. Trends Plant Sci. 19: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664-671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" name="Shape 4905"/>
          <p:cNvSpPr/>
          <p:nvPr/>
        </p:nvSpPr>
        <p:spPr>
          <a:xfrm>
            <a:off x="247884" y="2737259"/>
            <a:ext cx="3119290" cy="126349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STIG1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Expressed in the stigma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 u="sng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Promotes pollen tube growth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Binds Phosphatidyl Inositol-(3)-Phosphate</a:t>
            </a:r>
            <a:endParaRPr/>
          </a:p>
        </p:txBody>
      </p:sp>
      <p:grpSp>
        <p:nvGrpSpPr>
          <p:cNvPr id="4906" name="Shape 4906"/>
          <p:cNvGrpSpPr/>
          <p:nvPr/>
        </p:nvGrpSpPr>
        <p:grpSpPr>
          <a:xfrm>
            <a:off x="581858" y="1024592"/>
            <a:ext cx="2231525" cy="1527519"/>
            <a:chOff x="724671" y="611362"/>
            <a:chExt cx="2231525" cy="1527519"/>
          </a:xfrm>
        </p:grpSpPr>
        <p:pic>
          <p:nvPicPr>
            <p:cNvPr id="4907" name="Shape 49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1600" y="1090456"/>
              <a:ext cx="1601729" cy="104842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908" name="Shape 4908"/>
            <p:cNvSpPr txBox="1"/>
            <p:nvPr/>
          </p:nvSpPr>
          <p:spPr>
            <a:xfrm>
              <a:off x="724671" y="611363"/>
              <a:ext cx="10935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Grain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9" name="Shape 4909"/>
            <p:cNvSpPr txBox="1"/>
            <p:nvPr/>
          </p:nvSpPr>
          <p:spPr>
            <a:xfrm>
              <a:off x="1907704" y="611362"/>
              <a:ext cx="104849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Pollen Tube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10" name="Shape 4910"/>
            <p:cNvCxnSpPr>
              <a:stCxn id="4908" idx="2"/>
            </p:cNvCxnSpPr>
            <p:nvPr/>
          </p:nvCxnSpPr>
          <p:spPr>
            <a:xfrm>
              <a:off x="1271455" y="888362"/>
              <a:ext cx="240300" cy="3804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911" name="Shape 4911"/>
            <p:cNvCxnSpPr>
              <a:stCxn id="4909" idx="2"/>
            </p:cNvCxnSpPr>
            <p:nvPr/>
          </p:nvCxnSpPr>
          <p:spPr>
            <a:xfrm flipH="1">
              <a:off x="2195850" y="888361"/>
              <a:ext cx="236100" cy="7764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4912" name="Shape 4912"/>
          <p:cNvSpPr txBox="1"/>
          <p:nvPr/>
        </p:nvSpPr>
        <p:spPr>
          <a:xfrm>
            <a:off x="0" y="15733"/>
            <a:ext cx="9143999" cy="604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RALF, STIG, PSK, and ns-LTP peptides regulate pollen tube growth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13" name="Shape 4913"/>
          <p:cNvGrpSpPr/>
          <p:nvPr/>
        </p:nvGrpSpPr>
        <p:grpSpPr>
          <a:xfrm>
            <a:off x="3559449" y="2117869"/>
            <a:ext cx="2269024" cy="3960438"/>
            <a:chOff x="3751454" y="2370748"/>
            <a:chExt cx="1355454" cy="1670320"/>
          </a:xfrm>
        </p:grpSpPr>
        <p:sp>
          <p:nvSpPr>
            <p:cNvPr id="4914" name="Shape 4914"/>
            <p:cNvSpPr/>
            <p:nvPr/>
          </p:nvSpPr>
          <p:spPr>
            <a:xfrm rot="-7562138">
              <a:off x="3927305" y="2503406"/>
              <a:ext cx="373367" cy="223046"/>
            </a:xfrm>
            <a:prstGeom prst="flowChartDelay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5" name="Shape 4915"/>
            <p:cNvSpPr/>
            <p:nvPr/>
          </p:nvSpPr>
          <p:spPr>
            <a:xfrm rot="-4006205">
              <a:off x="4473616" y="2514254"/>
              <a:ext cx="352005" cy="223046"/>
            </a:xfrm>
            <a:prstGeom prst="flowChartDelay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6" name="Shape 4916"/>
            <p:cNvSpPr/>
            <p:nvPr/>
          </p:nvSpPr>
          <p:spPr>
            <a:xfrm rot="-5400000">
              <a:off x="4222819" y="2428311"/>
              <a:ext cx="338172" cy="223046"/>
            </a:xfrm>
            <a:prstGeom prst="flowChartDelay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7" name="Shape 4917"/>
            <p:cNvSpPr/>
            <p:nvPr/>
          </p:nvSpPr>
          <p:spPr>
            <a:xfrm rot="-9901316">
              <a:off x="3773727" y="2748126"/>
              <a:ext cx="385563" cy="223046"/>
            </a:xfrm>
            <a:prstGeom prst="flowChartDelay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8" name="Shape 4918"/>
            <p:cNvSpPr/>
            <p:nvPr/>
          </p:nvSpPr>
          <p:spPr>
            <a:xfrm rot="-1131339">
              <a:off x="4581496" y="2722906"/>
              <a:ext cx="502862" cy="223046"/>
            </a:xfrm>
            <a:prstGeom prst="flowChartDelay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9" name="Shape 4919"/>
            <p:cNvSpPr/>
            <p:nvPr/>
          </p:nvSpPr>
          <p:spPr>
            <a:xfrm>
              <a:off x="4120451" y="2708920"/>
              <a:ext cx="540060" cy="1332148"/>
            </a:xfrm>
            <a:prstGeom prst="rect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20" name="Shape 4920"/>
          <p:cNvSpPr/>
          <p:nvPr/>
        </p:nvSpPr>
        <p:spPr>
          <a:xfrm>
            <a:off x="432106" y="4761148"/>
            <a:ext cx="3239196" cy="91265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SCA (ns-LTP)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Expressed in the transmitting tract</a:t>
            </a:r>
            <a:endParaRPr sz="140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 u="sng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Promotes tip polarity</a:t>
            </a:r>
            <a:endParaRPr/>
          </a:p>
        </p:txBody>
      </p:sp>
      <p:pic>
        <p:nvPicPr>
          <p:cNvPr id="4921" name="Shape 492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3274"/>
          <a:stretch/>
        </p:blipFill>
        <p:spPr>
          <a:xfrm>
            <a:off x="4440472" y="3598329"/>
            <a:ext cx="386727" cy="2504356"/>
          </a:xfrm>
          <a:prstGeom prst="rect">
            <a:avLst/>
          </a:prstGeom>
          <a:noFill/>
          <a:ln>
            <a:noFill/>
          </a:ln>
        </p:spPr>
      </p:pic>
      <p:sp>
        <p:nvSpPr>
          <p:cNvPr id="4922" name="Shape 4922"/>
          <p:cNvSpPr txBox="1"/>
          <p:nvPr/>
        </p:nvSpPr>
        <p:spPr>
          <a:xfrm>
            <a:off x="5049208" y="4039739"/>
            <a:ext cx="125842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Transmitting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Tract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3" name="Shape 4923"/>
          <p:cNvSpPr txBox="1"/>
          <p:nvPr/>
        </p:nvSpPr>
        <p:spPr>
          <a:xfrm>
            <a:off x="4717366" y="3178796"/>
            <a:ext cx="9610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Stigma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4" name="Shape 4924"/>
          <p:cNvSpPr/>
          <p:nvPr/>
        </p:nvSpPr>
        <p:spPr>
          <a:xfrm>
            <a:off x="6182218" y="1219200"/>
            <a:ext cx="2844316" cy="170049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SlPRALF (RALF)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Expressed in the pollen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 u="sng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Inhibits pollen tube growth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Acts within a specific developmental window during pollen tube elongation</a:t>
            </a:r>
            <a:endParaRPr/>
          </a:p>
        </p:txBody>
      </p:sp>
      <p:sp>
        <p:nvSpPr>
          <p:cNvPr id="4925" name="Shape 4925"/>
          <p:cNvSpPr txBox="1"/>
          <p:nvPr/>
        </p:nvSpPr>
        <p:spPr>
          <a:xfrm>
            <a:off x="3425852" y="2295406"/>
            <a:ext cx="11844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Tube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6" name="Shape 4926"/>
          <p:cNvSpPr txBox="1"/>
          <p:nvPr/>
        </p:nvSpPr>
        <p:spPr>
          <a:xfrm>
            <a:off x="4827199" y="1746475"/>
            <a:ext cx="12394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Grain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27" name="Shape 4927"/>
          <p:cNvCxnSpPr/>
          <p:nvPr/>
        </p:nvCxnSpPr>
        <p:spPr>
          <a:xfrm>
            <a:off x="4480540" y="2548962"/>
            <a:ext cx="271483" cy="26670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28" name="Shape 4928"/>
          <p:cNvCxnSpPr/>
          <p:nvPr/>
        </p:nvCxnSpPr>
        <p:spPr>
          <a:xfrm rot="10800000" flipH="1">
            <a:off x="4784219" y="2304164"/>
            <a:ext cx="1397999" cy="51466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929" name="Shape 4929"/>
          <p:cNvSpPr txBox="1"/>
          <p:nvPr/>
        </p:nvSpPr>
        <p:spPr>
          <a:xfrm>
            <a:off x="4879220" y="4839441"/>
            <a:ext cx="6126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Style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0" name="Shape 4930"/>
          <p:cNvCxnSpPr/>
          <p:nvPr/>
        </p:nvCxnSpPr>
        <p:spPr>
          <a:xfrm flipH="1">
            <a:off x="4680013" y="4301349"/>
            <a:ext cx="478235" cy="10270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31" name="Shape 4931"/>
          <p:cNvCxnSpPr>
            <a:endCxn id="4920" idx="3"/>
          </p:cNvCxnSpPr>
          <p:nvPr/>
        </p:nvCxnSpPr>
        <p:spPr>
          <a:xfrm flipH="1">
            <a:off x="3671302" y="4718277"/>
            <a:ext cx="967200" cy="49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32" name="Shape 4932"/>
          <p:cNvCxnSpPr>
            <a:endCxn id="4905" idx="3"/>
          </p:cNvCxnSpPr>
          <p:nvPr/>
        </p:nvCxnSpPr>
        <p:spPr>
          <a:xfrm flipH="1">
            <a:off x="3367174" y="3279007"/>
            <a:ext cx="828900" cy="90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pSp>
        <p:nvGrpSpPr>
          <p:cNvPr id="4933" name="Shape 4933"/>
          <p:cNvGrpSpPr/>
          <p:nvPr/>
        </p:nvGrpSpPr>
        <p:grpSpPr>
          <a:xfrm>
            <a:off x="4529363" y="2240558"/>
            <a:ext cx="484799" cy="1153724"/>
            <a:chOff x="4529363" y="2240558"/>
            <a:chExt cx="484799" cy="1153724"/>
          </a:xfrm>
        </p:grpSpPr>
        <p:grpSp>
          <p:nvGrpSpPr>
            <p:cNvPr id="4934" name="Shape 4934"/>
            <p:cNvGrpSpPr/>
            <p:nvPr/>
          </p:nvGrpSpPr>
          <p:grpSpPr>
            <a:xfrm rot="952261">
              <a:off x="4656419" y="2430082"/>
              <a:ext cx="192723" cy="956070"/>
              <a:chOff x="6916201" y="1831754"/>
              <a:chExt cx="320095" cy="3633338"/>
            </a:xfrm>
          </p:grpSpPr>
          <p:grpSp>
            <p:nvGrpSpPr>
              <p:cNvPr id="4935" name="Shape 4935"/>
              <p:cNvGrpSpPr/>
              <p:nvPr/>
            </p:nvGrpSpPr>
            <p:grpSpPr>
              <a:xfrm>
                <a:off x="6916201" y="1831754"/>
                <a:ext cx="320095" cy="3560477"/>
                <a:chOff x="4553896" y="1423830"/>
                <a:chExt cx="81407" cy="1086188"/>
              </a:xfrm>
            </p:grpSpPr>
            <p:sp>
              <p:nvSpPr>
                <p:cNvPr id="4936" name="Shape 4936"/>
                <p:cNvSpPr/>
                <p:nvPr/>
              </p:nvSpPr>
              <p:spPr>
                <a:xfrm>
                  <a:off x="4568676" y="1424632"/>
                  <a:ext cx="46833" cy="108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7" name="Shape 4937"/>
                <p:cNvSpPr/>
                <p:nvPr/>
              </p:nvSpPr>
              <p:spPr>
                <a:xfrm>
                  <a:off x="4585453" y="1423830"/>
                  <a:ext cx="39516" cy="108538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5715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8" name="Shape 4938"/>
                <p:cNvSpPr/>
                <p:nvPr/>
              </p:nvSpPr>
              <p:spPr>
                <a:xfrm>
                  <a:off x="4595787" y="1442224"/>
                  <a:ext cx="39516" cy="10559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9" name="Shape 4939"/>
                <p:cNvSpPr/>
                <p:nvPr/>
              </p:nvSpPr>
              <p:spPr>
                <a:xfrm>
                  <a:off x="4553896" y="1463326"/>
                  <a:ext cx="40051" cy="103483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39516" h="1085386" extrusionOk="0">
                      <a:moveTo>
                        <a:pt x="39516" y="0"/>
                      </a:moveTo>
                      <a:cubicBezTo>
                        <a:pt x="31462" y="26019"/>
                        <a:pt x="23408" y="52039"/>
                        <a:pt x="17213" y="104078"/>
                      </a:cubicBezTo>
                      <a:cubicBezTo>
                        <a:pt x="11018" y="156117"/>
                        <a:pt x="4823" y="241611"/>
                        <a:pt x="2345" y="312235"/>
                      </a:cubicBezTo>
                      <a:cubicBezTo>
                        <a:pt x="-133" y="382859"/>
                        <a:pt x="-1372" y="398967"/>
                        <a:pt x="2345" y="527825"/>
                      </a:cubicBezTo>
                      <a:cubicBezTo>
                        <a:pt x="6062" y="656683"/>
                        <a:pt x="15355" y="871034"/>
                        <a:pt x="24648" y="1085386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40" name="Shape 4940"/>
              <p:cNvSpPr/>
              <p:nvPr/>
            </p:nvSpPr>
            <p:spPr>
              <a:xfrm>
                <a:off x="7032465" y="5334006"/>
                <a:ext cx="126000" cy="12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1" name="Shape 4941"/>
              <p:cNvSpPr/>
              <p:nvPr/>
            </p:nvSpPr>
            <p:spPr>
              <a:xfrm rot="10559725">
                <a:off x="7015817" y="5238091"/>
                <a:ext cx="164436" cy="221529"/>
              </a:xfrm>
              <a:prstGeom prst="arc">
                <a:avLst>
                  <a:gd name="adj1" fmla="val 11026841"/>
                  <a:gd name="adj2" fmla="val 0"/>
                </a:avLst>
              </a:prstGeom>
              <a:noFill/>
              <a:ln w="28575" cap="flat" cmpd="sng">
                <a:solidFill>
                  <a:srgbClr val="3660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42" name="Shape 4942"/>
            <p:cNvSpPr/>
            <p:nvPr/>
          </p:nvSpPr>
          <p:spPr>
            <a:xfrm rot="10800000">
              <a:off x="4735073" y="2240558"/>
              <a:ext cx="279089" cy="395304"/>
            </a:xfrm>
            <a:prstGeom prst="cloud">
              <a:avLst/>
            </a:prstGeom>
            <a:solidFill>
              <a:srgbClr val="FFC000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943" name="Shape 4943"/>
          <p:cNvCxnSpPr/>
          <p:nvPr/>
        </p:nvCxnSpPr>
        <p:spPr>
          <a:xfrm flipH="1">
            <a:off x="4986393" y="2029477"/>
            <a:ext cx="171855" cy="20365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4" name="Shape 4944"/>
          <p:cNvSpPr/>
          <p:nvPr/>
        </p:nvSpPr>
        <p:spPr>
          <a:xfrm>
            <a:off x="6182218" y="3191575"/>
            <a:ext cx="2844316" cy="94903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PSK</a:t>
            </a:r>
            <a:endParaRPr sz="1600" b="1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Expressed in the pollen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Char char="•"/>
            </a:pPr>
            <a:r>
              <a:rPr lang="en-US" sz="1400" u="sng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Promotes pollen tube growth</a:t>
            </a:r>
            <a:endParaRPr sz="1400" u="sng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45" name="Shape 4945"/>
          <p:cNvCxnSpPr>
            <a:stCxn id="4938" idx="3"/>
            <a:endCxn id="4944" idx="1"/>
          </p:cNvCxnSpPr>
          <p:nvPr/>
        </p:nvCxnSpPr>
        <p:spPr>
          <a:xfrm>
            <a:off x="4766218" y="2891792"/>
            <a:ext cx="1416000" cy="774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0" name="Shape 4950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SCR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1" name="Shape 4951"/>
          <p:cNvSpPr txBox="1"/>
          <p:nvPr/>
        </p:nvSpPr>
        <p:spPr>
          <a:xfrm>
            <a:off x="185944" y="1071891"/>
            <a:ext cx="3873386" cy="175432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-Locus </a:t>
            </a:r>
            <a:r>
              <a:rPr lang="en-US" sz="1200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ysteine-</a:t>
            </a:r>
            <a:r>
              <a:rPr lang="en-US" sz="1200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ich (SCR)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ca. 65 amino acids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Cys-rich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SLG/SRK (LRR-RLK)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Mediates self-incompatibility during pollination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Brassicaceae</a:t>
            </a:r>
            <a:endParaRPr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</a:t>
            </a:r>
            <a:endParaRPr sz="12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2" name="Shape 4952"/>
          <p:cNvSpPr txBox="1"/>
          <p:nvPr/>
        </p:nvSpPr>
        <p:spPr>
          <a:xfrm>
            <a:off x="173494" y="2950810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53" name="Shape 4953"/>
          <p:cNvGrpSpPr/>
          <p:nvPr/>
        </p:nvGrpSpPr>
        <p:grpSpPr>
          <a:xfrm>
            <a:off x="556900" y="3254110"/>
            <a:ext cx="3067972" cy="1026450"/>
            <a:chOff x="220866" y="988260"/>
            <a:chExt cx="3583996" cy="1199096"/>
          </a:xfrm>
        </p:grpSpPr>
        <p:pic>
          <p:nvPicPr>
            <p:cNvPr id="4954" name="Shape 4954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866" y="988260"/>
              <a:ext cx="835851" cy="1151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5" name="Shape 4955" descr="C:\Users\roys\Desktop\Noble\pctt\Medicago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893" y="995063"/>
              <a:ext cx="835852" cy="1138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6" name="Shape 495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27714" y="1015300"/>
              <a:ext cx="732997" cy="11494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7" name="Shape 495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8680" y="1009925"/>
              <a:ext cx="916182" cy="11774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58" name="Shape 4958"/>
          <p:cNvSpPr txBox="1"/>
          <p:nvPr/>
        </p:nvSpPr>
        <p:spPr>
          <a:xfrm>
            <a:off x="700061" y="442883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9" name="Shape 4959"/>
          <p:cNvSpPr txBox="1"/>
          <p:nvPr/>
        </p:nvSpPr>
        <p:spPr>
          <a:xfrm>
            <a:off x="1408387" y="442883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0" name="Shape 4960"/>
          <p:cNvSpPr txBox="1"/>
          <p:nvPr/>
        </p:nvSpPr>
        <p:spPr>
          <a:xfrm>
            <a:off x="2164471" y="442883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1" name="Shape 4961"/>
          <p:cNvSpPr txBox="1"/>
          <p:nvPr/>
        </p:nvSpPr>
        <p:spPr>
          <a:xfrm>
            <a:off x="3028567" y="4428832"/>
            <a:ext cx="674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2" name="Shape 4962"/>
          <p:cNvSpPr txBox="1"/>
          <p:nvPr/>
        </p:nvSpPr>
        <p:spPr>
          <a:xfrm>
            <a:off x="507717" y="4249521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Arabidopsis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3" name="Shape 4963"/>
          <p:cNvSpPr txBox="1"/>
          <p:nvPr/>
        </p:nvSpPr>
        <p:spPr>
          <a:xfrm>
            <a:off x="1292876" y="424838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4" name="Shape 4964"/>
          <p:cNvSpPr txBox="1"/>
          <p:nvPr/>
        </p:nvSpPr>
        <p:spPr>
          <a:xfrm>
            <a:off x="2124702" y="4246913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Oryza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5" name="Shape 4965"/>
          <p:cNvSpPr txBox="1"/>
          <p:nvPr/>
        </p:nvSpPr>
        <p:spPr>
          <a:xfrm>
            <a:off x="2933252" y="4246912"/>
            <a:ext cx="8644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endParaRPr sz="10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6" name="Shape 496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43" y="5415199"/>
            <a:ext cx="3856887" cy="528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7" name="Shape 4967"/>
          <p:cNvCxnSpPr/>
          <p:nvPr/>
        </p:nvCxnSpPr>
        <p:spPr>
          <a:xfrm>
            <a:off x="5328084" y="1967239"/>
            <a:ext cx="3384376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68" name="Shape 4968"/>
          <p:cNvSpPr/>
          <p:nvPr/>
        </p:nvSpPr>
        <p:spPr>
          <a:xfrm>
            <a:off x="5724128" y="1880828"/>
            <a:ext cx="432048" cy="18002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9" name="Shape 4969"/>
          <p:cNvSpPr/>
          <p:nvPr/>
        </p:nvSpPr>
        <p:spPr>
          <a:xfrm>
            <a:off x="6660232" y="1880828"/>
            <a:ext cx="432048" cy="180020"/>
          </a:xfrm>
          <a:prstGeom prst="rect">
            <a:avLst/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0" name="Shape 4970"/>
          <p:cNvSpPr/>
          <p:nvPr/>
        </p:nvSpPr>
        <p:spPr>
          <a:xfrm>
            <a:off x="7651264" y="1880828"/>
            <a:ext cx="557139" cy="180020"/>
          </a:xfrm>
          <a:prstGeom prst="rect">
            <a:avLst/>
          </a:prstGeom>
          <a:gradFill>
            <a:gsLst>
              <a:gs pos="0">
                <a:srgbClr val="5D427D"/>
              </a:gs>
              <a:gs pos="80000">
                <a:srgbClr val="7A57A5"/>
              </a:gs>
              <a:gs pos="100000">
                <a:srgbClr val="7A56A7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1" name="Shape 4971"/>
          <p:cNvSpPr txBox="1"/>
          <p:nvPr/>
        </p:nvSpPr>
        <p:spPr>
          <a:xfrm>
            <a:off x="4237289" y="1794302"/>
            <a:ext cx="99257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S-Locus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2" name="Shape 4972"/>
          <p:cNvSpPr txBox="1"/>
          <p:nvPr/>
        </p:nvSpPr>
        <p:spPr>
          <a:xfrm>
            <a:off x="6441681" y="1495629"/>
            <a:ext cx="86914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SCR/SP11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3" name="Shape 4973"/>
          <p:cNvSpPr txBox="1"/>
          <p:nvPr/>
        </p:nvSpPr>
        <p:spPr>
          <a:xfrm>
            <a:off x="7691627" y="1495629"/>
            <a:ext cx="4764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SRK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4" name="Shape 4974"/>
          <p:cNvSpPr txBox="1"/>
          <p:nvPr/>
        </p:nvSpPr>
        <p:spPr>
          <a:xfrm>
            <a:off x="5688124" y="1495629"/>
            <a:ext cx="46679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SLG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5" name="Shape 4975"/>
          <p:cNvSpPr txBox="1"/>
          <p:nvPr/>
        </p:nvSpPr>
        <p:spPr>
          <a:xfrm>
            <a:off x="4237289" y="956491"/>
            <a:ext cx="46551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highly polymorphic S-Locus contains the SCR secreted peptide and two cognate receptors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6" name="Shape 4976"/>
          <p:cNvSpPr/>
          <p:nvPr/>
        </p:nvSpPr>
        <p:spPr>
          <a:xfrm>
            <a:off x="5039725" y="3878382"/>
            <a:ext cx="3155984" cy="2705352"/>
          </a:xfrm>
          <a:prstGeom prst="chord">
            <a:avLst>
              <a:gd name="adj1" fmla="val 10697408"/>
              <a:gd name="adj2" fmla="val 73057"/>
            </a:avLst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77" name="Shape 4977"/>
          <p:cNvGrpSpPr/>
          <p:nvPr/>
        </p:nvGrpSpPr>
        <p:grpSpPr>
          <a:xfrm rot="1212083">
            <a:off x="7294000" y="3803478"/>
            <a:ext cx="256255" cy="453114"/>
            <a:chOff x="-1242267" y="2124595"/>
            <a:chExt cx="732154" cy="1294612"/>
          </a:xfrm>
        </p:grpSpPr>
        <p:sp>
          <p:nvSpPr>
            <p:cNvPr id="4978" name="Shape 4978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79" name="Shape 4979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0" name="Shape 4980"/>
            <p:cNvCxnSpPr>
              <a:stCxn id="4978" idx="1"/>
              <a:endCxn id="4979" idx="0"/>
            </p:cNvCxnSpPr>
            <p:nvPr/>
          </p:nvCxnSpPr>
          <p:spPr>
            <a:xfrm rot="-1223693" flipH="1">
              <a:off x="-682523" y="2548891"/>
              <a:ext cx="24965" cy="67768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81" name="Shape 4981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82" name="Shape 4982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3" name="Shape 4983"/>
          <p:cNvGrpSpPr/>
          <p:nvPr/>
        </p:nvGrpSpPr>
        <p:grpSpPr>
          <a:xfrm rot="177704">
            <a:off x="6671767" y="3651825"/>
            <a:ext cx="256255" cy="453114"/>
            <a:chOff x="-1242267" y="2124595"/>
            <a:chExt cx="732154" cy="1294612"/>
          </a:xfrm>
        </p:grpSpPr>
        <p:sp>
          <p:nvSpPr>
            <p:cNvPr id="4984" name="Shape 4984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85" name="Shape 4985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6" name="Shape 4986"/>
            <p:cNvCxnSpPr>
              <a:stCxn id="4984" idx="1"/>
              <a:endCxn id="4985" idx="0"/>
            </p:cNvCxnSpPr>
            <p:nvPr/>
          </p:nvCxnSpPr>
          <p:spPr>
            <a:xfrm rot="-245137" flipH="1">
              <a:off x="-672446" y="2546730"/>
              <a:ext cx="4211" cy="7209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87" name="Shape 4987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88" name="Shape 4988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9" name="Shape 4989"/>
          <p:cNvGrpSpPr/>
          <p:nvPr/>
        </p:nvGrpSpPr>
        <p:grpSpPr>
          <a:xfrm rot="-1672380">
            <a:off x="5504129" y="3887274"/>
            <a:ext cx="256255" cy="453114"/>
            <a:chOff x="-1242267" y="2124595"/>
            <a:chExt cx="732154" cy="1294612"/>
          </a:xfrm>
        </p:grpSpPr>
        <p:sp>
          <p:nvSpPr>
            <p:cNvPr id="4990" name="Shape 4990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91" name="Shape 4991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92" name="Shape 4992"/>
            <p:cNvCxnSpPr>
              <a:stCxn id="4990" idx="1"/>
              <a:endCxn id="4991" idx="0"/>
            </p:cNvCxnSpPr>
            <p:nvPr/>
          </p:nvCxnSpPr>
          <p:spPr>
            <a:xfrm rot="1662649">
              <a:off x="-686964" y="2550702"/>
              <a:ext cx="33548" cy="6414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93" name="Shape 4993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94" name="Shape 4994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5" name="Shape 4995"/>
          <p:cNvSpPr/>
          <p:nvPr/>
        </p:nvSpPr>
        <p:spPr>
          <a:xfrm>
            <a:off x="5104614" y="3374668"/>
            <a:ext cx="360000" cy="360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6" name="Shape 4996"/>
          <p:cNvSpPr/>
          <p:nvPr/>
        </p:nvSpPr>
        <p:spPr>
          <a:xfrm>
            <a:off x="5212614" y="329283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7" name="Shape 4997"/>
          <p:cNvSpPr/>
          <p:nvPr/>
        </p:nvSpPr>
        <p:spPr>
          <a:xfrm>
            <a:off x="5464614" y="3438355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8" name="Shape 4998"/>
          <p:cNvSpPr/>
          <p:nvPr/>
        </p:nvSpPr>
        <p:spPr>
          <a:xfrm>
            <a:off x="5336965" y="371704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9" name="Shape 4999"/>
          <p:cNvSpPr/>
          <p:nvPr/>
        </p:nvSpPr>
        <p:spPr>
          <a:xfrm>
            <a:off x="5032557" y="356639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0" name="Shape 5000"/>
          <p:cNvSpPr txBox="1"/>
          <p:nvPr/>
        </p:nvSpPr>
        <p:spPr>
          <a:xfrm>
            <a:off x="4737095" y="2924944"/>
            <a:ext cx="1023037" cy="276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“Self” Pollen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1" name="Shape 5001"/>
          <p:cNvSpPr/>
          <p:nvPr/>
        </p:nvSpPr>
        <p:spPr>
          <a:xfrm>
            <a:off x="5521904" y="397088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02" name="Shape 5002"/>
          <p:cNvCxnSpPr/>
          <p:nvPr/>
        </p:nvCxnSpPr>
        <p:spPr>
          <a:xfrm>
            <a:off x="5747883" y="4308801"/>
            <a:ext cx="103556" cy="48835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03" name="Shape 5003"/>
          <p:cNvSpPr txBox="1"/>
          <p:nvPr/>
        </p:nvSpPr>
        <p:spPr>
          <a:xfrm>
            <a:off x="5264118" y="4813587"/>
            <a:ext cx="1383712" cy="27699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 Rejection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4" name="Shape 5004"/>
          <p:cNvSpPr/>
          <p:nvPr/>
        </p:nvSpPr>
        <p:spPr>
          <a:xfrm>
            <a:off x="7878454" y="3322632"/>
            <a:ext cx="360000" cy="360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5" name="Shape 5005"/>
          <p:cNvSpPr/>
          <p:nvPr/>
        </p:nvSpPr>
        <p:spPr>
          <a:xfrm>
            <a:off x="7986454" y="3240803"/>
            <a:ext cx="72000" cy="72000"/>
          </a:xfrm>
          <a:prstGeom prst="trapezoid">
            <a:avLst>
              <a:gd name="adj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6" name="Shape 5006"/>
          <p:cNvSpPr/>
          <p:nvPr/>
        </p:nvSpPr>
        <p:spPr>
          <a:xfrm>
            <a:off x="8238454" y="3386319"/>
            <a:ext cx="72000" cy="72000"/>
          </a:xfrm>
          <a:prstGeom prst="trapezoid">
            <a:avLst>
              <a:gd name="adj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7" name="Shape 5007"/>
          <p:cNvSpPr/>
          <p:nvPr/>
        </p:nvSpPr>
        <p:spPr>
          <a:xfrm>
            <a:off x="8110805" y="3665004"/>
            <a:ext cx="72000" cy="72000"/>
          </a:xfrm>
          <a:prstGeom prst="trapezoid">
            <a:avLst>
              <a:gd name="adj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8" name="Shape 5008"/>
          <p:cNvSpPr/>
          <p:nvPr/>
        </p:nvSpPr>
        <p:spPr>
          <a:xfrm>
            <a:off x="7806397" y="3514354"/>
            <a:ext cx="72000" cy="72000"/>
          </a:xfrm>
          <a:prstGeom prst="trapezoid">
            <a:avLst>
              <a:gd name="adj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9" name="Shape 5009"/>
          <p:cNvSpPr txBox="1"/>
          <p:nvPr/>
        </p:nvSpPr>
        <p:spPr>
          <a:xfrm>
            <a:off x="7510935" y="2852936"/>
            <a:ext cx="1274708" cy="2769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“Foreign” Pollen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0" name="Shape 5010"/>
          <p:cNvSpPr/>
          <p:nvPr/>
        </p:nvSpPr>
        <p:spPr>
          <a:xfrm>
            <a:off x="8295744" y="3918844"/>
            <a:ext cx="72000" cy="72000"/>
          </a:xfrm>
          <a:prstGeom prst="trapezoid">
            <a:avLst>
              <a:gd name="adj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11" name="Shape 5011"/>
          <p:cNvCxnSpPr/>
          <p:nvPr/>
        </p:nvCxnSpPr>
        <p:spPr>
          <a:xfrm flipH="1">
            <a:off x="7596336" y="3638390"/>
            <a:ext cx="180000" cy="144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12" name="Shape 5012"/>
          <p:cNvCxnSpPr/>
          <p:nvPr/>
        </p:nvCxnSpPr>
        <p:spPr>
          <a:xfrm rot="10800000">
            <a:off x="7549611" y="3731657"/>
            <a:ext cx="101653" cy="10084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13" name="Shape 5013"/>
          <p:cNvSpPr txBox="1"/>
          <p:nvPr/>
        </p:nvSpPr>
        <p:spPr>
          <a:xfrm>
            <a:off x="7025357" y="3239688"/>
            <a:ext cx="7809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cannot bind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4" name="Shape 5014"/>
          <p:cNvSpPr txBox="1"/>
          <p:nvPr/>
        </p:nvSpPr>
        <p:spPr>
          <a:xfrm>
            <a:off x="4401240" y="3878382"/>
            <a:ext cx="111440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binds,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recognizing pollen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self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5" name="Shape 5015"/>
          <p:cNvSpPr txBox="1"/>
          <p:nvPr/>
        </p:nvSpPr>
        <p:spPr>
          <a:xfrm>
            <a:off x="6609746" y="4093749"/>
            <a:ext cx="4764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SRK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6" name="Shape 5016"/>
          <p:cNvSpPr txBox="1"/>
          <p:nvPr/>
        </p:nvSpPr>
        <p:spPr>
          <a:xfrm>
            <a:off x="185944" y="5013607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1952" y="6096000"/>
            <a:ext cx="457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Higashiyama, T. (2010). Peptide Signaling in Pollen-Pistil Interactions. Plant Cell Physiol. 51: 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file"/>
              </a:rPr>
              <a:t>177–189</a:t>
            </a:r>
            <a:r>
              <a:rPr lang="en-GB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1" name="Shape 5021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 peptides mediate self-incompatibility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2" name="Shape 5022"/>
          <p:cNvSpPr txBox="1"/>
          <p:nvPr/>
        </p:nvSpPr>
        <p:spPr>
          <a:xfrm>
            <a:off x="251520" y="908720"/>
            <a:ext cx="860495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S-Locus in certain Brassica species contains three highly polymorphic proteins, the SCR peptide ligand and 2 cognate receptors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proteins mediate self-incompatibility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23" name="Shape 5023"/>
          <p:cNvGrpSpPr/>
          <p:nvPr/>
        </p:nvGrpSpPr>
        <p:grpSpPr>
          <a:xfrm>
            <a:off x="575556" y="1952836"/>
            <a:ext cx="5519817" cy="981400"/>
            <a:chOff x="575556" y="1979548"/>
            <a:chExt cx="5519817" cy="981400"/>
          </a:xfrm>
        </p:grpSpPr>
        <p:sp>
          <p:nvSpPr>
            <p:cNvPr id="5024" name="Shape 5024"/>
            <p:cNvSpPr/>
            <p:nvPr/>
          </p:nvSpPr>
          <p:spPr>
            <a:xfrm>
              <a:off x="575556" y="1979548"/>
              <a:ext cx="5519817" cy="981400"/>
            </a:xfrm>
            <a:prstGeom prst="rect">
              <a:avLst/>
            </a:prstGeom>
            <a:gradFill>
              <a:gsLst>
                <a:gs pos="0">
                  <a:srgbClr val="9FC3FF"/>
                </a:gs>
                <a:gs pos="35000">
                  <a:srgbClr val="BDD5FF"/>
                </a:gs>
                <a:gs pos="100000">
                  <a:srgbClr val="E4EEFF"/>
                </a:gs>
              </a:gsLst>
              <a:lin ang="16200000" scaled="0"/>
            </a:gra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5" name="Shape 5025"/>
            <p:cNvSpPr txBox="1"/>
            <p:nvPr/>
          </p:nvSpPr>
          <p:spPr>
            <a:xfrm>
              <a:off x="575556" y="2015552"/>
              <a:ext cx="23139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Self-Incompatibility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6" name="Shape 5026"/>
            <p:cNvSpPr txBox="1"/>
            <p:nvPr/>
          </p:nvSpPr>
          <p:spPr>
            <a:xfrm>
              <a:off x="827584" y="2384884"/>
              <a:ext cx="52677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 certain plant species, an individual can not fertilize itself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 stigma identifies pollen from itself and rejects that pollen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7" name="Shape 5027"/>
          <p:cNvSpPr/>
          <p:nvPr/>
        </p:nvSpPr>
        <p:spPr>
          <a:xfrm>
            <a:off x="1475704" y="3369828"/>
            <a:ext cx="360000" cy="360000"/>
          </a:xfrm>
          <a:prstGeom prst="cloud">
            <a:avLst/>
          </a:prstGeom>
          <a:solidFill>
            <a:srgbClr val="FFC00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8" name="Shape 5028"/>
          <p:cNvSpPr txBox="1"/>
          <p:nvPr/>
        </p:nvSpPr>
        <p:spPr>
          <a:xfrm>
            <a:off x="168904" y="3850366"/>
            <a:ext cx="30243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pollen grain expresses an SCR peptide which is secreted and embedded in the pollen coat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9" name="Shape 5029"/>
          <p:cNvSpPr/>
          <p:nvPr/>
        </p:nvSpPr>
        <p:spPr>
          <a:xfrm>
            <a:off x="1583704" y="328799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0" name="Shape 5030"/>
          <p:cNvSpPr/>
          <p:nvPr/>
        </p:nvSpPr>
        <p:spPr>
          <a:xfrm>
            <a:off x="1835704" y="3433515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1" name="Shape 5031"/>
          <p:cNvSpPr/>
          <p:nvPr/>
        </p:nvSpPr>
        <p:spPr>
          <a:xfrm>
            <a:off x="1708055" y="371220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2" name="Shape 5032"/>
          <p:cNvSpPr/>
          <p:nvPr/>
        </p:nvSpPr>
        <p:spPr>
          <a:xfrm>
            <a:off x="1403647" y="356155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33" name="Shape 5033"/>
          <p:cNvGrpSpPr/>
          <p:nvPr/>
        </p:nvGrpSpPr>
        <p:grpSpPr>
          <a:xfrm>
            <a:off x="1170139" y="4618631"/>
            <a:ext cx="881681" cy="849581"/>
            <a:chOff x="1591775" y="2404263"/>
            <a:chExt cx="2200768" cy="2038554"/>
          </a:xfrm>
        </p:grpSpPr>
        <p:sp>
          <p:nvSpPr>
            <p:cNvPr id="5034" name="Shape 5034"/>
            <p:cNvSpPr/>
            <p:nvPr/>
          </p:nvSpPr>
          <p:spPr>
            <a:xfrm rot="-7562138">
              <a:off x="1902073" y="2681086"/>
              <a:ext cx="611779" cy="288975"/>
            </a:xfrm>
            <a:prstGeom prst="flowChartDelay">
              <a:avLst/>
            </a:prstGeom>
            <a:solidFill>
              <a:srgbClr val="B6DD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5" name="Shape 5035"/>
            <p:cNvSpPr/>
            <p:nvPr/>
          </p:nvSpPr>
          <p:spPr>
            <a:xfrm rot="-4006205">
              <a:off x="2819512" y="2668943"/>
              <a:ext cx="611779" cy="288975"/>
            </a:xfrm>
            <a:prstGeom prst="flowChartDelay">
              <a:avLst/>
            </a:prstGeom>
            <a:solidFill>
              <a:srgbClr val="B6DD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6" name="Shape 5036"/>
            <p:cNvSpPr/>
            <p:nvPr/>
          </p:nvSpPr>
          <p:spPr>
            <a:xfrm rot="-5400000">
              <a:off x="2391296" y="2565665"/>
              <a:ext cx="611779" cy="288975"/>
            </a:xfrm>
            <a:prstGeom prst="flowChartDelay">
              <a:avLst/>
            </a:prstGeom>
            <a:solidFill>
              <a:srgbClr val="B6DD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7" name="Shape 5037"/>
            <p:cNvSpPr/>
            <p:nvPr/>
          </p:nvSpPr>
          <p:spPr>
            <a:xfrm rot="-9901316">
              <a:off x="1607074" y="3034505"/>
              <a:ext cx="793738" cy="222730"/>
            </a:xfrm>
            <a:prstGeom prst="flowChartDelay">
              <a:avLst/>
            </a:prstGeom>
            <a:solidFill>
              <a:srgbClr val="B6DD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8" name="Shape 5038"/>
            <p:cNvSpPr/>
            <p:nvPr/>
          </p:nvSpPr>
          <p:spPr>
            <a:xfrm rot="-1131339">
              <a:off x="2984112" y="3017501"/>
              <a:ext cx="793738" cy="222730"/>
            </a:xfrm>
            <a:prstGeom prst="flowChartDelay">
              <a:avLst/>
            </a:prstGeom>
            <a:solidFill>
              <a:srgbClr val="B6DD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9" name="Shape 5039"/>
            <p:cNvSpPr/>
            <p:nvPr/>
          </p:nvSpPr>
          <p:spPr>
            <a:xfrm>
              <a:off x="2335076" y="2998841"/>
              <a:ext cx="710111" cy="1443976"/>
            </a:xfrm>
            <a:prstGeom prst="rect">
              <a:avLst/>
            </a:prstGeom>
            <a:solidFill>
              <a:srgbClr val="B6DDE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0" name="Shape 5040"/>
          <p:cNvSpPr txBox="1"/>
          <p:nvPr/>
        </p:nvSpPr>
        <p:spPr>
          <a:xfrm>
            <a:off x="107504" y="5568977"/>
            <a:ext cx="30243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stigma expresses the cognate receptors of the S-Locus at the plasma membrane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1" name="Shape 5041"/>
          <p:cNvSpPr/>
          <p:nvPr/>
        </p:nvSpPr>
        <p:spPr>
          <a:xfrm rot="-1800000">
            <a:off x="1362797" y="4628368"/>
            <a:ext cx="36000" cy="144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2" name="Shape 5042"/>
          <p:cNvSpPr/>
          <p:nvPr/>
        </p:nvSpPr>
        <p:spPr>
          <a:xfrm rot="1500000">
            <a:off x="1817704" y="4617994"/>
            <a:ext cx="36000" cy="1440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3" name="Shape 5043"/>
          <p:cNvSpPr/>
          <p:nvPr/>
        </p:nvSpPr>
        <p:spPr>
          <a:xfrm>
            <a:off x="3976980" y="4284339"/>
            <a:ext cx="1332148" cy="1582406"/>
          </a:xfrm>
          <a:prstGeom prst="arc">
            <a:avLst>
              <a:gd name="adj1" fmla="val 16200000"/>
              <a:gd name="adj2" fmla="val 5423140"/>
            </a:avLst>
          </a:prstGeom>
          <a:solidFill>
            <a:srgbClr val="FFC000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4" name="Shape 5044"/>
          <p:cNvSpPr/>
          <p:nvPr/>
        </p:nvSpPr>
        <p:spPr>
          <a:xfrm rot="10800000">
            <a:off x="6770090" y="3356992"/>
            <a:ext cx="2373910" cy="2627407"/>
          </a:xfrm>
          <a:prstGeom prst="arc">
            <a:avLst>
              <a:gd name="adj1" fmla="val 16200000"/>
              <a:gd name="adj2" fmla="val 5423140"/>
            </a:avLst>
          </a:prstGeom>
          <a:solidFill>
            <a:srgbClr val="B6DDE7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45" name="Shape 5045"/>
          <p:cNvGrpSpPr/>
          <p:nvPr/>
        </p:nvGrpSpPr>
        <p:grpSpPr>
          <a:xfrm rot="-4784486">
            <a:off x="6703362" y="4132603"/>
            <a:ext cx="256255" cy="453114"/>
            <a:chOff x="-1242267" y="2124595"/>
            <a:chExt cx="732154" cy="1294612"/>
          </a:xfrm>
        </p:grpSpPr>
        <p:sp>
          <p:nvSpPr>
            <p:cNvPr id="5046" name="Shape 5046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47" name="Shape 5047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48" name="Shape 5048"/>
            <p:cNvCxnSpPr>
              <a:stCxn id="5046" idx="1"/>
              <a:endCxn id="5047" idx="0"/>
            </p:cNvCxnSpPr>
            <p:nvPr/>
          </p:nvCxnSpPr>
          <p:spPr>
            <a:xfrm rot="4786904">
              <a:off x="-705554" y="2576362"/>
              <a:ext cx="71027" cy="1282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49" name="Shape 5049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50" name="Shape 5050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1" name="Shape 5051"/>
          <p:cNvGrpSpPr/>
          <p:nvPr/>
        </p:nvGrpSpPr>
        <p:grpSpPr>
          <a:xfrm rot="-6051325">
            <a:off x="6710789" y="4939065"/>
            <a:ext cx="256255" cy="453114"/>
            <a:chOff x="-1242267" y="2124595"/>
            <a:chExt cx="732154" cy="1294612"/>
          </a:xfrm>
        </p:grpSpPr>
        <p:sp>
          <p:nvSpPr>
            <p:cNvPr id="5052" name="Shape 5052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53" name="Shape 505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54" name="Shape 5054"/>
            <p:cNvCxnSpPr>
              <a:stCxn id="5052" idx="1"/>
              <a:endCxn id="5053" idx="0"/>
            </p:cNvCxnSpPr>
            <p:nvPr/>
          </p:nvCxnSpPr>
          <p:spPr>
            <a:xfrm rot="-4744133" flipH="1">
              <a:off x="-705636" y="2576042"/>
              <a:ext cx="71192" cy="1376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55" name="Shape 5055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56" name="Shape 5056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7" name="Shape 5057"/>
          <p:cNvGrpSpPr/>
          <p:nvPr/>
        </p:nvGrpSpPr>
        <p:grpSpPr>
          <a:xfrm rot="-7892817">
            <a:off x="7052405" y="5512574"/>
            <a:ext cx="256255" cy="453114"/>
            <a:chOff x="-1242267" y="2124595"/>
            <a:chExt cx="732154" cy="1294612"/>
          </a:xfrm>
        </p:grpSpPr>
        <p:sp>
          <p:nvSpPr>
            <p:cNvPr id="5058" name="Shape 5058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59" name="Shape 505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60" name="Shape 5060"/>
            <p:cNvCxnSpPr>
              <a:stCxn id="5058" idx="1"/>
              <a:endCxn id="5059" idx="0"/>
            </p:cNvCxnSpPr>
            <p:nvPr/>
          </p:nvCxnSpPr>
          <p:spPr>
            <a:xfrm rot="-2916265" flipH="1">
              <a:off x="-696885" y="2558759"/>
              <a:ext cx="53988" cy="48034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61" name="Shape 5061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62" name="Shape 5062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3" name="Shape 5063"/>
          <p:cNvGrpSpPr/>
          <p:nvPr/>
        </p:nvGrpSpPr>
        <p:grpSpPr>
          <a:xfrm rot="-3063019">
            <a:off x="7002469" y="3492384"/>
            <a:ext cx="256255" cy="453114"/>
            <a:chOff x="-1242267" y="2124595"/>
            <a:chExt cx="732154" cy="1294612"/>
          </a:xfrm>
        </p:grpSpPr>
        <p:sp>
          <p:nvSpPr>
            <p:cNvPr id="5064" name="Shape 5064"/>
            <p:cNvSpPr/>
            <p:nvPr/>
          </p:nvSpPr>
          <p:spPr>
            <a:xfrm>
              <a:off x="-1242267" y="2124595"/>
              <a:ext cx="653973" cy="844061"/>
            </a:xfrm>
            <a:prstGeom prst="blockArc">
              <a:avLst>
                <a:gd name="adj1" fmla="val 15145735"/>
                <a:gd name="adj2" fmla="val 0"/>
                <a:gd name="adj3" fmla="val 25000"/>
              </a:avLst>
            </a:prstGeom>
            <a:solidFill>
              <a:schemeClr val="accent1"/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65" name="Shape 5065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3351" y="2619013"/>
              <a:ext cx="226076" cy="42401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66" name="Shape 5066"/>
            <p:cNvCxnSpPr>
              <a:stCxn id="5064" idx="1"/>
              <a:endCxn id="5065" idx="0"/>
            </p:cNvCxnSpPr>
            <p:nvPr/>
          </p:nvCxnSpPr>
          <p:spPr>
            <a:xfrm rot="3054368">
              <a:off x="-698022" y="2559752"/>
              <a:ext cx="55662" cy="45447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67" name="Shape 5067"/>
            <p:cNvCxnSpPr/>
            <p:nvPr/>
          </p:nvCxnSpPr>
          <p:spPr>
            <a:xfrm>
              <a:off x="-671833" y="3035862"/>
              <a:ext cx="0" cy="112542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68" name="Shape 5068"/>
            <p:cNvSpPr/>
            <p:nvPr/>
          </p:nvSpPr>
          <p:spPr>
            <a:xfrm>
              <a:off x="-843773" y="3137853"/>
              <a:ext cx="333660" cy="281354"/>
            </a:xfrm>
            <a:prstGeom prst="cloud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9" name="Shape 5069"/>
          <p:cNvSpPr txBox="1"/>
          <p:nvPr/>
        </p:nvSpPr>
        <p:spPr>
          <a:xfrm>
            <a:off x="3817754" y="3146594"/>
            <a:ext cx="302433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a pollen grain encounters the surface of a stigma, the stigma perceives the SCR peptide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Peptide and ligand from the same S-Locus are able to bind, indicating a “self” pollen grain, inducing rejection of the pollen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0" name="Shape 5070"/>
          <p:cNvSpPr txBox="1"/>
          <p:nvPr/>
        </p:nvSpPr>
        <p:spPr>
          <a:xfrm>
            <a:off x="4655948" y="4825307"/>
            <a:ext cx="64793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Grain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1" name="Shape 5071"/>
          <p:cNvSpPr txBox="1"/>
          <p:nvPr/>
        </p:nvSpPr>
        <p:spPr>
          <a:xfrm>
            <a:off x="7148228" y="4540248"/>
            <a:ext cx="6976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Stigma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2" name="Shape 5072"/>
          <p:cNvSpPr/>
          <p:nvPr/>
        </p:nvSpPr>
        <p:spPr>
          <a:xfrm>
            <a:off x="5248090" y="455976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3" name="Shape 5073"/>
          <p:cNvSpPr/>
          <p:nvPr/>
        </p:nvSpPr>
        <p:spPr>
          <a:xfrm>
            <a:off x="5374649" y="508144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4" name="Shape 5074"/>
          <p:cNvSpPr/>
          <p:nvPr/>
        </p:nvSpPr>
        <p:spPr>
          <a:xfrm>
            <a:off x="5201985" y="5631634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5" name="Shape 5075"/>
          <p:cNvSpPr/>
          <p:nvPr/>
        </p:nvSpPr>
        <p:spPr>
          <a:xfrm>
            <a:off x="5988175" y="475330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6" name="Shape 5076"/>
          <p:cNvSpPr/>
          <p:nvPr/>
        </p:nvSpPr>
        <p:spPr>
          <a:xfrm>
            <a:off x="6062176" y="5395567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7" name="Shape 5077"/>
          <p:cNvSpPr/>
          <p:nvPr/>
        </p:nvSpPr>
        <p:spPr>
          <a:xfrm>
            <a:off x="6687128" y="5183999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8" name="Shape 5078"/>
          <p:cNvSpPr/>
          <p:nvPr/>
        </p:nvSpPr>
        <p:spPr>
          <a:xfrm>
            <a:off x="6666520" y="434408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9" name="Shape 5079"/>
          <p:cNvSpPr/>
          <p:nvPr/>
        </p:nvSpPr>
        <p:spPr>
          <a:xfrm>
            <a:off x="5329261" y="4805773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4" name="Shape 5084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STIG/GRI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5" name="Shape 5085"/>
          <p:cNvSpPr txBox="1"/>
          <p:nvPr/>
        </p:nvSpPr>
        <p:spPr>
          <a:xfrm>
            <a:off x="4591258" y="897586"/>
            <a:ext cx="3873386" cy="1754326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Stig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ma-specific protein 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ca. 70 residues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Cys-rich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LePRK1/LePRK2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Promote pollen tube growth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Mosses, 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Binds PI(3)P which may be necessary for receptor recognition</a:t>
            </a:r>
            <a:endParaRPr/>
          </a:p>
        </p:txBody>
      </p:sp>
      <p:grpSp>
        <p:nvGrpSpPr>
          <p:cNvPr id="5086" name="Shape 5086"/>
          <p:cNvGrpSpPr/>
          <p:nvPr/>
        </p:nvGrpSpPr>
        <p:grpSpPr>
          <a:xfrm>
            <a:off x="184333" y="2582155"/>
            <a:ext cx="3873386" cy="2100648"/>
            <a:chOff x="4807812" y="4226653"/>
            <a:chExt cx="3873386" cy="2100648"/>
          </a:xfrm>
        </p:grpSpPr>
        <p:sp>
          <p:nvSpPr>
            <p:cNvPr id="5087" name="Shape 5087"/>
            <p:cNvSpPr txBox="1"/>
            <p:nvPr/>
          </p:nvSpPr>
          <p:spPr>
            <a:xfrm>
              <a:off x="4807812" y="4226653"/>
              <a:ext cx="3873386" cy="276999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Family Size in Selected Species</a:t>
              </a:r>
              <a:endPara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88" name="Shape 5088"/>
            <p:cNvGrpSpPr/>
            <p:nvPr/>
          </p:nvGrpSpPr>
          <p:grpSpPr>
            <a:xfrm>
              <a:off x="5179833" y="4544944"/>
              <a:ext cx="3067972" cy="1026450"/>
              <a:chOff x="220866" y="988260"/>
              <a:chExt cx="3583996" cy="1199096"/>
            </a:xfrm>
          </p:grpSpPr>
          <p:pic>
            <p:nvPicPr>
              <p:cNvPr id="5089" name="Shape 5089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866" y="988260"/>
                <a:ext cx="835851" cy="115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90" name="Shape 5090" descr="C:\Users\roys\Desktop\Noble\pctt\Medicago.png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3893" y="995063"/>
                <a:ext cx="835852" cy="113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91" name="Shape 5091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7714" y="1015300"/>
                <a:ext cx="732997" cy="1149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92" name="Shape 5092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88680" y="1009925"/>
                <a:ext cx="916182" cy="11774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093" name="Shape 5093"/>
            <p:cNvSpPr txBox="1"/>
            <p:nvPr/>
          </p:nvSpPr>
          <p:spPr>
            <a:xfrm>
              <a:off x="5322994" y="574252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4" name="Shape 5094"/>
            <p:cNvSpPr txBox="1"/>
            <p:nvPr/>
          </p:nvSpPr>
          <p:spPr>
            <a:xfrm>
              <a:off x="5914078" y="574252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5" name="Shape 5095"/>
            <p:cNvSpPr txBox="1"/>
            <p:nvPr/>
          </p:nvSpPr>
          <p:spPr>
            <a:xfrm>
              <a:off x="6797385" y="574252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6" name="Shape 5096"/>
            <p:cNvSpPr txBox="1"/>
            <p:nvPr/>
          </p:nvSpPr>
          <p:spPr>
            <a:xfrm>
              <a:off x="7534258" y="5742526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19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7" name="Shape 5097"/>
            <p:cNvSpPr txBox="1"/>
            <p:nvPr/>
          </p:nvSpPr>
          <p:spPr>
            <a:xfrm>
              <a:off x="5109546" y="5563350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8" name="Shape 5098"/>
            <p:cNvSpPr txBox="1"/>
            <p:nvPr/>
          </p:nvSpPr>
          <p:spPr>
            <a:xfrm>
              <a:off x="5894705" y="556221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Medicago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9" name="Shape 5099"/>
            <p:cNvSpPr txBox="1"/>
            <p:nvPr/>
          </p:nvSpPr>
          <p:spPr>
            <a:xfrm>
              <a:off x="6726531" y="5560742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Oryza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0" name="Shape 5100"/>
            <p:cNvSpPr txBox="1"/>
            <p:nvPr/>
          </p:nvSpPr>
          <p:spPr>
            <a:xfrm>
              <a:off x="7535081" y="556074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Populus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1" name="Shape 5101"/>
          <p:cNvSpPr txBox="1"/>
          <p:nvPr/>
        </p:nvSpPr>
        <p:spPr>
          <a:xfrm>
            <a:off x="188735" y="897586"/>
            <a:ext cx="3873386" cy="1569660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Gri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 Reaper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 residues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none identified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Metacaspase-9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PRK5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Induces ROS-dependent cell death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Limited to the Brassicaceae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02" name="Shape 5102"/>
          <p:cNvGrpSpPr/>
          <p:nvPr/>
        </p:nvGrpSpPr>
        <p:grpSpPr>
          <a:xfrm>
            <a:off x="4450491" y="4775530"/>
            <a:ext cx="4328004" cy="182859"/>
            <a:chOff x="2771800" y="3493574"/>
            <a:chExt cx="4328004" cy="182859"/>
          </a:xfrm>
        </p:grpSpPr>
        <p:sp>
          <p:nvSpPr>
            <p:cNvPr id="5103" name="Shape 5103"/>
            <p:cNvSpPr/>
            <p:nvPr/>
          </p:nvSpPr>
          <p:spPr>
            <a:xfrm>
              <a:off x="2771800" y="3493574"/>
              <a:ext cx="4320480" cy="180020"/>
            </a:xfrm>
            <a:prstGeom prst="rect">
              <a:avLst/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4" name="Shape 5104"/>
            <p:cNvSpPr/>
            <p:nvPr/>
          </p:nvSpPr>
          <p:spPr>
            <a:xfrm>
              <a:off x="2771800" y="3496413"/>
              <a:ext cx="900000" cy="18002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8C3A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5" name="Shape 5105"/>
            <p:cNvSpPr/>
            <p:nvPr/>
          </p:nvSpPr>
          <p:spPr>
            <a:xfrm>
              <a:off x="5011572" y="3496413"/>
              <a:ext cx="2088232" cy="18002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rgbClr val="367D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6" name="Shape 5106"/>
            <p:cNvSpPr/>
            <p:nvPr/>
          </p:nvSpPr>
          <p:spPr>
            <a:xfrm>
              <a:off x="4471512" y="3496413"/>
              <a:ext cx="331200" cy="180020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rgbClr val="7188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07" name="Shape 510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5734"/>
          <a:stretch/>
        </p:blipFill>
        <p:spPr>
          <a:xfrm>
            <a:off x="4613605" y="2797552"/>
            <a:ext cx="3735596" cy="1021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08" name="Shape 5108"/>
          <p:cNvSpPr txBox="1"/>
          <p:nvPr/>
        </p:nvSpPr>
        <p:spPr>
          <a:xfrm>
            <a:off x="4211960" y="5299194"/>
            <a:ext cx="12474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Signal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09" name="Shape 5109"/>
          <p:cNvCxnSpPr/>
          <p:nvPr/>
        </p:nvCxnSpPr>
        <p:spPr>
          <a:xfrm rot="10800000" flipH="1">
            <a:off x="4835689" y="4969202"/>
            <a:ext cx="60347" cy="3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10" name="Shape 5110"/>
          <p:cNvSpPr txBox="1"/>
          <p:nvPr/>
        </p:nvSpPr>
        <p:spPr>
          <a:xfrm>
            <a:off x="5803450" y="5299194"/>
            <a:ext cx="10502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1" name="Shape 5111"/>
          <p:cNvCxnSpPr/>
          <p:nvPr/>
        </p:nvCxnSpPr>
        <p:spPr>
          <a:xfrm rot="10800000">
            <a:off x="6305965" y="4969202"/>
            <a:ext cx="22629" cy="3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12" name="Shape 5112"/>
          <p:cNvSpPr txBox="1"/>
          <p:nvPr/>
        </p:nvSpPr>
        <p:spPr>
          <a:xfrm>
            <a:off x="7316617" y="5293198"/>
            <a:ext cx="11368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STIG peptide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3" name="Shape 5113"/>
          <p:cNvCxnSpPr/>
          <p:nvPr/>
        </p:nvCxnSpPr>
        <p:spPr>
          <a:xfrm rot="10800000">
            <a:off x="7868703" y="4954889"/>
            <a:ext cx="22629" cy="3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14" name="Shape 5114"/>
          <p:cNvSpPr txBox="1"/>
          <p:nvPr/>
        </p:nvSpPr>
        <p:spPr>
          <a:xfrm>
            <a:off x="4355976" y="3962400"/>
            <a:ext cx="44059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peptides holding different functions can be produced from the same protein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5" name="Shape 5115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08"/>
          <a:stretch/>
        </p:blipFill>
        <p:spPr>
          <a:xfrm>
            <a:off x="329362" y="5135891"/>
            <a:ext cx="3573650" cy="929629"/>
          </a:xfrm>
          <a:prstGeom prst="rect">
            <a:avLst/>
          </a:prstGeom>
          <a:noFill/>
          <a:ln>
            <a:noFill/>
          </a:ln>
        </p:spPr>
      </p:pic>
      <p:sp>
        <p:nvSpPr>
          <p:cNvPr id="5116" name="Shape 5116"/>
          <p:cNvSpPr txBox="1"/>
          <p:nvPr/>
        </p:nvSpPr>
        <p:spPr>
          <a:xfrm>
            <a:off x="184333" y="4734324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55976" y="5862935"/>
            <a:ext cx="4763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Huang, W.-J., Liu, H.-K., McCormick, S., and Tang, W.-H. (2014). Tomato pistil factor STIG1 promotes in vivo pollen tube growth by binding to phosphatidylinositol 3-phosphate and the extracellular domain of the pollen receptor kinase LePRK2. Plant Cell 26: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2505-2523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hape 5121"/>
          <p:cNvSpPr txBox="1"/>
          <p:nvPr/>
        </p:nvSpPr>
        <p:spPr>
          <a:xfrm>
            <a:off x="0" y="75982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TPD family of peptide hormones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2" name="Shape 5122"/>
          <p:cNvSpPr txBox="1"/>
          <p:nvPr/>
        </p:nvSpPr>
        <p:spPr>
          <a:xfrm>
            <a:off x="130651" y="778820"/>
            <a:ext cx="3873386" cy="2123658"/>
          </a:xfrm>
          <a:prstGeom prst="rect">
            <a:avLst/>
          </a:prstGeom>
          <a:solidFill>
            <a:srgbClr val="DAEEF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Name: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etum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eterminant </a:t>
            </a:r>
            <a:r>
              <a:rPr lang="en-US" sz="12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(TPD1)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Mature Length: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ca. 100 amino acids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PTMs: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Cys-rich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Processing peptidase: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unknown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Receptor: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EMS1/MSP1 (LRR-RLK)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Function: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Coordinates cell division and differentiation in anthers</a:t>
            </a: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Evolutionary Range: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All angiosperms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Notes: 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Anticipated that peptides bind different receptors in different cell types to promote different outcomes</a:t>
            </a:r>
            <a:endParaRPr/>
          </a:p>
        </p:txBody>
      </p:sp>
      <p:sp>
        <p:nvSpPr>
          <p:cNvPr id="5123" name="Shape 5123"/>
          <p:cNvSpPr txBox="1"/>
          <p:nvPr/>
        </p:nvSpPr>
        <p:spPr>
          <a:xfrm>
            <a:off x="135392" y="3019706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Family Size in Selected Species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24" name="Shape 5124"/>
          <p:cNvGrpSpPr/>
          <p:nvPr/>
        </p:nvGrpSpPr>
        <p:grpSpPr>
          <a:xfrm>
            <a:off x="427072" y="3414907"/>
            <a:ext cx="3290026" cy="1828971"/>
            <a:chOff x="525387" y="4297795"/>
            <a:chExt cx="3290026" cy="1828971"/>
          </a:xfrm>
        </p:grpSpPr>
        <p:grpSp>
          <p:nvGrpSpPr>
            <p:cNvPr id="5125" name="Shape 5125"/>
            <p:cNvGrpSpPr/>
            <p:nvPr/>
          </p:nvGrpSpPr>
          <p:grpSpPr>
            <a:xfrm>
              <a:off x="525387" y="4297795"/>
              <a:ext cx="3067972" cy="1026450"/>
              <a:chOff x="220866" y="988260"/>
              <a:chExt cx="3583996" cy="1199096"/>
            </a:xfrm>
          </p:grpSpPr>
          <p:pic>
            <p:nvPicPr>
              <p:cNvPr id="5126" name="Shape 5126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0866" y="988260"/>
                <a:ext cx="835851" cy="115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27" name="Shape 5127" descr="C:\Users\roys\Desktop\Noble\pctt\Medicago.png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3893" y="995063"/>
                <a:ext cx="835852" cy="11383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28" name="Shape 5128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7714" y="1015300"/>
                <a:ext cx="732997" cy="1149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29" name="Shape 5129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88680" y="1009925"/>
                <a:ext cx="916182" cy="117743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130" name="Shape 5130"/>
            <p:cNvSpPr txBox="1"/>
            <p:nvPr/>
          </p:nvSpPr>
          <p:spPr>
            <a:xfrm>
              <a:off x="717731" y="5541991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1" name="Shape 5131"/>
            <p:cNvSpPr txBox="1"/>
            <p:nvPr/>
          </p:nvSpPr>
          <p:spPr>
            <a:xfrm>
              <a:off x="1318045" y="5541991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23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2" name="Shape 5132"/>
            <p:cNvSpPr txBox="1"/>
            <p:nvPr/>
          </p:nvSpPr>
          <p:spPr>
            <a:xfrm>
              <a:off x="2064899" y="5541991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3" name="Shape 5133"/>
            <p:cNvSpPr txBox="1"/>
            <p:nvPr/>
          </p:nvSpPr>
          <p:spPr>
            <a:xfrm>
              <a:off x="2976728" y="5541991"/>
              <a:ext cx="67484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4" name="Shape 5134"/>
            <p:cNvSpPr txBox="1"/>
            <p:nvPr/>
          </p:nvSpPr>
          <p:spPr>
            <a:xfrm>
              <a:off x="525387" y="5362680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Arabidopsis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5" name="Shape 5135"/>
            <p:cNvSpPr txBox="1"/>
            <p:nvPr/>
          </p:nvSpPr>
          <p:spPr>
            <a:xfrm>
              <a:off x="1310546" y="536154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Medicago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6" name="Shape 5136"/>
            <p:cNvSpPr txBox="1"/>
            <p:nvPr/>
          </p:nvSpPr>
          <p:spPr>
            <a:xfrm>
              <a:off x="2142372" y="5360072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Oryza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7" name="Shape 5137"/>
            <p:cNvSpPr txBox="1"/>
            <p:nvPr/>
          </p:nvSpPr>
          <p:spPr>
            <a:xfrm>
              <a:off x="2950922" y="5360071"/>
              <a:ext cx="86449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Populus</a:t>
              </a:r>
              <a:endParaRPr sz="1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38" name="Shape 513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27" y="5575635"/>
            <a:ext cx="3842710" cy="568470"/>
          </a:xfrm>
          <a:prstGeom prst="rect">
            <a:avLst/>
          </a:prstGeom>
          <a:noFill/>
          <a:ln>
            <a:noFill/>
          </a:ln>
        </p:spPr>
      </p:pic>
      <p:sp>
        <p:nvSpPr>
          <p:cNvPr id="5139" name="Shape 5139"/>
          <p:cNvSpPr txBox="1"/>
          <p:nvPr/>
        </p:nvSpPr>
        <p:spPr>
          <a:xfrm>
            <a:off x="135392" y="5193022"/>
            <a:ext cx="3873386" cy="2769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Sequence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40" name="Shape 5140"/>
          <p:cNvGrpSpPr/>
          <p:nvPr/>
        </p:nvGrpSpPr>
        <p:grpSpPr>
          <a:xfrm>
            <a:off x="4367304" y="663379"/>
            <a:ext cx="4369149" cy="5204021"/>
            <a:chOff x="4266704" y="845038"/>
            <a:chExt cx="4369149" cy="5204021"/>
          </a:xfrm>
        </p:grpSpPr>
        <p:pic>
          <p:nvPicPr>
            <p:cNvPr id="5141" name="Shape 51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29028" y="2117937"/>
              <a:ext cx="3106825" cy="3282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2" name="Shape 5142"/>
            <p:cNvSpPr txBox="1"/>
            <p:nvPr/>
          </p:nvSpPr>
          <p:spPr>
            <a:xfrm>
              <a:off x="6820188" y="4116373"/>
              <a:ext cx="5501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Middle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Layer</a:t>
              </a: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3" name="Shape 5143"/>
            <p:cNvSpPr txBox="1"/>
            <p:nvPr/>
          </p:nvSpPr>
          <p:spPr>
            <a:xfrm>
              <a:off x="6689296" y="4484444"/>
              <a:ext cx="665567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Tapetum</a:t>
              </a: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4" name="Shape 5144"/>
            <p:cNvSpPr txBox="1"/>
            <p:nvPr/>
          </p:nvSpPr>
          <p:spPr>
            <a:xfrm>
              <a:off x="5695950" y="845038"/>
              <a:ext cx="20072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Developing Locule</a:t>
              </a:r>
              <a:endParaRPr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5" name="Shape 5145"/>
            <p:cNvSpPr txBox="1"/>
            <p:nvPr/>
          </p:nvSpPr>
          <p:spPr>
            <a:xfrm>
              <a:off x="5491380" y="3355196"/>
              <a:ext cx="8515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Epidermis/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Endodermis</a:t>
              </a: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6" name="Shape 5146"/>
            <p:cNvSpPr txBox="1"/>
            <p:nvPr/>
          </p:nvSpPr>
          <p:spPr>
            <a:xfrm>
              <a:off x="6161081" y="3724528"/>
              <a:ext cx="774571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Secondary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Parietal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Layer</a:t>
              </a: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7" name="Shape 5147"/>
            <p:cNvSpPr txBox="1"/>
            <p:nvPr/>
          </p:nvSpPr>
          <p:spPr>
            <a:xfrm>
              <a:off x="7128761" y="3236947"/>
              <a:ext cx="562975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Arche-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sporial</a:t>
              </a: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Cells</a:t>
              </a:r>
              <a:endParaRPr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8" name="Shape 5148"/>
            <p:cNvSpPr/>
            <p:nvPr/>
          </p:nvSpPr>
          <p:spPr>
            <a:xfrm>
              <a:off x="6899652" y="33951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9" name="Shape 5149"/>
            <p:cNvSpPr/>
            <p:nvPr/>
          </p:nvSpPr>
          <p:spPr>
            <a:xfrm>
              <a:off x="7052052" y="35475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0" name="Shape 5150"/>
            <p:cNvSpPr/>
            <p:nvPr/>
          </p:nvSpPr>
          <p:spPr>
            <a:xfrm>
              <a:off x="7204452" y="36999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1" name="Shape 5151"/>
            <p:cNvSpPr/>
            <p:nvPr/>
          </p:nvSpPr>
          <p:spPr>
            <a:xfrm>
              <a:off x="6899652" y="3647233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2" name="Shape 5152"/>
            <p:cNvSpPr/>
            <p:nvPr/>
          </p:nvSpPr>
          <p:spPr>
            <a:xfrm>
              <a:off x="7478242" y="374477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3" name="Shape 5153"/>
            <p:cNvSpPr/>
            <p:nvPr/>
          </p:nvSpPr>
          <p:spPr>
            <a:xfrm>
              <a:off x="7609658" y="3918331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4" name="Shape 5154"/>
            <p:cNvSpPr/>
            <p:nvPr/>
          </p:nvSpPr>
          <p:spPr>
            <a:xfrm>
              <a:off x="7270406" y="3906443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5" name="Shape 5155"/>
            <p:cNvSpPr/>
            <p:nvPr/>
          </p:nvSpPr>
          <p:spPr>
            <a:xfrm>
              <a:off x="7052052" y="3918331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6" name="Shape 5156"/>
            <p:cNvSpPr/>
            <p:nvPr/>
          </p:nvSpPr>
          <p:spPr>
            <a:xfrm>
              <a:off x="7500415" y="3200947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7" name="Shape 5157"/>
            <p:cNvSpPr/>
            <p:nvPr/>
          </p:nvSpPr>
          <p:spPr>
            <a:xfrm>
              <a:off x="7088052" y="3209777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8" name="Shape 5158"/>
            <p:cNvSpPr/>
            <p:nvPr/>
          </p:nvSpPr>
          <p:spPr>
            <a:xfrm>
              <a:off x="6712770" y="352383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9" name="Shape 5159"/>
            <p:cNvSpPr/>
            <p:nvPr/>
          </p:nvSpPr>
          <p:spPr>
            <a:xfrm>
              <a:off x="6893998" y="386428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0" name="Shape 5160"/>
            <p:cNvSpPr/>
            <p:nvPr/>
          </p:nvSpPr>
          <p:spPr>
            <a:xfrm>
              <a:off x="7356852" y="38523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1" name="Shape 5161"/>
            <p:cNvSpPr/>
            <p:nvPr/>
          </p:nvSpPr>
          <p:spPr>
            <a:xfrm>
              <a:off x="7400320" y="40407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2" name="Shape 5162"/>
            <p:cNvSpPr/>
            <p:nvPr/>
          </p:nvSpPr>
          <p:spPr>
            <a:xfrm>
              <a:off x="6904508" y="411090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3" name="Shape 5163"/>
            <p:cNvSpPr/>
            <p:nvPr/>
          </p:nvSpPr>
          <p:spPr>
            <a:xfrm>
              <a:off x="7833209" y="359583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4" name="Shape 5164"/>
            <p:cNvSpPr/>
            <p:nvPr/>
          </p:nvSpPr>
          <p:spPr>
            <a:xfrm>
              <a:off x="6653296" y="41127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5" name="Shape 5165"/>
            <p:cNvSpPr/>
            <p:nvPr/>
          </p:nvSpPr>
          <p:spPr>
            <a:xfrm>
              <a:off x="7819646" y="3126012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6" name="Shape 5166"/>
            <p:cNvSpPr/>
            <p:nvPr/>
          </p:nvSpPr>
          <p:spPr>
            <a:xfrm>
              <a:off x="7364320" y="2902180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7" name="Shape 5167"/>
            <p:cNvSpPr/>
            <p:nvPr/>
          </p:nvSpPr>
          <p:spPr>
            <a:xfrm>
              <a:off x="7509252" y="40047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8" name="Shape 5168"/>
            <p:cNvSpPr/>
            <p:nvPr/>
          </p:nvSpPr>
          <p:spPr>
            <a:xfrm>
              <a:off x="7589652" y="43095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9" name="Shape 5169"/>
            <p:cNvSpPr/>
            <p:nvPr/>
          </p:nvSpPr>
          <p:spPr>
            <a:xfrm>
              <a:off x="7512698" y="4527860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0" name="Shape 5170"/>
            <p:cNvSpPr/>
            <p:nvPr/>
          </p:nvSpPr>
          <p:spPr>
            <a:xfrm>
              <a:off x="8009920" y="4068901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1" name="Shape 5171"/>
            <p:cNvSpPr/>
            <p:nvPr/>
          </p:nvSpPr>
          <p:spPr>
            <a:xfrm>
              <a:off x="6759061" y="4502971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2" name="Shape 5172"/>
            <p:cNvSpPr/>
            <p:nvPr/>
          </p:nvSpPr>
          <p:spPr>
            <a:xfrm>
              <a:off x="6418635" y="4325049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3" name="Shape 5173"/>
            <p:cNvSpPr/>
            <p:nvPr/>
          </p:nvSpPr>
          <p:spPr>
            <a:xfrm>
              <a:off x="6370475" y="35653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4" name="Shape 5174"/>
            <p:cNvSpPr/>
            <p:nvPr/>
          </p:nvSpPr>
          <p:spPr>
            <a:xfrm>
              <a:off x="6638337" y="3137777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5" name="Shape 5175"/>
            <p:cNvSpPr/>
            <p:nvPr/>
          </p:nvSpPr>
          <p:spPr>
            <a:xfrm>
              <a:off x="6995644" y="2760743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6" name="Shape 5176"/>
            <p:cNvSpPr/>
            <p:nvPr/>
          </p:nvSpPr>
          <p:spPr>
            <a:xfrm>
              <a:off x="7833209" y="4709366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7" name="Shape 5177"/>
            <p:cNvSpPr/>
            <p:nvPr/>
          </p:nvSpPr>
          <p:spPr>
            <a:xfrm>
              <a:off x="8306022" y="3732242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8" name="Shape 5178"/>
            <p:cNvSpPr/>
            <p:nvPr/>
          </p:nvSpPr>
          <p:spPr>
            <a:xfrm>
              <a:off x="8325508" y="2973722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9" name="Shape 5179"/>
            <p:cNvSpPr/>
            <p:nvPr/>
          </p:nvSpPr>
          <p:spPr>
            <a:xfrm>
              <a:off x="7937920" y="2260853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0" name="Shape 5180"/>
            <p:cNvSpPr/>
            <p:nvPr/>
          </p:nvSpPr>
          <p:spPr>
            <a:xfrm>
              <a:off x="6717230" y="5016812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1" name="Shape 5181"/>
            <p:cNvSpPr/>
            <p:nvPr/>
          </p:nvSpPr>
          <p:spPr>
            <a:xfrm>
              <a:off x="6089081" y="4394009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2" name="Shape 5182"/>
            <p:cNvSpPr/>
            <p:nvPr/>
          </p:nvSpPr>
          <p:spPr>
            <a:xfrm>
              <a:off x="7534688" y="3617637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3" name="Shape 5183"/>
            <p:cNvSpPr/>
            <p:nvPr/>
          </p:nvSpPr>
          <p:spPr>
            <a:xfrm>
              <a:off x="7814052" y="4309548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4" name="Shape 5184"/>
            <p:cNvSpPr/>
            <p:nvPr/>
          </p:nvSpPr>
          <p:spPr>
            <a:xfrm>
              <a:off x="6875110" y="3164947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5" name="Shape 5185"/>
            <p:cNvSpPr/>
            <p:nvPr/>
          </p:nvSpPr>
          <p:spPr>
            <a:xfrm>
              <a:off x="6695098" y="3715984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6" name="Shape 5186"/>
            <p:cNvSpPr/>
            <p:nvPr/>
          </p:nvSpPr>
          <p:spPr>
            <a:xfrm>
              <a:off x="6723688" y="1530127"/>
              <a:ext cx="72000" cy="72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7" name="Shape 5187"/>
            <p:cNvSpPr txBox="1"/>
            <p:nvPr/>
          </p:nvSpPr>
          <p:spPr>
            <a:xfrm>
              <a:off x="6063023" y="1283906"/>
              <a:ext cx="139333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TPD Peptide Ligand</a:t>
              </a:r>
              <a:endParaRPr sz="1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8" name="Shape 5188"/>
            <p:cNvSpPr txBox="1"/>
            <p:nvPr/>
          </p:nvSpPr>
          <p:spPr>
            <a:xfrm>
              <a:off x="4266704" y="4997427"/>
              <a:ext cx="1509067" cy="52322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Promotes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Periclinal Division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89" name="Shape 5189"/>
            <p:cNvCxnSpPr>
              <a:stCxn id="5188" idx="3"/>
            </p:cNvCxnSpPr>
            <p:nvPr/>
          </p:nvCxnSpPr>
          <p:spPr>
            <a:xfrm rot="10800000" flipH="1">
              <a:off x="5775771" y="4422937"/>
              <a:ext cx="1025700" cy="836100"/>
            </a:xfrm>
            <a:prstGeom prst="straightConnector1">
              <a:avLst/>
            </a:prstGeom>
            <a:noFill/>
            <a:ln w="28575" cap="flat" cmpd="sng">
              <a:solidFill>
                <a:srgbClr val="3333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190" name="Shape 5190"/>
            <p:cNvSpPr txBox="1"/>
            <p:nvPr/>
          </p:nvSpPr>
          <p:spPr>
            <a:xfrm>
              <a:off x="4553285" y="2026420"/>
              <a:ext cx="2181879" cy="52322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Suppresses Proliferation of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Archesporial Cells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91" name="Shape 5191"/>
            <p:cNvCxnSpPr/>
            <p:nvPr/>
          </p:nvCxnSpPr>
          <p:spPr>
            <a:xfrm>
              <a:off x="6138759" y="2554832"/>
              <a:ext cx="860725" cy="979801"/>
            </a:xfrm>
            <a:prstGeom prst="straightConnector1">
              <a:avLst/>
            </a:prstGeom>
            <a:noFill/>
            <a:ln w="28575" cap="flat" cmpd="sng">
              <a:solidFill>
                <a:srgbClr val="3333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5192" name="Shape 5192"/>
            <p:cNvSpPr txBox="1"/>
            <p:nvPr/>
          </p:nvSpPr>
          <p:spPr>
            <a:xfrm>
              <a:off x="6173739" y="5525839"/>
              <a:ext cx="2040943" cy="52322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333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Promotes Differentiation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of Tapetum Cells</a:t>
              </a:r>
              <a:endPara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93" name="Shape 5193"/>
            <p:cNvCxnSpPr>
              <a:endCxn id="5143" idx="1"/>
            </p:cNvCxnSpPr>
            <p:nvPr/>
          </p:nvCxnSpPr>
          <p:spPr>
            <a:xfrm rot="10800000" flipH="1">
              <a:off x="6173596" y="4599860"/>
              <a:ext cx="515700" cy="920700"/>
            </a:xfrm>
            <a:prstGeom prst="straightConnector1">
              <a:avLst/>
            </a:prstGeom>
            <a:noFill/>
            <a:ln w="28575" cap="flat" cmpd="sng">
              <a:solidFill>
                <a:srgbClr val="3333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5194" name="Shape 5194"/>
          <p:cNvGrpSpPr/>
          <p:nvPr/>
        </p:nvGrpSpPr>
        <p:grpSpPr>
          <a:xfrm>
            <a:off x="7632211" y="794542"/>
            <a:ext cx="1548822" cy="984009"/>
            <a:chOff x="71500" y="1115452"/>
            <a:chExt cx="3233589" cy="2054388"/>
          </a:xfrm>
        </p:grpSpPr>
        <p:pic>
          <p:nvPicPr>
            <p:cNvPr id="5195" name="Shape 519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39552" y="1484784"/>
              <a:ext cx="2156872" cy="168505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196" name="Shape 5196"/>
            <p:cNvSpPr txBox="1"/>
            <p:nvPr/>
          </p:nvSpPr>
          <p:spPr>
            <a:xfrm>
              <a:off x="71500" y="1115452"/>
              <a:ext cx="3233589" cy="449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Transverse-Section of an Anther</a:t>
              </a:r>
              <a:endParaRPr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191000" y="5950952"/>
            <a:ext cx="4902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Yang, S.-L.,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L.-F., Mao, H.-Z., San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Puah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C., Yang, W.-C., Jiang, L.,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Sundaresan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V., and Ye, D. (2003). Tapetum determinant1 is required for cell specialization in the Arabidopsis anther. Plant Cell 15: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2792-2804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TPB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11545</Words>
  <Application>Microsoft Macintosh PowerPoint</Application>
  <PresentationFormat>On-screen Show (4:3)</PresentationFormat>
  <Paragraphs>1977</Paragraphs>
  <Slides>97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Arial</vt:lpstr>
      <vt:lpstr>Calibri</vt:lpstr>
      <vt:lpstr>Noto Sans Symbols</vt:lpstr>
      <vt:lpstr>Times New Roman</vt:lpstr>
      <vt:lpstr>TTPBtemplate</vt:lpstr>
      <vt:lpstr>SMALL AND MIGHTY: PEPTIDE HORMONES IN PLANT BIOLOGY</vt:lpstr>
      <vt:lpstr>Outline</vt:lpstr>
      <vt:lpstr>PowerPoint Presentation</vt:lpstr>
      <vt:lpstr>What is a peptide hormone?</vt:lpstr>
      <vt:lpstr>Peptide hormones control various developmental programs</vt:lpstr>
      <vt:lpstr>Systemin was the first known plant peptide hormone</vt:lpstr>
      <vt:lpstr>Peptide hormones share many characteristics of classical plant hormones</vt:lpstr>
      <vt:lpstr>Peptide hormones can act over short and long distances</vt:lpstr>
      <vt:lpstr>Peptides can perform different functions</vt:lpstr>
      <vt:lpstr>PART 2 Structure and generation of peptide hormones</vt:lpstr>
      <vt:lpstr>Anatomy of a small signaling peptide</vt:lpstr>
      <vt:lpstr>Peptide hormones are classified into families</vt:lpstr>
      <vt:lpstr>Mature peptides are processed from longer precursors</vt:lpstr>
      <vt:lpstr>Peptide processing precedes peptide activity</vt:lpstr>
      <vt:lpstr>Peptidases can be classified into different families</vt:lpstr>
      <vt:lpstr>Peptide activity requires proteases</vt:lpstr>
      <vt:lpstr>PART3  Post-translational modifications and their presumed roles</vt:lpstr>
      <vt:lpstr>Peptide processing involves  post-translational modifications</vt:lpstr>
      <vt:lpstr>Disruption of post-translational modifications impairs downstream function</vt:lpstr>
      <vt:lpstr>Post-translational modifications are crucial for  peptide – receptor interactions</vt:lpstr>
      <vt:lpstr>Post-translational modifications contribute to the biological activity of a peptide</vt:lpstr>
      <vt:lpstr>PART 4 Prediction and identification of peptide hormones</vt:lpstr>
      <vt:lpstr>Three challenges to peptide hormone prediction</vt:lpstr>
      <vt:lpstr>Four complementary approaches to peptide hormone discovery</vt:lpstr>
      <vt:lpstr>Bioinformatics searches rely on sequence patterns</vt:lpstr>
      <vt:lpstr>Homology &amp; hidden Markov model searches predict novel peptide hormones</vt:lpstr>
      <vt:lpstr>PowerPoint Presentation</vt:lpstr>
      <vt:lpstr>Genetic techniques can discover &amp; test for potential novel peptide hormones</vt:lpstr>
      <vt:lpstr>Biochemical methods offer direct detection of peptide hormones</vt:lpstr>
      <vt:lpstr>PowerPoint Presentation</vt:lpstr>
      <vt:lpstr>PART 5 Mobility &amp; perception of peptide hormones</vt:lpstr>
      <vt:lpstr>Mechanisms of peptide hormone mobility</vt:lpstr>
      <vt:lpstr>Methods to determine how a peptide is mobilized</vt:lpstr>
      <vt:lpstr>PowerPoint Presentation</vt:lpstr>
      <vt:lpstr>Peptide hormones can be perceived by  receptor/co-receptor pairs</vt:lpstr>
      <vt:lpstr>Specific receptor/co-receptor combinations may specify the target ligand recognized</vt:lpstr>
      <vt:lpstr>Receptor/co-receptor pairs are also involved in perception of non-peptide hormones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CIF peptides control permeability of root vasculature</vt:lpstr>
      <vt:lpstr>PowerPoint Presentation</vt:lpstr>
      <vt:lpstr>PowerPoint Presentation</vt:lpstr>
      <vt:lpstr>PowerPoint Presentation</vt:lpstr>
      <vt:lpstr>CLE peptides mediate nodule number control</vt:lpstr>
      <vt:lpstr>Some microbes produce “mimic” peptides</vt:lpstr>
      <vt:lpstr>PowerPoint Presentation</vt:lpstr>
      <vt:lpstr>PART 7 The evolution of peptide hormones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8 Critical questions in the peptide hormone field</vt:lpstr>
      <vt:lpstr>PowerPoint Presentation</vt:lpstr>
      <vt:lpstr>PowerPoint Presentation</vt:lpstr>
      <vt:lpstr>Are there other types of post-translational modifications not yet observed in plants?</vt:lpstr>
      <vt:lpstr>PowerPoint Presentation</vt:lpstr>
      <vt:lpstr>PowerPoint Presentation</vt:lpstr>
      <vt:lpstr>PART 9 Applications in biotechnology</vt:lpstr>
      <vt:lpstr>PowerPoint Presentation</vt:lpstr>
      <vt:lpstr>PowerPoint Presentation</vt:lpstr>
      <vt:lpstr>APPENDIX – PEPTIDE GENE FAMILIES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marydesk</dc:creator>
  <cp:lastModifiedBy>Roy, Sonali (sroy3)</cp:lastModifiedBy>
  <cp:revision>199</cp:revision>
  <dcterms:modified xsi:type="dcterms:W3CDTF">2021-09-21T17:44:16Z</dcterms:modified>
</cp:coreProperties>
</file>